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charts/chart1.xml" ContentType="application/vnd.openxmlformats-officedocument.drawingml.chart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charts/chart2.xml" ContentType="application/vnd.openxmlformats-officedocument.drawingml.chart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slideMasters/slideMaster41.xml" ContentType="application/vnd.openxmlformats-officedocument.presentationml.slideMaster+xml"/>
  <Override PartName="/ppt/slides/slide41.xml" ContentType="application/vnd.openxmlformats-officedocument.presentationml.slide+xml"/>
  <Override PartName="/ppt/slideMasters/slideMaster42.xml" ContentType="application/vnd.openxmlformats-officedocument.presentationml.slideMaster+xml"/>
  <Override PartName="/ppt/slides/slide42.xml" ContentType="application/vnd.openxmlformats-officedocument.presentationml.slide+xml"/>
  <Override PartName="/ppt/slideMasters/slideMaster43.xml" ContentType="application/vnd.openxmlformats-officedocument.presentationml.slideMaster+xml"/>
  <Override PartName="/ppt/slides/slide43.xml" ContentType="application/vnd.openxmlformats-officedocument.presentationml.slide+xml"/>
  <Override PartName="/ppt/slideMasters/slideMaster44.xml" ContentType="application/vnd.openxmlformats-officedocument.presentationml.slideMaster+xml"/>
  <Override PartName="/ppt/slides/slide44.xml" ContentType="application/vnd.openxmlformats-officedocument.presentationml.slide+xml"/>
  <Override PartName="/ppt/slideMasters/slideMaster45.xml" ContentType="application/vnd.openxmlformats-officedocument.presentationml.slideMaster+xml"/>
  <Override PartName="/ppt/slides/slide45.xml" ContentType="application/vnd.openxmlformats-officedocument.presentationml.slide+xml"/>
  <Override PartName="/ppt/slideMasters/slideMaster46.xml" ContentType="application/vnd.openxmlformats-officedocument.presentationml.slideMaster+xml"/>
  <Override PartName="/ppt/slides/slide46.xml" ContentType="application/vnd.openxmlformats-officedocument.presentationml.slide+xml"/>
  <Override PartName="/ppt/slideMasters/slideMaster47.xml" ContentType="application/vnd.openxmlformats-officedocument.presentationml.slideMaster+xml"/>
  <Override PartName="/ppt/slides/slide47.xml" ContentType="application/vnd.openxmlformats-officedocument.presentationml.slide+xml"/>
  <Override PartName="/ppt/slideMasters/slideMaster48.xml" ContentType="application/vnd.openxmlformats-officedocument.presentationml.slideMaster+xml"/>
  <Override PartName="/ppt/slides/slide48.xml" ContentType="application/vnd.openxmlformats-officedocument.presentationml.slide+xml"/>
  <Override PartName="/ppt/slideMasters/slideMaster49.xml" ContentType="application/vnd.openxmlformats-officedocument.presentationml.slideMaster+xml"/>
  <Override PartName="/ppt/slides/slide49.xml" ContentType="application/vnd.openxmlformats-officedocument.presentationml.slide+xml"/>
  <Override PartName="/ppt/slideMasters/slideMaster50.xml" ContentType="application/vnd.openxmlformats-officedocument.presentationml.slideMaster+xml"/>
  <Override PartName="/ppt/slides/slide50.xml" ContentType="application/vnd.openxmlformats-officedocument.presentationml.slide+xml"/>
  <Override PartName="/ppt/slideMasters/slideMaster51.xml" ContentType="application/vnd.openxmlformats-officedocument.presentationml.slideMaster+xml"/>
  <Override PartName="/ppt/slides/slide51.xml" ContentType="application/vnd.openxmlformats-officedocument.presentationml.slide+xml"/>
  <Override PartName="/ppt/slideMasters/slideMaster52.xml" ContentType="application/vnd.openxmlformats-officedocument.presentationml.slideMaster+xml"/>
  <Override PartName="/ppt/slides/slide52.xml" ContentType="application/vnd.openxmlformats-officedocument.presentationml.slide+xml"/>
  <Override PartName="/ppt/slideMasters/slideMaster53.xml" ContentType="application/vnd.openxmlformats-officedocument.presentationml.slideMaster+xml"/>
  <Override PartName="/ppt/slides/slide53.xml" ContentType="application/vnd.openxmlformats-officedocument.presentationml.slide+xml"/>
  <Override PartName="/ppt/slideMasters/slideMaster54.xml" ContentType="application/vnd.openxmlformats-officedocument.presentationml.slideMaster+xml"/>
  <Override PartName="/ppt/slides/slide54.xml" ContentType="application/vnd.openxmlformats-officedocument.presentationml.slide+xml"/>
  <Override PartName="/ppt/slideMasters/slideMaster55.xml" ContentType="application/vnd.openxmlformats-officedocument.presentationml.slideMaster+xml"/>
  <Override PartName="/ppt/slides/slide55.xml" ContentType="application/vnd.openxmlformats-officedocument.presentationml.slide+xml"/>
  <Override PartName="/ppt/slideMasters/slideMaster56.xml" ContentType="application/vnd.openxmlformats-officedocument.presentationml.slideMaster+xml"/>
  <Override PartName="/ppt/slides/slide56.xml" ContentType="application/vnd.openxmlformats-officedocument.presentationml.slide+xml"/>
  <Override PartName="/ppt/slideMasters/slideMaster57.xml" ContentType="application/vnd.openxmlformats-officedocument.presentationml.slideMaster+xml"/>
  <Override PartName="/ppt/slides/slide57.xml" ContentType="application/vnd.openxmlformats-officedocument.presentationml.slide+xml"/>
  <Override PartName="/ppt/slideMasters/slideMaster58.xml" ContentType="application/vnd.openxmlformats-officedocument.presentationml.slideMaster+xml"/>
  <Override PartName="/ppt/slides/slide58.xml" ContentType="application/vnd.openxmlformats-officedocument.presentationml.slide+xml"/>
  <Override PartName="/ppt/slideMasters/slideMaster59.xml" ContentType="application/vnd.openxmlformats-officedocument.presentationml.slideMaster+xml"/>
  <Override PartName="/ppt/slides/slide59.xml" ContentType="application/vnd.openxmlformats-officedocument.presentationml.slide+xml"/>
  <Override PartName="/ppt/slideMasters/slideMaster60.xml" ContentType="application/vnd.openxmlformats-officedocument.presentationml.slideMaster+xml"/>
  <Override PartName="/ppt/slides/slide60.xml" ContentType="application/vnd.openxmlformats-officedocument.presentationml.slide+xml"/>
  <Override PartName="/ppt/slideMasters/slideMaster61.xml" ContentType="application/vnd.openxmlformats-officedocument.presentationml.slideMaster+xml"/>
  <Override PartName="/ppt/slides/slide61.xml" ContentType="application/vnd.openxmlformats-officedocument.presentationml.slide+xml"/>
  <Override PartName="/ppt/slideMasters/slideMaster62.xml" ContentType="application/vnd.openxmlformats-officedocument.presentationml.slideMaster+xml"/>
  <Override PartName="/ppt/slides/slide62.xml" ContentType="application/vnd.openxmlformats-officedocument.presentationml.slide+xml"/>
  <Override PartName="/ppt/slideMasters/slideMaster63.xml" ContentType="application/vnd.openxmlformats-officedocument.presentationml.slideMaster+xml"/>
  <Override PartName="/ppt/slides/slide63.xml" ContentType="application/vnd.openxmlformats-officedocument.presentationml.slide+xml"/>
  <Override PartName="/ppt/slideMasters/slideMaster64.xml" ContentType="application/vnd.openxmlformats-officedocument.presentationml.slideMaster+xml"/>
  <Override PartName="/ppt/slides/slide64.xml" ContentType="application/vnd.openxmlformats-officedocument.presentationml.slide+xml"/>
  <Override PartName="/ppt/slideMasters/slideMaster65.xml" ContentType="application/vnd.openxmlformats-officedocument.presentationml.slideMaster+xml"/>
  <Override PartName="/ppt/slides/slide65.xml" ContentType="application/vnd.openxmlformats-officedocument.presentationml.slide+xml"/>
  <Override PartName="/ppt/slideMasters/slideMaster66.xml" ContentType="application/vnd.openxmlformats-officedocument.presentationml.slideMaster+xml"/>
  <Override PartName="/ppt/slides/slide66.xml" ContentType="application/vnd.openxmlformats-officedocument.presentationml.slide+xml"/>
  <Override PartName="/ppt/slideMasters/slideMaster67.xml" ContentType="application/vnd.openxmlformats-officedocument.presentationml.slideMaster+xml"/>
  <Override PartName="/ppt/slides/slide67.xml" ContentType="application/vnd.openxmlformats-officedocument.presentationml.slide+xml"/>
  <Override PartName="/ppt/slideMasters/slideMaster68.xml" ContentType="application/vnd.openxmlformats-officedocument.presentationml.slideMaster+xml"/>
  <Override PartName="/ppt/slides/slide68.xml" ContentType="application/vnd.openxmlformats-officedocument.presentationml.slide+xml"/>
  <Override PartName="/ppt/slideMasters/slideMaster69.xml" ContentType="application/vnd.openxmlformats-officedocument.presentationml.slideMaster+xml"/>
  <Override PartName="/ppt/slides/slide69.xml" ContentType="application/vnd.openxmlformats-officedocument.presentationml.slide+xml"/>
  <Override PartName="/ppt/slideMasters/slideMaster70.xml" ContentType="application/vnd.openxmlformats-officedocument.presentationml.slideMaster+xml"/>
  <Override PartName="/ppt/slides/slide70.xml" ContentType="application/vnd.openxmlformats-officedocument.presentationml.slide+xml"/>
  <Override PartName="/ppt/slideMasters/slideMaster71.xml" ContentType="application/vnd.openxmlformats-officedocument.presentationml.slideMaster+xml"/>
  <Override PartName="/ppt/slides/slide71.xml" ContentType="application/vnd.openxmlformats-officedocument.presentationml.slide+xml"/>
  <Override PartName="/ppt/slideMasters/slideMaster72.xml" ContentType="application/vnd.openxmlformats-officedocument.presentationml.slideMaster+xml"/>
  <Override PartName="/ppt/slides/slide72.xml" ContentType="application/vnd.openxmlformats-officedocument.presentationml.slide+xml"/>
  <Override PartName="/ppt/slideMasters/slideMaster73.xml" ContentType="application/vnd.openxmlformats-officedocument.presentationml.slideMaster+xml"/>
  <Override PartName="/ppt/slides/slide73.xml" ContentType="application/vnd.openxmlformats-officedocument.presentationml.slide+xml"/>
  <Override PartName="/ppt/slideMasters/slideMaster74.xml" ContentType="application/vnd.openxmlformats-officedocument.presentationml.slideMaster+xml"/>
  <Override PartName="/ppt/slides/slide74.xml" ContentType="application/vnd.openxmlformats-officedocument.presentationml.slide+xml"/>
  <Override PartName="/ppt/slideMasters/slideMaster75.xml" ContentType="application/vnd.openxmlformats-officedocument.presentationml.slideMaster+xml"/>
  <Override PartName="/ppt/slides/slide75.xml" ContentType="application/vnd.openxmlformats-officedocument.presentationml.slide+xml"/>
  <Override PartName="/ppt/slideMasters/slideMaster76.xml" ContentType="application/vnd.openxmlformats-officedocument.presentationml.slideMaster+xml"/>
  <Override PartName="/ppt/slides/slide76.xml" ContentType="application/vnd.openxmlformats-officedocument.presentationml.slide+xml"/>
  <Override PartName="/ppt/slideMasters/slideMaster77.xml" ContentType="application/vnd.openxmlformats-officedocument.presentationml.slideMaster+xml"/>
  <Override PartName="/ppt/slides/slide77.xml" ContentType="application/vnd.openxmlformats-officedocument.presentationml.slide+xml"/>
  <Override PartName="/ppt/slideMasters/slideMaster78.xml" ContentType="application/vnd.openxmlformats-officedocument.presentationml.slideMaster+xml"/>
  <Override PartName="/ppt/slides/slide78.xml" ContentType="application/vnd.openxmlformats-officedocument.presentationml.slide+xml"/>
  <Override PartName="/ppt/slideMasters/slideMaster79.xml" ContentType="application/vnd.openxmlformats-officedocument.presentationml.slideMaster+xml"/>
  <Override PartName="/ppt/slides/slide79.xml" ContentType="application/vnd.openxmlformats-officedocument.presentationml.slide+xml"/>
  <Override PartName="/ppt/slideMasters/slideMaster80.xml" ContentType="application/vnd.openxmlformats-officedocument.presentationml.slideMaster+xml"/>
  <Override PartName="/ppt/slides/slide80.xml" ContentType="application/vnd.openxmlformats-officedocument.presentationml.slide+xml"/>
  <Override PartName="/ppt/slideMasters/slideMaster81.xml" ContentType="application/vnd.openxmlformats-officedocument.presentationml.slideMaster+xml"/>
  <Override PartName="/ppt/slides/slide81.xml" ContentType="application/vnd.openxmlformats-officedocument.presentationml.slide+xml"/>
  <Override PartName="/ppt/slideMasters/slideMaster82.xml" ContentType="application/vnd.openxmlformats-officedocument.presentationml.slideMaster+xml"/>
  <Override PartName="/ppt/slides/slide82.xml" ContentType="application/vnd.openxmlformats-officedocument.presentationml.slide+xml"/>
  <Override PartName="/ppt/slideMasters/slideMaster83.xml" ContentType="application/vnd.openxmlformats-officedocument.presentationml.slideMaster+xml"/>
  <Override PartName="/ppt/slides/slide83.xml" ContentType="application/vnd.openxmlformats-officedocument.presentationml.slide+xml"/>
  <Override PartName="/ppt/slideMasters/slideMaster84.xml" ContentType="application/vnd.openxmlformats-officedocument.presentationml.slideMaster+xml"/>
  <Override PartName="/ppt/slides/slide84.xml" ContentType="application/vnd.openxmlformats-officedocument.presentationml.slide+xml"/>
  <Override PartName="/ppt/slideMasters/slideMaster85.xml" ContentType="application/vnd.openxmlformats-officedocument.presentationml.slideMaster+xml"/>
  <Override PartName="/ppt/slides/slide85.xml" ContentType="application/vnd.openxmlformats-officedocument.presentationml.slide+xml"/>
  <Override PartName="/ppt/slideMasters/slideMaster86.xml" ContentType="application/vnd.openxmlformats-officedocument.presentationml.slideMaster+xml"/>
  <Override PartName="/ppt/slides/slide86.xml" ContentType="application/vnd.openxmlformats-officedocument.presentationml.slide+xml"/>
  <Override PartName="/ppt/slideMasters/slideMaster87.xml" ContentType="application/vnd.openxmlformats-officedocument.presentationml.slideMaster+xml"/>
  <Override PartName="/ppt/slides/slide87.xml" ContentType="application/vnd.openxmlformats-officedocument.presentationml.slide+xml"/>
  <Override PartName="/ppt/slideMasters/slideMaster88.xml" ContentType="application/vnd.openxmlformats-officedocument.presentationml.slideMaster+xml"/>
  <Override PartName="/ppt/slides/slide88.xml" ContentType="application/vnd.openxmlformats-officedocument.presentationml.slide+xml"/>
  <Override PartName="/ppt/slideMasters/slideMaster89.xml" ContentType="application/vnd.openxmlformats-officedocument.presentationml.slideMaster+xml"/>
  <Override PartName="/ppt/slides/slide89.xml" ContentType="application/vnd.openxmlformats-officedocument.presentationml.slide+xml"/>
  <Override PartName="/ppt/slideMasters/slideMaster90.xml" ContentType="application/vnd.openxmlformats-officedocument.presentationml.slideMaster+xml"/>
  <Override PartName="/ppt/slides/slide90.xml" ContentType="application/vnd.openxmlformats-officedocument.presentationml.slide+xml"/>
  <Override PartName="/ppt/slideMasters/slideMaster91.xml" ContentType="application/vnd.openxmlformats-officedocument.presentationml.slideMaster+xml"/>
  <Override PartName="/ppt/slides/slide91.xml" ContentType="application/vnd.openxmlformats-officedocument.presentationml.slide+xml"/>
  <Override PartName="/ppt/slideMasters/slideMaster92.xml" ContentType="application/vnd.openxmlformats-officedocument.presentationml.slideMaster+xml"/>
  <Override PartName="/ppt/slides/slide92.xml" ContentType="application/vnd.openxmlformats-officedocument.presentationml.slide+xml"/>
  <Override PartName="/ppt/slideMasters/slideMaster93.xml" ContentType="application/vnd.openxmlformats-officedocument.presentationml.slideMaster+xml"/>
  <Override PartName="/ppt/slides/slide93.xml" ContentType="application/vnd.openxmlformats-officedocument.presentationml.slide+xml"/>
  <Override PartName="/ppt/slideMasters/slideMaster94.xml" ContentType="application/vnd.openxmlformats-officedocument.presentationml.slideMaster+xml"/>
  <Override PartName="/ppt/slides/slide94.xml" ContentType="application/vnd.openxmlformats-officedocument.presentationml.slide+xml"/>
  <Override PartName="/ppt/slideMasters/slideMaster95.xml" ContentType="application/vnd.openxmlformats-officedocument.presentationml.slideMaster+xml"/>
  <Override PartName="/ppt/slides/slide95.xml" ContentType="application/vnd.openxmlformats-officedocument.presentationml.slide+xml"/>
  <Override PartName="/ppt/slideMasters/slideMaster96.xml" ContentType="application/vnd.openxmlformats-officedocument.presentationml.slideMaster+xml"/>
  <Override PartName="/ppt/slides/slide96.xml" ContentType="application/vnd.openxmlformats-officedocument.presentationml.slide+xml"/>
  <Override PartName="/ppt/slideMasters/slideMaster97.xml" ContentType="application/vnd.openxmlformats-officedocument.presentationml.slideMaster+xml"/>
  <Override PartName="/ppt/slides/slide97.xml" ContentType="application/vnd.openxmlformats-officedocument.presentationml.slide+xml"/>
  <Override PartName="/ppt/slideMasters/slideMaster98.xml" ContentType="application/vnd.openxmlformats-officedocument.presentationml.slideMaster+xml"/>
  <Override PartName="/ppt/slides/slide98.xml" ContentType="application/vnd.openxmlformats-officedocument.presentationml.slide+xml"/>
  <Override PartName="/ppt/slideMasters/slideMaster99.xml" ContentType="application/vnd.openxmlformats-officedocument.presentationml.slideMaster+xml"/>
  <Override PartName="/ppt/slides/slide99.xml" ContentType="application/vnd.openxmlformats-officedocument.presentationml.slide+xml"/>
  <Override PartName="/ppt/slideMasters/slideMaster100.xml" ContentType="application/vnd.openxmlformats-officedocument.presentationml.slideMaster+xml"/>
  <Override PartName="/ppt/slides/slide100.xml" ContentType="application/vnd.openxmlformats-officedocument.presentationml.slide+xml"/>
  <Override PartName="/ppt/slideMasters/slideMaster101.xml" ContentType="application/vnd.openxmlformats-officedocument.presentationml.slideMaster+xml"/>
  <Override PartName="/ppt/slides/slide101.xml" ContentType="application/vnd.openxmlformats-officedocument.presentationml.slide+xml"/>
  <Override PartName="/ppt/slideMasters/slideMaster102.xml" ContentType="application/vnd.openxmlformats-officedocument.presentationml.slideMaster+xml"/>
  <Override PartName="/ppt/slides/slide102.xml" ContentType="application/vnd.openxmlformats-officedocument.presentationml.slide+xml"/>
  <Override PartName="/ppt/slideMasters/slideMaster103.xml" ContentType="application/vnd.openxmlformats-officedocument.presentationml.slideMaster+xml"/>
  <Override PartName="/ppt/slides/slide103.xml" ContentType="application/vnd.openxmlformats-officedocument.presentationml.slide+xml"/>
  <Override PartName="/ppt/slideMasters/slideMaster104.xml" ContentType="application/vnd.openxmlformats-officedocument.presentationml.slideMaster+xml"/>
  <Override PartName="/ppt/slides/slide104.xml" ContentType="application/vnd.openxmlformats-officedocument.presentationml.slide+xml"/>
  <Override PartName="/ppt/slideMasters/slideMaster105.xml" ContentType="application/vnd.openxmlformats-officedocument.presentationml.slideMaster+xml"/>
  <Override PartName="/ppt/slides/slide105.xml" ContentType="application/vnd.openxmlformats-officedocument.presentationml.slide+xml"/>
  <Override PartName="/ppt/slideMasters/slideMaster106.xml" ContentType="application/vnd.openxmlformats-officedocument.presentationml.slideMaster+xml"/>
  <Override PartName="/ppt/slides/slide106.xml" ContentType="application/vnd.openxmlformats-officedocument.presentationml.slide+xml"/>
  <Override PartName="/ppt/slideMasters/slideMaster107.xml" ContentType="application/vnd.openxmlformats-officedocument.presentationml.slideMaster+xml"/>
  <Override PartName="/ppt/slides/slide107.xml" ContentType="application/vnd.openxmlformats-officedocument.presentationml.slide+xml"/>
  <Override PartName="/ppt/slideMasters/slideMaster108.xml" ContentType="application/vnd.openxmlformats-officedocument.presentationml.slideMaster+xml"/>
  <Override PartName="/ppt/slides/slide108.xml" ContentType="application/vnd.openxmlformats-officedocument.presentationml.slide+xml"/>
  <Override PartName="/ppt/slideMasters/slideMaster109.xml" ContentType="application/vnd.openxmlformats-officedocument.presentationml.slideMaster+xml"/>
  <Override PartName="/ppt/slides/slide109.xml" ContentType="application/vnd.openxmlformats-officedocument.presentationml.slide+xml"/>
  <Override PartName="/ppt/slideMasters/slideMaster110.xml" ContentType="application/vnd.openxmlformats-officedocument.presentationml.slideMaster+xml"/>
  <Override PartName="/ppt/slides/slide110.xml" ContentType="application/vnd.openxmlformats-officedocument.presentationml.slide+xml"/>
  <Override PartName="/ppt/slideMasters/slideMaster111.xml" ContentType="application/vnd.openxmlformats-officedocument.presentationml.slideMaster+xml"/>
  <Override PartName="/ppt/slides/slide111.xml" ContentType="application/vnd.openxmlformats-officedocument.presentationml.slide+xml"/>
  <Override PartName="/ppt/slideMasters/slideMaster112.xml" ContentType="application/vnd.openxmlformats-officedocument.presentationml.slideMaster+xml"/>
  <Override PartName="/ppt/slides/slide112.xml" ContentType="application/vnd.openxmlformats-officedocument.presentationml.slide+xml"/>
  <Override PartName="/ppt/slideMasters/slideMaster113.xml" ContentType="application/vnd.openxmlformats-officedocument.presentationml.slideMaster+xml"/>
  <Override PartName="/ppt/slides/slide113.xml" ContentType="application/vnd.openxmlformats-officedocument.presentationml.slide+xml"/>
  <Override PartName="/ppt/slideMasters/slideMaster114.xml" ContentType="application/vnd.openxmlformats-officedocument.presentationml.slideMaster+xml"/>
  <Override PartName="/ppt/slides/slide114.xml" ContentType="application/vnd.openxmlformats-officedocument.presentationml.slide+xml"/>
  <Override PartName="/ppt/slideMasters/slideMaster115.xml" ContentType="application/vnd.openxmlformats-officedocument.presentationml.slideMaster+xml"/>
  <Override PartName="/ppt/slides/slide115.xml" ContentType="application/vnd.openxmlformats-officedocument.presentationml.slide+xml"/>
  <Override PartName="/ppt/slideMasters/slideMaster116.xml" ContentType="application/vnd.openxmlformats-officedocument.presentationml.slideMaster+xml"/>
  <Override PartName="/ppt/slides/slide116.xml" ContentType="application/vnd.openxmlformats-officedocument.presentationml.slide+xml"/>
  <Override PartName="/ppt/slideMasters/slideMaster117.xml" ContentType="application/vnd.openxmlformats-officedocument.presentationml.slideMaster+xml"/>
  <Override PartName="/ppt/slides/slide117.xml" ContentType="application/vnd.openxmlformats-officedocument.presentationml.slide+xml"/>
  <Override PartName="/ppt/slideMasters/slideMaster118.xml" ContentType="application/vnd.openxmlformats-officedocument.presentationml.slideMaster+xml"/>
  <Override PartName="/ppt/slides/slide118.xml" ContentType="application/vnd.openxmlformats-officedocument.presentationml.slide+xml"/>
  <Override PartName="/ppt/slideMasters/slideMaster119.xml" ContentType="application/vnd.openxmlformats-officedocument.presentationml.slideMaster+xml"/>
  <Override PartName="/ppt/slides/slide119.xml" ContentType="application/vnd.openxmlformats-officedocument.presentationml.slide+xml"/>
  <Override PartName="/ppt/slideMasters/slideMaster120.xml" ContentType="application/vnd.openxmlformats-officedocument.presentationml.slideMaster+xml"/>
  <Override PartName="/ppt/slides/slide120.xml" ContentType="application/vnd.openxmlformats-officedocument.presentationml.slide+xml"/>
  <Override PartName="/ppt/slideMasters/slideMaster121.xml" ContentType="application/vnd.openxmlformats-officedocument.presentationml.slideMaster+xml"/>
  <Override PartName="/ppt/slides/slide121.xml" ContentType="application/vnd.openxmlformats-officedocument.presentationml.slide+xml"/>
  <Override PartName="/ppt/slideMasters/slideMaster122.xml" ContentType="application/vnd.openxmlformats-officedocument.presentationml.slideMaster+xml"/>
  <Override PartName="/ppt/slides/slide122.xml" ContentType="application/vnd.openxmlformats-officedocument.presentationml.slide+xml"/>
  <Override PartName="/ppt/slideMasters/slideMaster123.xml" ContentType="application/vnd.openxmlformats-officedocument.presentationml.slideMaster+xml"/>
  <Override PartName="/ppt/slides/slide1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ppt/notesSlides/notesSlide93.xml" ContentType="application/vnd.openxmlformats-officedocument.presentationml.notesSlide+xml"/>
  <Override PartName="/ppt/notesSlides/notesSlide94.xml" ContentType="application/vnd.openxmlformats-officedocument.presentationml.notesSlide+xml"/>
  <Override PartName="/ppt/notesSlides/notesSlide95.xml" ContentType="application/vnd.openxmlformats-officedocument.presentationml.notesSlide+xml"/>
  <Override PartName="/ppt/notesSlides/notesSlide96.xml" ContentType="application/vnd.openxmlformats-officedocument.presentationml.notesSlide+xml"/>
  <Override PartName="/ppt/notesSlides/notesSlide97.xml" ContentType="application/vnd.openxmlformats-officedocument.presentationml.notesSlide+xml"/>
  <Override PartName="/ppt/notesSlides/notesSlide98.xml" ContentType="application/vnd.openxmlformats-officedocument.presentationml.notesSlide+xml"/>
  <Override PartName="/ppt/notesSlides/notesSlide99.xml" ContentType="application/vnd.openxmlformats-officedocument.presentationml.notesSlide+xml"/>
  <Override PartName="/ppt/notesSlides/notesSlide100.xml" ContentType="application/vnd.openxmlformats-officedocument.presentationml.notesSlide+xml"/>
  <Override PartName="/ppt/notesSlides/notesSlide101.xml" ContentType="application/vnd.openxmlformats-officedocument.presentationml.notesSlide+xml"/>
  <Override PartName="/ppt/notesSlides/notesSlide102.xml" ContentType="application/vnd.openxmlformats-officedocument.presentationml.notesSlide+xml"/>
  <Override PartName="/ppt/notesSlides/notesSlide103.xml" ContentType="application/vnd.openxmlformats-officedocument.presentationml.notesSlide+xml"/>
  <Override PartName="/ppt/notesSlides/notesSlide104.xml" ContentType="application/vnd.openxmlformats-officedocument.presentationml.notesSlide+xml"/>
  <Override PartName="/ppt/notesSlides/notesSlide105.xml" ContentType="application/vnd.openxmlformats-officedocument.presentationml.notesSlide+xml"/>
  <Override PartName="/ppt/notesSlides/notesSlide106.xml" ContentType="application/vnd.openxmlformats-officedocument.presentationml.notesSlide+xml"/>
  <Override PartName="/ppt/notesSlides/notesSlide107.xml" ContentType="application/vnd.openxmlformats-officedocument.presentationml.notesSlide+xml"/>
  <Override PartName="/ppt/notesSlides/notesSlide108.xml" ContentType="application/vnd.openxmlformats-officedocument.presentationml.notesSlide+xml"/>
  <Override PartName="/ppt/notesSlides/notesSlide109.xml" ContentType="application/vnd.openxmlformats-officedocument.presentationml.notesSlide+xml"/>
  <Override PartName="/ppt/notesSlides/notesSlide110.xml" ContentType="application/vnd.openxmlformats-officedocument.presentationml.notesSlide+xml"/>
  <Override PartName="/ppt/notesSlides/notesSlide111.xml" ContentType="application/vnd.openxmlformats-officedocument.presentationml.notesSlide+xml"/>
  <Override PartName="/ppt/notesSlides/notesSlide112.xml" ContentType="application/vnd.openxmlformats-officedocument.presentationml.notesSlide+xml"/>
  <Override PartName="/ppt/notesSlides/notesSlide113.xml" ContentType="application/vnd.openxmlformats-officedocument.presentationml.notesSlide+xml"/>
  <Override PartName="/ppt/notesSlides/notesSlide114.xml" ContentType="application/vnd.openxmlformats-officedocument.presentationml.notesSlide+xml"/>
  <Override PartName="/ppt/notesSlides/notesSlide115.xml" ContentType="application/vnd.openxmlformats-officedocument.presentationml.notesSlide+xml"/>
  <Override PartName="/ppt/notesSlides/notesSlide116.xml" ContentType="application/vnd.openxmlformats-officedocument.presentationml.notesSlide+xml"/>
  <Override PartName="/ppt/notesSlides/notesSlide117.xml" ContentType="application/vnd.openxmlformats-officedocument.presentationml.notesSlide+xml"/>
  <Override PartName="/ppt/notesSlides/notesSlide118.xml" ContentType="application/vnd.openxmlformats-officedocument.presentationml.notesSlide+xml"/>
  <Override PartName="/ppt/notesSlides/notesSlide119.xml" ContentType="application/vnd.openxmlformats-officedocument.presentationml.notesSlide+xml"/>
  <Override PartName="/ppt/notesSlides/notesSlide120.xml" ContentType="application/vnd.openxmlformats-officedocument.presentationml.notesSlide+xml"/>
  <Override PartName="/ppt/notesSlides/notesSlide121.xml" ContentType="application/vnd.openxmlformats-officedocument.presentationml.notesSlide+xml"/>
  <Override PartName="/ppt/notesSlides/notesSlide122.xml" ContentType="application/vnd.openxmlformats-officedocument.presentationml.notesSlide+xml"/>
  <Override PartName="/ppt/notesSlides/notesSlide1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  <p:sldId id="365" r:id="rId111"/>
    <p:sldId id="366" r:id="rId112"/>
    <p:sldId id="367" r:id="rId113"/>
    <p:sldId id="368" r:id="rId114"/>
    <p:sldId id="369" r:id="rId115"/>
    <p:sldId id="370" r:id="rId116"/>
    <p:sldId id="371" r:id="rId117"/>
    <p:sldId id="372" r:id="rId118"/>
    <p:sldId id="373" r:id="rId119"/>
    <p:sldId id="374" r:id="rId120"/>
    <p:sldId id="375" r:id="rId121"/>
    <p:sldId id="376" r:id="rId122"/>
    <p:sldId id="377" r:id="rId123"/>
    <p:sldId id="378" r:id="rId124"/>
  </p:sldIdLst>
  <p:notesMasterIdLst>
    <p:notesMasterId r:id="rId12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Relationship Id="rId90" Type="http://schemas.openxmlformats.org/officeDocument/2006/relationships/slide" Target="slides/slide89.xml"/><Relationship Id="rId91" Type="http://schemas.openxmlformats.org/officeDocument/2006/relationships/slide" Target="slides/slide90.xml"/><Relationship Id="rId92" Type="http://schemas.openxmlformats.org/officeDocument/2006/relationships/slide" Target="slides/slide91.xml"/><Relationship Id="rId93" Type="http://schemas.openxmlformats.org/officeDocument/2006/relationships/slide" Target="slides/slide92.xml"/><Relationship Id="rId94" Type="http://schemas.openxmlformats.org/officeDocument/2006/relationships/slide" Target="slides/slide93.xml"/><Relationship Id="rId95" Type="http://schemas.openxmlformats.org/officeDocument/2006/relationships/slide" Target="slides/slide94.xml"/><Relationship Id="rId96" Type="http://schemas.openxmlformats.org/officeDocument/2006/relationships/slide" Target="slides/slide95.xml"/><Relationship Id="rId97" Type="http://schemas.openxmlformats.org/officeDocument/2006/relationships/slide" Target="slides/slide96.xml"/><Relationship Id="rId98" Type="http://schemas.openxmlformats.org/officeDocument/2006/relationships/slide" Target="slides/slide97.xml"/><Relationship Id="rId99" Type="http://schemas.openxmlformats.org/officeDocument/2006/relationships/slide" Target="slides/slide98.xml"/><Relationship Id="rId100" Type="http://schemas.openxmlformats.org/officeDocument/2006/relationships/slide" Target="slides/slide99.xml"/><Relationship Id="rId101" Type="http://schemas.openxmlformats.org/officeDocument/2006/relationships/slide" Target="slides/slide100.xml"/><Relationship Id="rId102" Type="http://schemas.openxmlformats.org/officeDocument/2006/relationships/slide" Target="slides/slide101.xml"/><Relationship Id="rId103" Type="http://schemas.openxmlformats.org/officeDocument/2006/relationships/slide" Target="slides/slide102.xml"/><Relationship Id="rId104" Type="http://schemas.openxmlformats.org/officeDocument/2006/relationships/slide" Target="slides/slide103.xml"/><Relationship Id="rId105" Type="http://schemas.openxmlformats.org/officeDocument/2006/relationships/slide" Target="slides/slide104.xml"/><Relationship Id="rId106" Type="http://schemas.openxmlformats.org/officeDocument/2006/relationships/slide" Target="slides/slide105.xml"/><Relationship Id="rId107" Type="http://schemas.openxmlformats.org/officeDocument/2006/relationships/slide" Target="slides/slide106.xml"/><Relationship Id="rId108" Type="http://schemas.openxmlformats.org/officeDocument/2006/relationships/slide" Target="slides/slide107.xml"/><Relationship Id="rId109" Type="http://schemas.openxmlformats.org/officeDocument/2006/relationships/slide" Target="slides/slide108.xml"/><Relationship Id="rId110" Type="http://schemas.openxmlformats.org/officeDocument/2006/relationships/slide" Target="slides/slide109.xml"/><Relationship Id="rId111" Type="http://schemas.openxmlformats.org/officeDocument/2006/relationships/slide" Target="slides/slide110.xml"/><Relationship Id="rId112" Type="http://schemas.openxmlformats.org/officeDocument/2006/relationships/slide" Target="slides/slide111.xml"/><Relationship Id="rId113" Type="http://schemas.openxmlformats.org/officeDocument/2006/relationships/slide" Target="slides/slide112.xml"/><Relationship Id="rId114" Type="http://schemas.openxmlformats.org/officeDocument/2006/relationships/slide" Target="slides/slide113.xml"/><Relationship Id="rId115" Type="http://schemas.openxmlformats.org/officeDocument/2006/relationships/slide" Target="slides/slide114.xml"/><Relationship Id="rId116" Type="http://schemas.openxmlformats.org/officeDocument/2006/relationships/slide" Target="slides/slide115.xml"/><Relationship Id="rId117" Type="http://schemas.openxmlformats.org/officeDocument/2006/relationships/slide" Target="slides/slide116.xml"/><Relationship Id="rId118" Type="http://schemas.openxmlformats.org/officeDocument/2006/relationships/slide" Target="slides/slide117.xml"/><Relationship Id="rId119" Type="http://schemas.openxmlformats.org/officeDocument/2006/relationships/slide" Target="slides/slide118.xml"/><Relationship Id="rId120" Type="http://schemas.openxmlformats.org/officeDocument/2006/relationships/slide" Target="slides/slide119.xml"/><Relationship Id="rId121" Type="http://schemas.openxmlformats.org/officeDocument/2006/relationships/slide" Target="slides/slide120.xml"/><Relationship Id="rId122" Type="http://schemas.openxmlformats.org/officeDocument/2006/relationships/slide" Target="slides/slide121.xml"/><Relationship Id="rId123" Type="http://schemas.openxmlformats.org/officeDocument/2006/relationships/slide" Target="slides/slide122.xml"/><Relationship Id="rId124" Type="http://schemas.openxmlformats.org/officeDocument/2006/relationships/slide" Target="slides/slide123.xml"/><Relationship Id="rId125" Type="http://schemas.openxmlformats.org/officeDocument/2006/relationships/notesMaster" Target="notesMasters/notesMaster1.xml"/><Relationship Id="rId126" Type="http://schemas.openxmlformats.org/officeDocument/2006/relationships/presProps" Target="presProps.xml"/><Relationship Id="rId127" Type="http://schemas.openxmlformats.org/officeDocument/2006/relationships/viewProps" Target="viewProps.xml"/><Relationship Id="rId128" Type="http://schemas.openxmlformats.org/officeDocument/2006/relationships/theme" Target="theme/theme1.xml"/><Relationship Id="rId129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200" b="0" i="0" u="none" strike="noStrike">
                <a:solidFill>
                  <a:srgbClr val="14233A"/>
                </a:solidFill>
                <a:latin typeface="Arial"/>
              </a:defRPr>
            </a:pPr>
            <a:r>
              <a:rPr sz="1200" b="0" i="0" u="none" strike="noStrike">
                <a:solidFill>
                  <a:srgbClr val="14233A"/>
                </a:solidFill>
                <a:latin typeface="Arial"/>
              </a:rPr>
              <a:t>예시: 미술 몰입 중 HRV 상승 경향</a:t>
            </a:r>
          </a:p>
        </c:rich>
      </c:tx>
      <c:layout/>
      <c:overlay val="0"/>
    </c:title>
    <c:autoTitleDeleted val="0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세션 전</c:v>
                </c:pt>
              </c:strCache>
            </c:strRef>
          </c:tx>
          <c:spPr>
            <a:solidFill>
              <a:srgbClr val="B9C4D6"/>
            </a:solidFill>
            <a:ln w="38100" cap="flat">
              <a:solidFill>
                <a:srgbClr val="B9C4D6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B9C4D6"/>
              </a:solidFill>
              <a:ln w="9525" cap="flat">
                <a:solidFill>
                  <a:srgbClr val="B9C4D6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Sheet1!$A$2:$A$9</c:f>
              <c:multiLvlStrCache>
                <c:ptCount val="8"/>
                <c:lvl>
                  <c:pt idx="0">
                    <c:v>1</c:v>
                  </c:pt>
                  <c:pt idx="1">
                    <c:v>2</c:v>
                  </c:pt>
                  <c:pt idx="2">
                    <c:v>3</c:v>
                  </c:pt>
                  <c:pt idx="3">
                    <c:v>4</c:v>
                  </c:pt>
                  <c:pt idx="4">
                    <c:v>5</c:v>
                  </c:pt>
                  <c:pt idx="5">
                    <c:v>6</c:v>
                  </c:pt>
                  <c:pt idx="6">
                    <c:v>7</c:v>
                  </c:pt>
                  <c:pt idx="7">
                    <c:v>8</c:v>
                  </c:pt>
                </c:lvl>
              </c:multiLvlStrCache>
            </c:multiLvl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52</c:v>
                </c:pt>
                <c:pt idx="1">
                  <c:v>49</c:v>
                </c:pt>
                <c:pt idx="2">
                  <c:v>54</c:v>
                </c:pt>
                <c:pt idx="3">
                  <c:v>48</c:v>
                </c:pt>
                <c:pt idx="4">
                  <c:v>51</c:v>
                </c:pt>
                <c:pt idx="5">
                  <c:v>47</c:v>
                </c:pt>
                <c:pt idx="6">
                  <c:v>50</c:v>
                </c:pt>
                <c:pt idx="7">
                  <c:v>49</c:v>
                </c:pt>
              </c:numCache>
            </c:numRef>
          </c:val>
          <c:smooth val="1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미술 몰입 중</c:v>
                </c:pt>
              </c:strCache>
            </c:strRef>
          </c:tx>
          <c:spPr>
            <a:solidFill>
              <a:srgbClr val="C9A24B"/>
            </a:solidFill>
            <a:ln w="38100" cap="flat">
              <a:solidFill>
                <a:srgbClr val="C9A24B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C9A24B"/>
              </a:solidFill>
              <a:ln w="9525" cap="flat">
                <a:solidFill>
                  <a:srgbClr val="C9A24B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Sheet1!$A$2:$A$9</c:f>
              <c:multiLvlStrCache>
                <c:ptCount val="8"/>
                <c:lvl>
                  <c:pt idx="0">
                    <c:v>1</c:v>
                  </c:pt>
                  <c:pt idx="1">
                    <c:v>2</c:v>
                  </c:pt>
                  <c:pt idx="2">
                    <c:v>3</c:v>
                  </c:pt>
                  <c:pt idx="3">
                    <c:v>4</c:v>
                  </c:pt>
                  <c:pt idx="4">
                    <c:v>5</c:v>
                  </c:pt>
                  <c:pt idx="5">
                    <c:v>6</c:v>
                  </c:pt>
                  <c:pt idx="6">
                    <c:v>7</c:v>
                  </c:pt>
                  <c:pt idx="7">
                    <c:v>8</c:v>
                  </c:pt>
                </c:lvl>
              </c:multiLvlStrCache>
            </c:multiLvlStrRef>
          </c:cat>
          <c:val>
            <c:numRef>
              <c:f>Sheet1!$C$2:$C$9</c:f>
              <c:numCache>
                <c:formatCode>General</c:formatCode>
                <c:ptCount val="8"/>
                <c:pt idx="0">
                  <c:v>58</c:v>
                </c:pt>
                <c:pt idx="1">
                  <c:v>63</c:v>
                </c:pt>
                <c:pt idx="2">
                  <c:v>67</c:v>
                </c:pt>
                <c:pt idx="3">
                  <c:v>71</c:v>
                </c:pt>
                <c:pt idx="4">
                  <c:v>69</c:v>
                </c:pt>
                <c:pt idx="5">
                  <c:v>74</c:v>
                </c:pt>
                <c:pt idx="6">
                  <c:v>72</c:v>
                </c:pt>
                <c:pt idx="7">
                  <c:v>76</c:v>
                </c:pt>
              </c:numCache>
            </c:numRef>
          </c:val>
          <c:smooth val="1"/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B728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D9DEE7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900"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r>
                  <a:rPr sz="900" b="0" i="0" u="none" strike="noStrike">
                    <a:solidFill>
                      <a:srgbClr val="000000"/>
                    </a:solidFill>
                    <a:latin typeface="Arial"/>
                  </a:rPr>
                  <a:t>HRV (ms, 예시)</a:t>
                </a:r>
              </a:p>
            </c:rich>
          </c:tx>
          <c:layout/>
          <c:overlay val="0"/>
        </c:title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B728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000">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150" b="0" i="0" u="none" strike="noStrike">
                <a:solidFill>
                  <a:srgbClr val="14233A"/>
                </a:solidFill>
                <a:latin typeface="Arial"/>
              </a:defRPr>
            </a:pPr>
            <a:r>
              <a:rPr sz="1150" b="0" i="0" u="none" strike="noStrike">
                <a:solidFill>
                  <a:srgbClr val="14233A"/>
                </a:solidFill>
                <a:latin typeface="Arial"/>
              </a:rPr>
              <a:t>도전(↑) vs 기술(→): 플로우 통로</a:t>
            </a:r>
          </a:p>
        </c:rich>
      </c:tx>
      <c:layout/>
      <c:overlay val="0"/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플로우 통로(하)</c:v>
                </c:pt>
              </c:strCache>
            </c:strRef>
          </c:tx>
          <c:spPr>
            <a:solidFill>
              <a:srgbClr val="FFFFFF"/>
            </a:solidFill>
            <a:ln w="25400" cap="flat">
              <a:solidFill>
                <a:srgbClr val="FFFFFF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FFFFFF"/>
              </a:solidFill>
              <a:ln w="9525" cap="flat">
                <a:solidFill>
                  <a:srgbClr val="FFFFFF"/>
                </a:solidFill>
                <a:prstDash val="solid"/>
                <a:round/>
              </a:ln>
              <a:effectLst/>
            </c:spPr>
          </c:marker>
          <c:xVal>
            <c:numRef>
              <c:f>Sheet1!$A$2:$A$3</c:f>
              <c:numCache>
                <c:formatCode>General</c:formatCode>
                <c:ptCount val="2"/>
                <c:pt idx="0">
                  <c:v>0</c:v>
                </c:pt>
                <c:pt idx="1">
                  <c:v>10</c:v>
                </c:pt>
              </c:numCache>
            </c:numRef>
          </c:xVal>
          <c:yVal>
            <c:numRef>
              <c:f>Sheet1!$B$2:$B$3</c:f>
              <c:numCache>
                <c:formatCode>General</c:formatCode>
                <c:ptCount val="2"/>
                <c:pt idx="0">
                  <c:v>0</c:v>
                </c:pt>
                <c:pt idx="1">
                  <c:v>8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플로우 통로(상)</c:v>
                </c:pt>
              </c:strCache>
            </c:strRef>
          </c:tx>
          <c:spPr>
            <a:solidFill>
              <a:srgbClr val="C9A24B"/>
            </a:solidFill>
            <a:ln w="25400" cap="flat">
              <a:solidFill>
                <a:srgbClr val="C9A24B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C9A24B"/>
              </a:solidFill>
              <a:ln w="9525" cap="flat">
                <a:solidFill>
                  <a:srgbClr val="C9A24B"/>
                </a:solidFill>
                <a:prstDash val="solid"/>
                <a:round/>
              </a:ln>
              <a:effectLst/>
            </c:spPr>
          </c:marker>
          <c:xVal>
            <c:numRef>
              <c:f>Sheet1!$A$2:$A$3</c:f>
              <c:numCache>
                <c:formatCode>General</c:formatCode>
                <c:ptCount val="2"/>
                <c:pt idx="0">
                  <c:v>0</c:v>
                </c:pt>
                <c:pt idx="1">
                  <c:v>10</c:v>
                </c:pt>
              </c:numCache>
            </c:numRef>
          </c:xVal>
          <c:yVal>
            <c:numRef>
              <c:f>Sheet1!$C$2:$C$3</c:f>
              <c:numCache>
                <c:formatCode>General</c:formatCode>
                <c:ptCount val="2"/>
                <c:pt idx="0">
                  <c:v>2</c:v>
                </c:pt>
                <c:pt idx="1">
                  <c:v>10</c:v>
                </c:pt>
              </c:numCache>
            </c:numRef>
          </c:yVal>
          <c:smooth val="0"/>
        </c:ser>
        <c:dLbls>
          <c:numFmt formatCode="General" sourceLinked="0"/>
          <c:txPr>
            <a:bodyPr/>
            <a:lstStyle/>
            <a:p>
              <a:pPr>
                <a:defRPr b="0" i="0" strike="noStrike" sz="1200" u="none">
                  <a:solidFill>
                    <a:srgbClr val="000000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</c:dLbls>
        <c:axId val="2094734554"/>
        <c:axId val="2094734552"/>
      </c:scatterChart>
      <c:valAx>
        <c:axId val="2094734554"/>
        <c:scaling>
          <c:orientation val="minMax"/>
        </c:scaling>
        <c:delete val="0"/>
        <c:axPos val="b"/>
        <c:majorGridlines>
          <c:spPr>
            <a:ln w="6350" cap="flat">
              <a:solidFill>
                <a:srgbClr val="D9DEE7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900"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r>
                  <a:rPr sz="900" b="0" i="0" u="none" strike="noStrike">
                    <a:solidFill>
                      <a:srgbClr val="000000"/>
                    </a:solidFill>
                    <a:latin typeface="Arial"/>
                  </a:rPr>
                  <a:t>기술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B728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valAx>
      <c:valAx>
        <c:axId val="2094734552"/>
        <c:scaling>
          <c:orientation val="minMax"/>
          <c:max val="10"/>
          <c:min val="0"/>
        </c:scaling>
        <c:delete val="0"/>
        <c:axPos val="l"/>
        <c:majorGridlines>
          <c:spPr>
            <a:ln w="6350" cap="flat">
              <a:solidFill>
                <a:srgbClr val="D9DEE7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900"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r>
                  <a:rPr sz="900" b="0" i="0" u="none" strike="noStrike">
                    <a:solidFill>
                      <a:srgbClr val="000000"/>
                    </a:solidFill>
                    <a:latin typeface="Arial"/>
                  </a:rPr>
                  <a:t>도전</a:t>
                </a:r>
              </a:p>
            </c:rich>
          </c:tx>
          <c:layout/>
          <c:overlay val="0"/>
        </c:title>
        <c:numFmt formatCode="General" sourceLinked="0"/>
        <c:majorTickMark val="none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B728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0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0.xml"/>
		</Relationships>
</file>

<file path=ppt/notesSlides/_rels/notesSlide10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1.xml"/>
		</Relationships>
</file>

<file path=ppt/notesSlides/_rels/notesSlide10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2.xml"/>
		</Relationships>
</file>

<file path=ppt/notesSlides/_rels/notesSlide10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3.xml"/>
		</Relationships>
</file>

<file path=ppt/notesSlides/_rels/notesSlide10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4.xml"/>
		</Relationships>
</file>

<file path=ppt/notesSlides/_rels/notesSlide10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5.xml"/>
		</Relationships>
</file>

<file path=ppt/notesSlides/_rels/notesSlide10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6.xml"/>
		</Relationships>
</file>

<file path=ppt/notesSlides/_rels/notesSlide10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7.xml"/>
		</Relationships>
</file>

<file path=ppt/notesSlides/_rels/notesSlide10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8.xml"/>
		</Relationships>
</file>

<file path=ppt/notesSlides/_rels/notesSlide10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9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0.xml"/>
		</Relationships>
</file>

<file path=ppt/notesSlides/_rels/notesSlide1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1.xml"/>
		</Relationships>
</file>

<file path=ppt/notesSlides/_rels/notesSlide1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2.xml"/>
		</Relationships>
</file>

<file path=ppt/notesSlides/_rels/notesSlide1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3.xml"/>
		</Relationships>
</file>

<file path=ppt/notesSlides/_rels/notesSlide1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4.xml"/>
		</Relationships>
</file>

<file path=ppt/notesSlides/_rels/notesSlide1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5.xml"/>
		</Relationships>
</file>

<file path=ppt/notesSlides/_rels/notesSlide1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6.xml"/>
		</Relationships>
</file>

<file path=ppt/notesSlides/_rels/notesSlide1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7.xml"/>
		</Relationships>
</file>

<file path=ppt/notesSlides/_rels/notesSlide1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8.xml"/>
		</Relationships>
</file>

<file path=ppt/notesSlides/_rels/notesSlide1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9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0.xml"/>
		</Relationships>
</file>

<file path=ppt/notesSlides/_rels/notesSlide1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1.xml"/>
		</Relationships>
</file>

<file path=ppt/notesSlides/_rels/notesSlide1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2.xml"/>
		</Relationships>
</file>

<file path=ppt/notesSlides/_rels/notesSlide1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3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0.xml"/>
		</Relationships>
</file>

<file path=ppt/notesSlides/_rels/notesSlide4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1.xml"/>
		</Relationships>
</file>

<file path=ppt/notesSlides/_rels/notesSlide4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2.xml"/>
		</Relationships>
</file>

<file path=ppt/notesSlides/_rels/notesSlide4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3.xml"/>
		</Relationships>
</file>

<file path=ppt/notesSlides/_rels/notesSlide4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4.xml"/>
		</Relationships>
</file>

<file path=ppt/notesSlides/_rels/notesSlide4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5.xml"/>
		</Relationships>
</file>

<file path=ppt/notesSlides/_rels/notesSlide4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6.xml"/>
		</Relationships>
</file>

<file path=ppt/notesSlides/_rels/notesSlide4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7.xml"/>
		</Relationships>
</file>

<file path=ppt/notesSlides/_rels/notesSlide4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8.xml"/>
		</Relationships>
</file>

<file path=ppt/notesSlides/_rels/notesSlide4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9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5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0.xml"/>
		</Relationships>
</file>

<file path=ppt/notesSlides/_rels/notesSlide5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1.xml"/>
		</Relationships>
</file>

<file path=ppt/notesSlides/_rels/notesSlide5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2.xml"/>
		</Relationships>
</file>

<file path=ppt/notesSlides/_rels/notesSlide5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3.xml"/>
		</Relationships>
</file>

<file path=ppt/notesSlides/_rels/notesSlide5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4.xml"/>
		</Relationships>
</file>

<file path=ppt/notesSlides/_rels/notesSlide5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5.xml"/>
		</Relationships>
</file>

<file path=ppt/notesSlides/_rels/notesSlide5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6.xml"/>
		</Relationships>
</file>

<file path=ppt/notesSlides/_rels/notesSlide5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7.xml"/>
		</Relationships>
</file>

<file path=ppt/notesSlides/_rels/notesSlide5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8.xml"/>
		</Relationships>
</file>

<file path=ppt/notesSlides/_rels/notesSlide5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9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6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0.xml"/>
		</Relationships>
</file>

<file path=ppt/notesSlides/_rels/notesSlide6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1.xml"/>
		</Relationships>
</file>

<file path=ppt/notesSlides/_rels/notesSlide6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2.xml"/>
		</Relationships>
</file>

<file path=ppt/notesSlides/_rels/notesSlide6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3.xml"/>
		</Relationships>
</file>

<file path=ppt/notesSlides/_rels/notesSlide6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4.xml"/>
		</Relationships>
</file>

<file path=ppt/notesSlides/_rels/notesSlide6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5.xml"/>
		</Relationships>
</file>

<file path=ppt/notesSlides/_rels/notesSlide6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6.xml"/>
		</Relationships>
</file>

<file path=ppt/notesSlides/_rels/notesSlide6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7.xml"/>
		</Relationships>
</file>

<file path=ppt/notesSlides/_rels/notesSlide6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8.xml"/>
		</Relationships>
</file>

<file path=ppt/notesSlides/_rels/notesSlide6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9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7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0.xml"/>
		</Relationships>
</file>

<file path=ppt/notesSlides/_rels/notesSlide7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1.xml"/>
		</Relationships>
</file>

<file path=ppt/notesSlides/_rels/notesSlide7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2.xml"/>
		</Relationships>
</file>

<file path=ppt/notesSlides/_rels/notesSlide7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3.xml"/>
		</Relationships>
</file>

<file path=ppt/notesSlides/_rels/notesSlide7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4.xml"/>
		</Relationships>
</file>

<file path=ppt/notesSlides/_rels/notesSlide7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5.xml"/>
		</Relationships>
</file>

<file path=ppt/notesSlides/_rels/notesSlide7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6.xml"/>
		</Relationships>
</file>

<file path=ppt/notesSlides/_rels/notesSlide7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7.xml"/>
		</Relationships>
</file>

<file path=ppt/notesSlides/_rels/notesSlide7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8.xml"/>
		</Relationships>
</file>

<file path=ppt/notesSlides/_rels/notesSlide7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9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8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0.xml"/>
		</Relationships>
</file>

<file path=ppt/notesSlides/_rels/notesSlide8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1.xml"/>
		</Relationships>
</file>

<file path=ppt/notesSlides/_rels/notesSlide8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2.xml"/>
		</Relationships>
</file>

<file path=ppt/notesSlides/_rels/notesSlide8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3.xml"/>
		</Relationships>
</file>

<file path=ppt/notesSlides/_rels/notesSlide8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4.xml"/>
		</Relationships>
</file>

<file path=ppt/notesSlides/_rels/notesSlide8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5.xml"/>
		</Relationships>
</file>

<file path=ppt/notesSlides/_rels/notesSlide8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6.xml"/>
		</Relationships>
</file>

<file path=ppt/notesSlides/_rels/notesSlide8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7.xml"/>
		</Relationships>
</file>

<file path=ppt/notesSlides/_rels/notesSlide8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8.xml"/>
		</Relationships>
</file>

<file path=ppt/notesSlides/_rels/notesSlide8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9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_rels/notesSlide9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0.xml"/>
		</Relationships>
</file>

<file path=ppt/notesSlides/_rels/notesSlide9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1.xml"/>
		</Relationships>
</file>

<file path=ppt/notesSlides/_rels/notesSlide9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2.xml"/>
		</Relationships>
</file>

<file path=ppt/notesSlides/_rels/notesSlide9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3.xml"/>
		</Relationships>
</file>

<file path=ppt/notesSlides/_rels/notesSlide9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4.xml"/>
		</Relationships>
</file>

<file path=ppt/notesSlides/_rels/notesSlide9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5.xml"/>
		</Relationships>
</file>

<file path=ppt/notesSlides/_rels/notesSlide9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6.xml"/>
		</Relationships>
</file>

<file path=ppt/notesSlides/_rels/notesSlide9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7.xml"/>
		</Relationships>
</file>

<file path=ppt/notesSlides/_rels/notesSlide9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8.xml"/>
		</Relationships>
</file>

<file path=ppt/notesSlides/_rels/notesSlide9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0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-1.png"/><Relationship Id="rId2" Type="http://schemas.openxmlformats.org/officeDocument/2006/relationships/image" Target="../media/image-101-2.png"/><Relationship Id="rId3" Type="http://schemas.openxmlformats.org/officeDocument/2006/relationships/image" Target="../media/image-101-3.png"/><Relationship Id="rId4" Type="http://schemas.openxmlformats.org/officeDocument/2006/relationships/image" Target="../media/image-10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01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3-1.png"/><Relationship Id="rId2" Type="http://schemas.openxmlformats.org/officeDocument/2006/relationships/image" Target="../media/image-103-2.png"/><Relationship Id="rId3" Type="http://schemas.openxmlformats.org/officeDocument/2006/relationships/image" Target="../media/image-103-3.png"/><Relationship Id="rId4" Type="http://schemas.openxmlformats.org/officeDocument/2006/relationships/image" Target="../media/image-103-4.png"/><Relationship Id="rId5" Type="http://schemas.openxmlformats.org/officeDocument/2006/relationships/image" Target="../media/image-103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03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4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5-1.png"/><Relationship Id="rId2" Type="http://schemas.openxmlformats.org/officeDocument/2006/relationships/image" Target="../media/image-105-2.png"/><Relationship Id="rId3" Type="http://schemas.openxmlformats.org/officeDocument/2006/relationships/image" Target="../media/image-105-3.png"/><Relationship Id="rId4" Type="http://schemas.openxmlformats.org/officeDocument/2006/relationships/image" Target="../media/image-105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05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6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7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8-1.png"/><Relationship Id="rId2" Type="http://schemas.openxmlformats.org/officeDocument/2006/relationships/image" Target="../media/image-108-2.png"/><Relationship Id="rId3" Type="http://schemas.openxmlformats.org/officeDocument/2006/relationships/image" Target="../media/image-108-3.png"/><Relationship Id="rId4" Type="http://schemas.openxmlformats.org/officeDocument/2006/relationships/image" Target="../media/image-108-4.png"/><Relationship Id="rId5" Type="http://schemas.openxmlformats.org/officeDocument/2006/relationships/image" Target="../media/image-108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08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image" Target="../media/image-11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1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0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1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3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4-1.png"/><Relationship Id="rId2" Type="http://schemas.openxmlformats.org/officeDocument/2006/relationships/image" Target="../media/image-114-2.png"/><Relationship Id="rId3" Type="http://schemas.openxmlformats.org/officeDocument/2006/relationships/image" Target="../media/image-114-3.png"/><Relationship Id="rId4" Type="http://schemas.openxmlformats.org/officeDocument/2006/relationships/image" Target="../media/image-114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14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5-1.png"/><Relationship Id="rId2" Type="http://schemas.openxmlformats.org/officeDocument/2006/relationships/image" Target="../media/image-115-2.png"/><Relationship Id="rId3" Type="http://schemas.openxmlformats.org/officeDocument/2006/relationships/image" Target="../media/image-115-3.png"/><Relationship Id="rId4" Type="http://schemas.openxmlformats.org/officeDocument/2006/relationships/image" Target="../media/image-115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15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6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7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8-1.png"/><Relationship Id="rId2" Type="http://schemas.openxmlformats.org/officeDocument/2006/relationships/image" Target="../media/image-118-2.png"/><Relationship Id="rId3" Type="http://schemas.openxmlformats.org/officeDocument/2006/relationships/image" Target="../media/image-118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18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0-1.png"/><Relationship Id="rId2" Type="http://schemas.openxmlformats.org/officeDocument/2006/relationships/image" Target="../media/image-120-2.png"/><Relationship Id="rId3" Type="http://schemas.openxmlformats.org/officeDocument/2006/relationships/image" Target="../media/image-120-3.png"/><Relationship Id="rId4" Type="http://schemas.openxmlformats.org/officeDocument/2006/relationships/image" Target="../media/image-120-4.png"/><Relationship Id="rId5" Type="http://schemas.openxmlformats.org/officeDocument/2006/relationships/image" Target="../media/image-120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20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1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2-1.png"/><Relationship Id="rId2" Type="http://schemas.openxmlformats.org/officeDocument/2006/relationships/image" Target="../media/image-122-2.png"/><Relationship Id="rId3" Type="http://schemas.openxmlformats.org/officeDocument/2006/relationships/image" Target="../media/image-122-3.png"/><Relationship Id="rId4" Type="http://schemas.openxmlformats.org/officeDocument/2006/relationships/image" Target="../media/image-12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2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image" Target="../media/image-15-3.png"/><Relationship Id="rId4" Type="http://schemas.openxmlformats.org/officeDocument/2006/relationships/image" Target="../media/image-15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image" Target="../media/image-17-2.png"/><Relationship Id="rId3" Type="http://schemas.openxmlformats.org/officeDocument/2006/relationships/image" Target="../media/image-17-3.png"/><Relationship Id="rId4" Type="http://schemas.openxmlformats.org/officeDocument/2006/relationships/image" Target="../media/image-1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image" Target="../media/image-18-2.png"/><Relationship Id="rId3" Type="http://schemas.openxmlformats.org/officeDocument/2006/relationships/image" Target="../media/image-18-3.png"/><Relationship Id="rId4" Type="http://schemas.openxmlformats.org/officeDocument/2006/relationships/image" Target="../media/image-18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image" Target="../media/image-20-2.png"/><Relationship Id="rId3" Type="http://schemas.openxmlformats.org/officeDocument/2006/relationships/image" Target="../media/image-20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5-1.png"/><Relationship Id="rId2" Type="http://schemas.openxmlformats.org/officeDocument/2006/relationships/image" Target="../media/image-25-2.png"/><Relationship Id="rId3" Type="http://schemas.openxmlformats.org/officeDocument/2006/relationships/image" Target="../media/image-25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7-1.png"/><Relationship Id="rId2" Type="http://schemas.openxmlformats.org/officeDocument/2006/relationships/image" Target="../media/image-27-2.png"/><Relationship Id="rId3" Type="http://schemas.openxmlformats.org/officeDocument/2006/relationships/image" Target="../media/image-27-3.png"/><Relationship Id="rId4" Type="http://schemas.openxmlformats.org/officeDocument/2006/relationships/image" Target="../media/image-2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9-1.png"/><Relationship Id="rId2" Type="http://schemas.openxmlformats.org/officeDocument/2006/relationships/image" Target="../media/image-29-2.png"/><Relationship Id="rId3" Type="http://schemas.openxmlformats.org/officeDocument/2006/relationships/image" Target="../media/image-29-3.png"/><Relationship Id="rId4" Type="http://schemas.openxmlformats.org/officeDocument/2006/relationships/image" Target="../media/image-29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2-1.png"/><Relationship Id="rId2" Type="http://schemas.openxmlformats.org/officeDocument/2006/relationships/image" Target="../media/image-32-2.png"/><Relationship Id="rId3" Type="http://schemas.openxmlformats.org/officeDocument/2006/relationships/image" Target="../media/image-32-3.png"/><Relationship Id="rId4" Type="http://schemas.openxmlformats.org/officeDocument/2006/relationships/image" Target="../media/image-3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/ppt/charts/chart1.xml"/><Relationship Id="rId1" Type="http://schemas.openxmlformats.org/officeDocument/2006/relationships/image" Target="../media/image-36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7-1.png"/><Relationship Id="rId2" Type="http://schemas.openxmlformats.org/officeDocument/2006/relationships/image" Target="../media/image-37-2.png"/><Relationship Id="rId3" Type="http://schemas.openxmlformats.org/officeDocument/2006/relationships/image" Target="../media/image-37-3.png"/><Relationship Id="rId4" Type="http://schemas.openxmlformats.org/officeDocument/2006/relationships/image" Target="../media/image-3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/ppt/charts/chart2.xml"/><Relationship Id="rId1" Type="http://schemas.openxmlformats.org/officeDocument/2006/relationships/image" Target="../media/image-39-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1-1.png"/><Relationship Id="rId2" Type="http://schemas.openxmlformats.org/officeDocument/2006/relationships/image" Target="../media/image-41-2.png"/><Relationship Id="rId3" Type="http://schemas.openxmlformats.org/officeDocument/2006/relationships/image" Target="../media/image-41-3.png"/><Relationship Id="rId4" Type="http://schemas.openxmlformats.org/officeDocument/2006/relationships/image" Target="../media/image-41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4-1.png"/><Relationship Id="rId2" Type="http://schemas.openxmlformats.org/officeDocument/2006/relationships/image" Target="../media/image-44-2.png"/><Relationship Id="rId3" Type="http://schemas.openxmlformats.org/officeDocument/2006/relationships/image" Target="../media/image-44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4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7-1.png"/><Relationship Id="rId2" Type="http://schemas.openxmlformats.org/officeDocument/2006/relationships/image" Target="../media/image-47-2.png"/><Relationship Id="rId3" Type="http://schemas.openxmlformats.org/officeDocument/2006/relationships/image" Target="../media/image-47-3.png"/><Relationship Id="rId4" Type="http://schemas.openxmlformats.org/officeDocument/2006/relationships/image" Target="../media/image-4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4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5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1-1.png"/><Relationship Id="rId2" Type="http://schemas.openxmlformats.org/officeDocument/2006/relationships/image" Target="../media/image-51-2.jp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2-1.png"/><Relationship Id="rId2" Type="http://schemas.openxmlformats.org/officeDocument/2006/relationships/image" Target="../media/image-52-2.png"/><Relationship Id="rId3" Type="http://schemas.openxmlformats.org/officeDocument/2006/relationships/image" Target="../media/image-52-3.png"/><Relationship Id="rId4" Type="http://schemas.openxmlformats.org/officeDocument/2006/relationships/image" Target="../media/image-5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5-1.png"/><Relationship Id="rId2" Type="http://schemas.openxmlformats.org/officeDocument/2006/relationships/image" Target="../media/image-55-2.png"/><Relationship Id="rId3" Type="http://schemas.openxmlformats.org/officeDocument/2006/relationships/image" Target="../media/image-55-3.png"/><Relationship Id="rId4" Type="http://schemas.openxmlformats.org/officeDocument/2006/relationships/image" Target="../media/image-55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5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8-1.png"/><Relationship Id="rId2" Type="http://schemas.openxmlformats.org/officeDocument/2006/relationships/image" Target="../media/image-58-2.png"/><Relationship Id="rId3" Type="http://schemas.openxmlformats.org/officeDocument/2006/relationships/image" Target="../media/image-58-3.png"/><Relationship Id="rId4" Type="http://schemas.openxmlformats.org/officeDocument/2006/relationships/image" Target="../media/image-58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0-1.png"/><Relationship Id="rId2" Type="http://schemas.openxmlformats.org/officeDocument/2006/relationships/image" Target="../media/image-60-2.jp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3-1.png"/><Relationship Id="rId2" Type="http://schemas.openxmlformats.org/officeDocument/2006/relationships/image" Target="../media/image-63-2.png"/><Relationship Id="rId3" Type="http://schemas.openxmlformats.org/officeDocument/2006/relationships/image" Target="../media/image-63-3.png"/><Relationship Id="rId4" Type="http://schemas.openxmlformats.org/officeDocument/2006/relationships/image" Target="../media/image-6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63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5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6-1.png"/><Relationship Id="rId2" Type="http://schemas.openxmlformats.org/officeDocument/2006/relationships/image" Target="../media/image-66-2.png"/><Relationship Id="rId3" Type="http://schemas.openxmlformats.org/officeDocument/2006/relationships/image" Target="../media/image-66-3.png"/><Relationship Id="rId4" Type="http://schemas.openxmlformats.org/officeDocument/2006/relationships/image" Target="../media/image-66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6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8-1.png"/><Relationship Id="rId2" Type="http://schemas.openxmlformats.org/officeDocument/2006/relationships/image" Target="../media/image-68-2.png"/><Relationship Id="rId3" Type="http://schemas.openxmlformats.org/officeDocument/2006/relationships/image" Target="../media/image-68-3.png"/><Relationship Id="rId4" Type="http://schemas.openxmlformats.org/officeDocument/2006/relationships/image" Target="../media/image-68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68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0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3-1.png"/><Relationship Id="rId2" Type="http://schemas.openxmlformats.org/officeDocument/2006/relationships/image" Target="../media/image-73-2.png"/><Relationship Id="rId3" Type="http://schemas.openxmlformats.org/officeDocument/2006/relationships/image" Target="../media/image-73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73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4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5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5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6-1.png"/><Relationship Id="rId2" Type="http://schemas.openxmlformats.org/officeDocument/2006/relationships/image" Target="../media/image-76-2.png"/><Relationship Id="rId3" Type="http://schemas.openxmlformats.org/officeDocument/2006/relationships/image" Target="../media/image-76-3.png"/><Relationship Id="rId4" Type="http://schemas.openxmlformats.org/officeDocument/2006/relationships/image" Target="../media/image-76-4.png"/><Relationship Id="rId5" Type="http://schemas.openxmlformats.org/officeDocument/2006/relationships/image" Target="../media/image-76-5.png"/><Relationship Id="rId6" Type="http://schemas.openxmlformats.org/officeDocument/2006/relationships/image" Target="../media/image-76-6.png"/><Relationship Id="rId7" Type="http://schemas.openxmlformats.org/officeDocument/2006/relationships/image" Target="../media/image-76-7.png"/><Relationship Id="rId8" Type="http://schemas.openxmlformats.org/officeDocument/2006/relationships/image" Target="../media/image-76-8.png"/><Relationship Id="rId9" Type="http://schemas.openxmlformats.org/officeDocument/2006/relationships/image" Target="../media/image-76-9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76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8-1.png"/><Relationship Id="rId2" Type="http://schemas.openxmlformats.org/officeDocument/2006/relationships/image" Target="../media/image-78-2.png"/><Relationship Id="rId3" Type="http://schemas.openxmlformats.org/officeDocument/2006/relationships/image" Target="../media/image-78-3.png"/><Relationship Id="rId4" Type="http://schemas.openxmlformats.org/officeDocument/2006/relationships/image" Target="../media/image-78-4.png"/><Relationship Id="rId5" Type="http://schemas.openxmlformats.org/officeDocument/2006/relationships/image" Target="../media/image-78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78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9-1.png"/><Relationship Id="rId2" Type="http://schemas.openxmlformats.org/officeDocument/2006/relationships/image" Target="../media/image-79-2.png"/><Relationship Id="rId3" Type="http://schemas.openxmlformats.org/officeDocument/2006/relationships/image" Target="../media/image-79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7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0-1.png"/><Relationship Id="rId2" Type="http://schemas.openxmlformats.org/officeDocument/2006/relationships/image" Target="../media/image-80-2.png"/><Relationship Id="rId3" Type="http://schemas.openxmlformats.org/officeDocument/2006/relationships/image" Target="../media/image-80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80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1-1.png"/><Relationship Id="rId2" Type="http://schemas.openxmlformats.org/officeDocument/2006/relationships/image" Target="../media/image-81-2.png"/><Relationship Id="rId3" Type="http://schemas.openxmlformats.org/officeDocument/2006/relationships/image" Target="../media/image-8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8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2-1.png"/><Relationship Id="rId2" Type="http://schemas.openxmlformats.org/officeDocument/2006/relationships/image" Target="../media/image-82-2.png"/><Relationship Id="rId3" Type="http://schemas.openxmlformats.org/officeDocument/2006/relationships/image" Target="../media/image-82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8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3-1.png"/><Relationship Id="rId2" Type="http://schemas.openxmlformats.org/officeDocument/2006/relationships/image" Target="../media/image-83-2.png"/><Relationship Id="rId3" Type="http://schemas.openxmlformats.org/officeDocument/2006/relationships/image" Target="../media/image-83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83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4-1.png"/><Relationship Id="rId2" Type="http://schemas.openxmlformats.org/officeDocument/2006/relationships/image" Target="../media/image-84-2.png"/><Relationship Id="rId3" Type="http://schemas.openxmlformats.org/officeDocument/2006/relationships/image" Target="../media/image-84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84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5-1.png"/><Relationship Id="rId2" Type="http://schemas.openxmlformats.org/officeDocument/2006/relationships/image" Target="../media/image-85-2.png"/><Relationship Id="rId3" Type="http://schemas.openxmlformats.org/officeDocument/2006/relationships/image" Target="../media/image-85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85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6-1.png"/><Relationship Id="rId2" Type="http://schemas.openxmlformats.org/officeDocument/2006/relationships/image" Target="../media/image-86-2.png"/><Relationship Id="rId3" Type="http://schemas.openxmlformats.org/officeDocument/2006/relationships/image" Target="../media/image-86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86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8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9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0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1-1.png"/><Relationship Id="rId2" Type="http://schemas.openxmlformats.org/officeDocument/2006/relationships/image" Target="../media/image-91-2.png"/><Relationship Id="rId3" Type="http://schemas.openxmlformats.org/officeDocument/2006/relationships/image" Target="../media/image-9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91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3-1.png"/><Relationship Id="rId2" Type="http://schemas.openxmlformats.org/officeDocument/2006/relationships/image" Target="../media/image-93-2.png"/><Relationship Id="rId3" Type="http://schemas.openxmlformats.org/officeDocument/2006/relationships/image" Target="../media/image-93-3.png"/><Relationship Id="rId4" Type="http://schemas.openxmlformats.org/officeDocument/2006/relationships/image" Target="../media/image-9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93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4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5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6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7-1.png"/><Relationship Id="rId2" Type="http://schemas.openxmlformats.org/officeDocument/2006/relationships/image" Target="../media/image-97-2.png"/><Relationship Id="rId3" Type="http://schemas.openxmlformats.org/officeDocument/2006/relationships/image" Target="../media/image-97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97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8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9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E1A2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cover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6035040" y="0"/>
            <a:ext cx="615665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6675120" cy="6858000"/>
          </a:xfrm>
          <a:prstGeom prst="rect">
            <a:avLst/>
          </a:prstGeom>
          <a:solidFill>
            <a:srgbClr val="0E1A2C"/>
          </a:solidFill>
          <a:ln/>
        </p:spPr>
      </p:sp>
      <p:sp>
        <p:nvSpPr>
          <p:cNvPr id="4" name="Shape 1"/>
          <p:cNvSpPr/>
          <p:nvPr/>
        </p:nvSpPr>
        <p:spPr>
          <a:xfrm>
            <a:off x="6675120" y="0"/>
            <a:ext cx="1554480" cy="6858000"/>
          </a:xfrm>
          <a:prstGeom prst="rect">
            <a:avLst/>
          </a:prstGeom>
          <a:solidFill>
            <a:srgbClr val="0E1A2C">
              <a:alpha val="72000"/>
            </a:srgbClr>
          </a:solidFill>
          <a:ln/>
        </p:spPr>
      </p:sp>
      <p:sp>
        <p:nvSpPr>
          <p:cNvPr id="5" name="Text 2"/>
          <p:cNvSpPr/>
          <p:nvPr/>
        </p:nvSpPr>
        <p:spPr>
          <a:xfrm>
            <a:off x="640080" y="658368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SIMTECH WORLD UNIVERSITY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640080" y="969264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4CF9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대표 심화과정 원전</a:t>
            </a:r>
            <a:endParaRPr lang="en-US" sz="1200" dirty="0"/>
          </a:p>
        </p:txBody>
      </p:sp>
      <p:sp>
        <p:nvSpPr>
          <p:cNvPr id="7" name="Text 4"/>
          <p:cNvSpPr/>
          <p:nvPr/>
        </p:nvSpPr>
        <p:spPr>
          <a:xfrm>
            <a:off x="621792" y="1828800"/>
            <a:ext cx="60350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색채로 완성하는</a:t>
            </a:r>
            <a:endParaRPr lang="en-US" sz="4600" dirty="0"/>
          </a:p>
        </p:txBody>
      </p:sp>
      <p:sp>
        <p:nvSpPr>
          <p:cNvPr id="8" name="Text 5"/>
          <p:cNvSpPr/>
          <p:nvPr/>
        </p:nvSpPr>
        <p:spPr>
          <a:xfrm>
            <a:off x="621792" y="2670048"/>
            <a:ext cx="60350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800" b="1" dirty="0">
                <a:solidFill>
                  <a:srgbClr val="C9A24B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창조의 여행</a:t>
            </a:r>
            <a:endParaRPr lang="en-US" sz="5800" dirty="0"/>
          </a:p>
        </p:txBody>
      </p:sp>
      <p:sp>
        <p:nvSpPr>
          <p:cNvPr id="9" name="Shape 6"/>
          <p:cNvSpPr/>
          <p:nvPr/>
        </p:nvSpPr>
        <p:spPr>
          <a:xfrm>
            <a:off x="676656" y="3803904"/>
            <a:ext cx="2194560" cy="0"/>
          </a:xfrm>
          <a:prstGeom prst="line">
            <a:avLst/>
          </a:prstGeom>
          <a:noFill/>
          <a:ln w="19050">
            <a:solidFill>
              <a:srgbClr val="C9A24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40080" y="3931920"/>
            <a:ext cx="5852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spc="150" kern="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SIMTECH INTEGRATED ART THERAPY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640080" y="4224528"/>
            <a:ext cx="5852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E4CF9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MASTER EDITION · 강사양성 전문교재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640080" y="5486400"/>
            <a:ext cx="5943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2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기획·감수   </a:t>
            </a:r>
            <a:pPr indent="0" marL="0">
              <a:lnSpc>
                <a:spcPct val="135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玄武(현무)</a:t>
            </a:r>
            <a:endParaRPr lang="en-US" sz="1250" dirty="0"/>
          </a:p>
          <a:p>
            <a:pPr indent="0" marL="0">
              <a:lnSpc>
                <a:spcPct val="135000"/>
              </a:lnSpc>
              <a:buNone/>
            </a:pPr>
            <a:r>
              <a:rPr lang="en-US" sz="12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저자·발행인  </a:t>
            </a:r>
            <a:pPr indent="0" marL="0">
              <a:lnSpc>
                <a:spcPct val="13500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김산다라</a:t>
            </a:r>
            <a:endParaRPr lang="en-US" sz="1250" dirty="0"/>
          </a:p>
          <a:p>
            <a:pPr indent="0" marL="0">
              <a:lnSpc>
                <a:spcPct val="135000"/>
              </a:lnSpc>
              <a:buNone/>
            </a:pPr>
            <a:r>
              <a:rPr lang="en-US" sz="12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발행   </a:t>
            </a:r>
            <a:pPr indent="0" marL="0">
              <a:lnSpc>
                <a:spcPct val="135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연구소 (SimTech Research Institute)</a:t>
            </a:r>
            <a:endParaRPr lang="en-US" sz="1250" dirty="0"/>
          </a:p>
        </p:txBody>
      </p:sp>
      <p:sp>
        <p:nvSpPr>
          <p:cNvPr id="13" name="Text 10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1·3 핵심이론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인간은 왜 이미지를 만드는가 — 진화·상징행동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8640" y="1517904"/>
            <a:ext cx="6309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이미지 제작은 인간의 보편 행동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548640" y="1938528"/>
            <a:ext cx="635508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b="1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쇼베 동굴(약 3.6만 년 전)·라스코: 가장 오래된 ‘의도적 이미지’.</a:t>
            </a:r>
            <a:endParaRPr lang="en-US" sz="13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도구·언어·매장과 함께 등장한 상징행동(symbolic behavior)의 핵심.</a:t>
            </a:r>
            <a:endParaRPr lang="en-US" sz="13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이미지는 부재하는 것을 ‘현존’시킨다 — 기억·예측·공유의 인지혁명.</a:t>
            </a:r>
            <a:endParaRPr lang="en-US" sz="13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장식·문신·안료 사용은 5만~10만 년 전까지 거슬러 올라간다.</a:t>
            </a:r>
            <a:endParaRPr lang="en-US" sz="13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결론: 미술은 사치가 아니라, 마음을 외부에 ‘저장·공유’하는 진화적 기술이다.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7114032" y="1481328"/>
            <a:ext cx="4526280" cy="4736592"/>
          </a:xfrm>
          <a:prstGeom prst="roundRect">
            <a:avLst>
              <a:gd name="adj" fmla="val 1616"/>
            </a:avLst>
          </a:prstGeom>
          <a:solidFill>
            <a:srgbClr val="14233A"/>
          </a:solidFill>
          <a:ln w="9525">
            <a:solidFill>
              <a:srgbClr val="D9DEE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333488" y="1664208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진화심리학적 기능 가설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7333488" y="2084832"/>
            <a:ext cx="41148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인지적 비계</a:t>
            </a:r>
            <a:endParaRPr lang="en-US" sz="125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외부 매체에 표상을 두어 사고를 확장</a:t>
            </a:r>
            <a:endParaRPr lang="en-US" sz="125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사회적 결속</a:t>
            </a:r>
            <a:endParaRPr lang="en-US" sz="125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의례·공유 이미지가 집단 정체성 형성</a:t>
            </a:r>
            <a:endParaRPr lang="en-US" sz="125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정서 조절</a:t>
            </a:r>
            <a:endParaRPr lang="en-US" sz="125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위협·상실을 상징으로 다루어 견딤</a:t>
            </a:r>
            <a:endParaRPr lang="en-US" sz="125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신호·짝짓기</a:t>
            </a:r>
            <a:endParaRPr lang="en-US" sz="125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창의성·기교의 정직한 신호(가설)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제1부 · 창조의 눈을 뜨다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5·1 핵심이론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강사의 역할: ‘가르치는 사람’이 아니라 ‘안전을 지키는 동행자’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8640" y="1517904"/>
            <a:ext cx="6309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SiAT 강사의 다섯 태도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548640" y="1938528"/>
            <a:ext cx="635508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b="1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안전 지킴이 — 신체·정서·관계의 안전이 최우선.</a:t>
            </a:r>
            <a:endParaRPr lang="en-US" sz="125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비판단 — 평가·해석을 보류하고 ‘함께’ 발견한다.</a:t>
            </a:r>
            <a:endParaRPr lang="en-US" sz="125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겸손한 무지 — 그림의 의미는 내담자가 전문가다.</a:t>
            </a:r>
            <a:endParaRPr lang="en-US" sz="125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경계의 명료함 — 치료자/교육자 역할과 한계를 안다.</a:t>
            </a:r>
            <a:endParaRPr lang="en-US" sz="125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연계의 책임 — 한계 너머는 전문가에게 연결한다.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7114032" y="1481328"/>
            <a:ext cx="4526280" cy="4736592"/>
          </a:xfrm>
          <a:prstGeom prst="roundRect">
            <a:avLst>
              <a:gd name="adj" fmla="val 1616"/>
            </a:avLst>
          </a:prstGeom>
          <a:solidFill>
            <a:srgbClr val="14233A"/>
          </a:solidFill>
          <a:ln w="9525">
            <a:solidFill>
              <a:srgbClr val="D9DEE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333488" y="1664208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하지 말아야 할 것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7333488" y="2084832"/>
            <a:ext cx="41148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3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진단하지 않기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3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‘이 그림은 우울입니다’ 금지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3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해석 강요하지 않기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3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상징을 단정하지 않기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3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치료 대체하지 않기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3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의료·심리치료를 대신하지 않음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3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역전이 방치하지 않기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3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자기 감정의 알아차림</a:t>
            </a:r>
            <a:endParaRPr lang="en-US" sz="1230" dirty="0"/>
          </a:p>
        </p:txBody>
      </p:sp>
      <p:sp>
        <p:nvSpPr>
          <p:cNvPr id="12" name="Text 9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제5부 · 강사의 지혜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104</a:t>
            </a:r>
            <a:endParaRPr lang="en-US" sz="900" dirty="0"/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5·1 적용사례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강사 매뉴얼 (1): 오리엔테이션 — 안전의 틀 세우기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828800"/>
            <a:ext cx="3599688" cy="3383280"/>
          </a:xfrm>
          <a:prstGeom prst="roundRect">
            <a:avLst>
              <a:gd name="adj" fmla="val 2162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86384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" y="2212848"/>
            <a:ext cx="310896" cy="31089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481328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구조 안내</a:t>
            </a:r>
            <a:endParaRPr lang="en-US" sz="1400" dirty="0"/>
          </a:p>
        </p:txBody>
      </p:sp>
      <p:sp>
        <p:nvSpPr>
          <p:cNvPr id="11" name="Text 7"/>
          <p:cNvSpPr/>
          <p:nvPr/>
        </p:nvSpPr>
        <p:spPr>
          <a:xfrm>
            <a:off x="804672" y="2779776"/>
            <a:ext cx="3105912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세션의 흐름·시간·횟수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‘정답·평가 없음’ 명시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미술 실력 무관함을 안심시킴</a:t>
            </a:r>
            <a:endParaRPr lang="en-US" sz="1150" dirty="0"/>
          </a:p>
        </p:txBody>
      </p:sp>
      <p:sp>
        <p:nvSpPr>
          <p:cNvPr id="12" name="Shape 8"/>
          <p:cNvSpPr/>
          <p:nvPr/>
        </p:nvSpPr>
        <p:spPr>
          <a:xfrm>
            <a:off x="4294632" y="1828800"/>
            <a:ext cx="3599688" cy="3383280"/>
          </a:xfrm>
          <a:prstGeom prst="roundRect">
            <a:avLst>
              <a:gd name="adj" fmla="val 2162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532376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8680" y="2212848"/>
            <a:ext cx="310896" cy="310896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227320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안전 규범</a:t>
            </a:r>
            <a:endParaRPr lang="en-US" sz="1400" dirty="0"/>
          </a:p>
        </p:txBody>
      </p:sp>
      <p:sp>
        <p:nvSpPr>
          <p:cNvPr id="16" name="Text 11"/>
          <p:cNvSpPr/>
          <p:nvPr/>
        </p:nvSpPr>
        <p:spPr>
          <a:xfrm>
            <a:off x="4550664" y="2779776"/>
            <a:ext cx="3105912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비밀보장의 범위와 한계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비교·평가 금지 규칙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‘멈출 권리’(언제든 중단 가능)</a:t>
            </a:r>
            <a:endParaRPr lang="en-US" sz="1150" dirty="0"/>
          </a:p>
        </p:txBody>
      </p:sp>
      <p:sp>
        <p:nvSpPr>
          <p:cNvPr id="17" name="Shape 12"/>
          <p:cNvSpPr/>
          <p:nvPr/>
        </p:nvSpPr>
        <p:spPr>
          <a:xfrm>
            <a:off x="8040624" y="1828800"/>
            <a:ext cx="3599688" cy="3383280"/>
          </a:xfrm>
          <a:prstGeom prst="roundRect">
            <a:avLst>
              <a:gd name="adj" fmla="val 2162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8278368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4672" y="2212848"/>
            <a:ext cx="310896" cy="310896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973312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동의·기대 조율</a:t>
            </a:r>
            <a:endParaRPr lang="en-US" sz="1400" dirty="0"/>
          </a:p>
        </p:txBody>
      </p:sp>
      <p:sp>
        <p:nvSpPr>
          <p:cNvPr id="21" name="Text 15"/>
          <p:cNvSpPr/>
          <p:nvPr/>
        </p:nvSpPr>
        <p:spPr>
          <a:xfrm>
            <a:off x="8296656" y="2779776"/>
            <a:ext cx="3105912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참여 동의·기록 동의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무엇을 할/안 할 것인지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위기 시 연계 방침 사전 고지</a:t>
            </a:r>
            <a:endParaRPr lang="en-US" sz="1150" dirty="0"/>
          </a:p>
        </p:txBody>
      </p:sp>
      <p:sp>
        <p:nvSpPr>
          <p:cNvPr id="22" name="Text 16"/>
          <p:cNvSpPr/>
          <p:nvPr/>
        </p:nvSpPr>
        <p:spPr>
          <a:xfrm>
            <a:off x="548640" y="5486400"/>
            <a:ext cx="1109167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오리엔테이션의 목적은 ‘규칙 전달’이 아니라 ‘여기는 안전하다’는 신경지각(neuroception)을 만드는 것이다.</a:t>
            </a:r>
            <a:endParaRPr lang="en-US" sz="1200" dirty="0"/>
          </a:p>
        </p:txBody>
      </p:sp>
      <p:sp>
        <p:nvSpPr>
          <p:cNvPr id="23" name="Text 17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24" name="Text 18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제5부 · 강사의 지혜</a:t>
            </a:r>
            <a:endParaRPr lang="en-US" sz="850" dirty="0"/>
          </a:p>
        </p:txBody>
      </p:sp>
      <p:sp>
        <p:nvSpPr>
          <p:cNvPr id="25" name="Text 19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105</a:t>
            </a:r>
            <a:endParaRPr lang="en-US" sz="900" dirty="0"/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5·1 핵심이론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강사 매뉴얼 (2): 라포 형성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8640" y="1517904"/>
            <a:ext cx="6309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신뢰는 ‘안전 신호’에서 나온다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548640" y="1938528"/>
            <a:ext cx="635508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40" b="1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표정·음성·속도 — 사회참여 회로(복측 미주)를 여는 비언어 신호.</a:t>
            </a:r>
            <a:endParaRPr lang="en-US" sz="124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4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반영·인정 — “그렇게 느끼실 만하네요”로 정서 타당화.</a:t>
            </a:r>
            <a:endParaRPr lang="en-US" sz="124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4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함께 보기 — 작품을 ‘나란히’ 바라보는 자세(대립 아님).</a:t>
            </a:r>
            <a:endParaRPr lang="en-US" sz="124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4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일관성·예측가능성 — 같은 의식·리듬의 반복.</a:t>
            </a:r>
            <a:endParaRPr lang="en-US" sz="124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4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라포는 기법이 아니라 ‘관계의 안전’ 그 자체다(ATR-N).</a:t>
            </a:r>
            <a:endParaRPr lang="en-US" sz="1240" dirty="0"/>
          </a:p>
        </p:txBody>
      </p:sp>
      <p:sp>
        <p:nvSpPr>
          <p:cNvPr id="9" name="Shape 6"/>
          <p:cNvSpPr/>
          <p:nvPr/>
        </p:nvSpPr>
        <p:spPr>
          <a:xfrm>
            <a:off x="7114032" y="1481328"/>
            <a:ext cx="4526280" cy="4736592"/>
          </a:xfrm>
          <a:prstGeom prst="roundRect">
            <a:avLst>
              <a:gd name="adj" fmla="val 1616"/>
            </a:avLst>
          </a:prstGeom>
          <a:solidFill>
            <a:srgbClr val="E8EFF8"/>
          </a:solidFill>
          <a:ln w="9525">
            <a:solidFill>
              <a:srgbClr val="D9DEE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333488" y="1664208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라포를 깨는 것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7333488" y="2084832"/>
            <a:ext cx="41148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성급한 해석·진단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칭찬·평가의 남발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‘잘 그렸다’도 평가다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조급함·재촉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비밀보장 위반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한 번의 누설로 신뢰 붕괴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제5부 · 강사의 지혜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106</a:t>
            </a:r>
            <a:endParaRPr lang="en-US" sz="900" dirty="0"/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5·1 적용사례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강사 매뉴얼 (3): 질문 기술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828800"/>
            <a:ext cx="2663190" cy="3474720"/>
          </a:xfrm>
          <a:prstGeom prst="roundRect">
            <a:avLst>
              <a:gd name="adj" fmla="val 2747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86384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" y="2212848"/>
            <a:ext cx="310896" cy="31089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481328" y="2084832"/>
            <a:ext cx="156591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개방형 질문</a:t>
            </a:r>
            <a:endParaRPr lang="en-US" sz="1350" dirty="0"/>
          </a:p>
        </p:txBody>
      </p:sp>
      <p:sp>
        <p:nvSpPr>
          <p:cNvPr id="11" name="Text 7"/>
          <p:cNvSpPr/>
          <p:nvPr/>
        </p:nvSpPr>
        <p:spPr>
          <a:xfrm>
            <a:off x="804672" y="2779776"/>
            <a:ext cx="2169414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2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“이 그림에 대해 더 들려줄래요?”</a:t>
            </a:r>
            <a:endParaRPr lang="en-US" sz="112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2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예/아니오로 닫히지 않게</a:t>
            </a:r>
            <a:endParaRPr lang="en-US" sz="112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2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탐색의 공간을 연다</a:t>
            </a:r>
            <a:endParaRPr lang="en-US" sz="1120" dirty="0"/>
          </a:p>
        </p:txBody>
      </p:sp>
      <p:sp>
        <p:nvSpPr>
          <p:cNvPr id="12" name="Shape 8"/>
          <p:cNvSpPr/>
          <p:nvPr/>
        </p:nvSpPr>
        <p:spPr>
          <a:xfrm>
            <a:off x="3358134" y="1828800"/>
            <a:ext cx="2663190" cy="3474720"/>
          </a:xfrm>
          <a:prstGeom prst="roundRect">
            <a:avLst>
              <a:gd name="adj" fmla="val 2747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3595878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2182" y="2212848"/>
            <a:ext cx="310896" cy="310896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290822" y="2084832"/>
            <a:ext cx="156591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반영·명료화</a:t>
            </a:r>
            <a:endParaRPr lang="en-US" sz="1350" dirty="0"/>
          </a:p>
        </p:txBody>
      </p:sp>
      <p:sp>
        <p:nvSpPr>
          <p:cNvPr id="16" name="Text 11"/>
          <p:cNvSpPr/>
          <p:nvPr/>
        </p:nvSpPr>
        <p:spPr>
          <a:xfrm>
            <a:off x="3614166" y="2779776"/>
            <a:ext cx="2169414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2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“여기 이 색이 강하게 느껴지네요”</a:t>
            </a:r>
            <a:endParaRPr lang="en-US" sz="112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2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관찰을 되돌려 줌(해석 아님)</a:t>
            </a:r>
            <a:endParaRPr lang="en-US" sz="112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2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내담자가 의미를 잇게</a:t>
            </a:r>
            <a:endParaRPr lang="en-US" sz="1120" dirty="0"/>
          </a:p>
        </p:txBody>
      </p:sp>
      <p:sp>
        <p:nvSpPr>
          <p:cNvPr id="17" name="Shape 12"/>
          <p:cNvSpPr/>
          <p:nvPr/>
        </p:nvSpPr>
        <p:spPr>
          <a:xfrm>
            <a:off x="6167628" y="1828800"/>
            <a:ext cx="2663190" cy="3474720"/>
          </a:xfrm>
          <a:prstGeom prst="roundRect">
            <a:avLst>
              <a:gd name="adj" fmla="val 2747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6405372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1676" y="2212848"/>
            <a:ext cx="310896" cy="310896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7100316" y="2084832"/>
            <a:ext cx="156591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과정 질문</a:t>
            </a:r>
            <a:endParaRPr lang="en-US" sz="1350" dirty="0"/>
          </a:p>
        </p:txBody>
      </p:sp>
      <p:sp>
        <p:nvSpPr>
          <p:cNvPr id="21" name="Text 15"/>
          <p:cNvSpPr/>
          <p:nvPr/>
        </p:nvSpPr>
        <p:spPr>
          <a:xfrm>
            <a:off x="6423660" y="2779776"/>
            <a:ext cx="2169414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2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“그릴 때 어떤 느낌이었나요?”</a:t>
            </a:r>
            <a:endParaRPr lang="en-US" sz="112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2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결과보다 ‘경험’에 초점</a:t>
            </a:r>
            <a:endParaRPr lang="en-US" sz="112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2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신체·정서 알아차림 촉진</a:t>
            </a:r>
            <a:endParaRPr lang="en-US" sz="1120" dirty="0"/>
          </a:p>
        </p:txBody>
      </p:sp>
      <p:sp>
        <p:nvSpPr>
          <p:cNvPr id="22" name="Shape 16"/>
          <p:cNvSpPr/>
          <p:nvPr/>
        </p:nvSpPr>
        <p:spPr>
          <a:xfrm>
            <a:off x="8977122" y="1828800"/>
            <a:ext cx="2663190" cy="3474720"/>
          </a:xfrm>
          <a:prstGeom prst="roundRect">
            <a:avLst>
              <a:gd name="adj" fmla="val 2747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23" name="Shape 17"/>
          <p:cNvSpPr/>
          <p:nvPr/>
        </p:nvSpPr>
        <p:spPr>
          <a:xfrm>
            <a:off x="9214866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24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61170" y="2212848"/>
            <a:ext cx="310896" cy="310896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9909810" y="2084832"/>
            <a:ext cx="156591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피해야 할 질문</a:t>
            </a:r>
            <a:endParaRPr lang="en-US" sz="1350" dirty="0"/>
          </a:p>
        </p:txBody>
      </p:sp>
      <p:sp>
        <p:nvSpPr>
          <p:cNvPr id="26" name="Text 19"/>
          <p:cNvSpPr/>
          <p:nvPr/>
        </p:nvSpPr>
        <p:spPr>
          <a:xfrm>
            <a:off x="9233154" y="2779776"/>
            <a:ext cx="2169414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2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“왜 검정을 썼죠?” (추궁)</a:t>
            </a:r>
            <a:endParaRPr lang="en-US" sz="112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2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“이건 슬픔이죠?” (단정)</a:t>
            </a:r>
            <a:endParaRPr lang="en-US" sz="112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2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“더 밝게 하지 그래요?” (지시)</a:t>
            </a:r>
            <a:endParaRPr lang="en-US" sz="1120" dirty="0"/>
          </a:p>
        </p:txBody>
      </p:sp>
      <p:sp>
        <p:nvSpPr>
          <p:cNvPr id="27" name="Text 20"/>
          <p:cNvSpPr/>
          <p:nvPr/>
        </p:nvSpPr>
        <p:spPr>
          <a:xfrm>
            <a:off x="548640" y="5577840"/>
            <a:ext cx="1109167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좋은 질문은 ‘답을 캐내는’ 것이 아니라 ‘스스로 발견하도록 여는’ 것이다 — 강사는 안내자이지 심문관이 아니다.</a:t>
            </a:r>
            <a:endParaRPr lang="en-US" sz="1200" dirty="0"/>
          </a:p>
        </p:txBody>
      </p:sp>
      <p:sp>
        <p:nvSpPr>
          <p:cNvPr id="28" name="Text 21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29" name="Text 22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제5부 · 강사의 지혜</a:t>
            </a:r>
            <a:endParaRPr lang="en-US" sz="850" dirty="0"/>
          </a:p>
        </p:txBody>
      </p:sp>
      <p:sp>
        <p:nvSpPr>
          <p:cNvPr id="30" name="Text 23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107</a:t>
            </a:r>
            <a:endParaRPr lang="en-US" sz="900" dirty="0"/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5·1 적용사례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강사 매뉴얼 (4): 피드백 · 기록·문서 관리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8640" y="1517904"/>
            <a:ext cx="6309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피드백의 원칙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548640" y="1938528"/>
            <a:ext cx="635508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30" b="1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평가가 아닌 ‘목격’ — “당신이 이렇게 표현했군요”.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과정·노력·변화에 초점(결과물 품평 아님).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구체적·비교 없이 — 타인/표준과 견주지 않기.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내담자의 의미를 먼저, 강사의 견해는 ‘가설’로.</a:t>
            </a:r>
            <a:endParaRPr lang="en-US" sz="1230" dirty="0"/>
          </a:p>
        </p:txBody>
      </p:sp>
      <p:sp>
        <p:nvSpPr>
          <p:cNvPr id="9" name="Shape 6"/>
          <p:cNvSpPr/>
          <p:nvPr/>
        </p:nvSpPr>
        <p:spPr>
          <a:xfrm>
            <a:off x="7114032" y="1481328"/>
            <a:ext cx="4526280" cy="4736592"/>
          </a:xfrm>
          <a:prstGeom prst="roundRect">
            <a:avLst>
              <a:gd name="adj" fmla="val 1616"/>
            </a:avLst>
          </a:prstGeom>
          <a:solidFill>
            <a:srgbClr val="14233A"/>
          </a:solidFill>
          <a:ln w="9525">
            <a:solidFill>
              <a:srgbClr val="D9DEE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333488" y="1664208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기록·문서 관리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7333488" y="2084832"/>
            <a:ext cx="41148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SOAP로 사실/해석 분리 기록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그림 해석은 ‘가설’로 표기, 단정 금지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안전한 보관·접근 제한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개인정보·동의 범위 준수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작품 보관·반환·폐기 규정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내담자 소유권 존중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제5부 · 강사의 지혜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108</a:t>
            </a:r>
            <a:endParaRPr lang="en-US" sz="900" dirty="0"/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5·1 핵심이론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윤리규정과 비밀보장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828800"/>
            <a:ext cx="3599688" cy="3383280"/>
          </a:xfrm>
          <a:prstGeom prst="roundRect">
            <a:avLst>
              <a:gd name="adj" fmla="val 2162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86384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" y="2212848"/>
            <a:ext cx="310896" cy="31089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481328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핵심 윤리 원칙</a:t>
            </a:r>
            <a:endParaRPr lang="en-US" sz="1350" dirty="0"/>
          </a:p>
        </p:txBody>
      </p:sp>
      <p:sp>
        <p:nvSpPr>
          <p:cNvPr id="11" name="Text 7"/>
          <p:cNvSpPr/>
          <p:nvPr/>
        </p:nvSpPr>
        <p:spPr>
          <a:xfrm>
            <a:off x="804672" y="2779776"/>
            <a:ext cx="3105912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선행·무해(해치지 않기)</a:t>
            </a:r>
            <a:endParaRPr lang="en-US" sz="113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자율성 존중(동의·선택)</a:t>
            </a:r>
            <a:endParaRPr lang="en-US" sz="113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공정·존엄</a:t>
            </a:r>
            <a:endParaRPr lang="en-US" sz="113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역량 범위 내 활동</a:t>
            </a:r>
            <a:endParaRPr lang="en-US" sz="1130" dirty="0"/>
          </a:p>
        </p:txBody>
      </p:sp>
      <p:sp>
        <p:nvSpPr>
          <p:cNvPr id="12" name="Shape 8"/>
          <p:cNvSpPr/>
          <p:nvPr/>
        </p:nvSpPr>
        <p:spPr>
          <a:xfrm>
            <a:off x="4294632" y="1828800"/>
            <a:ext cx="3599688" cy="3383280"/>
          </a:xfrm>
          <a:prstGeom prst="roundRect">
            <a:avLst>
              <a:gd name="adj" fmla="val 2162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532376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8680" y="2212848"/>
            <a:ext cx="310896" cy="310896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227320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비밀보장과 한계</a:t>
            </a:r>
            <a:endParaRPr lang="en-US" sz="1350" dirty="0"/>
          </a:p>
        </p:txBody>
      </p:sp>
      <p:sp>
        <p:nvSpPr>
          <p:cNvPr id="16" name="Text 11"/>
          <p:cNvSpPr/>
          <p:nvPr/>
        </p:nvSpPr>
        <p:spPr>
          <a:xfrm>
            <a:off x="4550664" y="2779776"/>
            <a:ext cx="3105912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원칙적 비밀보장</a:t>
            </a:r>
            <a:endParaRPr lang="en-US" sz="113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예외: 자·타해 위급, 아동·노인 학대, 법적 요구</a:t>
            </a:r>
            <a:endParaRPr lang="en-US" sz="113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‘한계’를 사전에 고지</a:t>
            </a:r>
            <a:endParaRPr lang="en-US" sz="1130" dirty="0"/>
          </a:p>
        </p:txBody>
      </p:sp>
      <p:sp>
        <p:nvSpPr>
          <p:cNvPr id="17" name="Shape 12"/>
          <p:cNvSpPr/>
          <p:nvPr/>
        </p:nvSpPr>
        <p:spPr>
          <a:xfrm>
            <a:off x="8040624" y="1828800"/>
            <a:ext cx="3599688" cy="3383280"/>
          </a:xfrm>
          <a:prstGeom prst="roundRect">
            <a:avLst>
              <a:gd name="adj" fmla="val 2162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8278368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4672" y="2212848"/>
            <a:ext cx="310896" cy="310896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973312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경계와 다중관계</a:t>
            </a:r>
            <a:endParaRPr lang="en-US" sz="1350" dirty="0"/>
          </a:p>
        </p:txBody>
      </p:sp>
      <p:sp>
        <p:nvSpPr>
          <p:cNvPr id="21" name="Text 15"/>
          <p:cNvSpPr/>
          <p:nvPr/>
        </p:nvSpPr>
        <p:spPr>
          <a:xfrm>
            <a:off x="8296656" y="2779776"/>
            <a:ext cx="3105912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치료적 경계 유지</a:t>
            </a:r>
            <a:endParaRPr lang="en-US" sz="113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이중관계·사적 친분 주의</a:t>
            </a:r>
            <a:endParaRPr lang="en-US" sz="113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작품·사진 사용은 별도 동의</a:t>
            </a:r>
            <a:endParaRPr lang="en-US" sz="1130" dirty="0"/>
          </a:p>
        </p:txBody>
      </p:sp>
      <p:sp>
        <p:nvSpPr>
          <p:cNvPr id="22" name="Text 16"/>
          <p:cNvSpPr/>
          <p:nvPr/>
        </p:nvSpPr>
        <p:spPr>
          <a:xfrm>
            <a:off x="548640" y="5486400"/>
            <a:ext cx="1109167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윤리는 ‘규정집’이 아니라 ‘내담자를 보호하는 실천’이다. 비밀보장의 예외는 반드시 ‘시작 전’에 안내한다.</a:t>
            </a:r>
            <a:endParaRPr lang="en-US" sz="1200" dirty="0"/>
          </a:p>
        </p:txBody>
      </p:sp>
      <p:sp>
        <p:nvSpPr>
          <p:cNvPr id="23" name="Text 17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24" name="Text 18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제5부 · 강사의 지혜</a:t>
            </a:r>
            <a:endParaRPr lang="en-US" sz="850" dirty="0"/>
          </a:p>
        </p:txBody>
      </p:sp>
      <p:sp>
        <p:nvSpPr>
          <p:cNvPr id="25" name="Text 19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109</a:t>
            </a:r>
            <a:endParaRPr lang="en-US" sz="900" dirty="0"/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5·1 핵심이론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그림을 ‘읽는’ 5원칙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2103120"/>
            <a:ext cx="2130552" cy="2743200"/>
          </a:xfrm>
          <a:prstGeom prst="roundRect">
            <a:avLst>
              <a:gd name="adj" fmla="val 3433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1303020" y="2304288"/>
            <a:ext cx="621792" cy="621792"/>
          </a:xfrm>
          <a:prstGeom prst="ellipse">
            <a:avLst/>
          </a:prstGeom>
          <a:solidFill>
            <a:srgbClr val="C9A24B"/>
          </a:solidFill>
          <a:ln/>
        </p:spPr>
      </p:sp>
      <p:sp>
        <p:nvSpPr>
          <p:cNvPr id="9" name="Text 6"/>
          <p:cNvSpPr/>
          <p:nvPr/>
        </p:nvSpPr>
        <p:spPr>
          <a:xfrm>
            <a:off x="1303020" y="2304288"/>
            <a:ext cx="62179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①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621792" y="3017520"/>
            <a:ext cx="198424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맥락 우선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658368" y="3694176"/>
            <a:ext cx="1911096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같은 형·색도</a:t>
            </a:r>
            <a:endParaRPr lang="en-US" sz="1050" dirty="0"/>
          </a:p>
          <a:p>
            <a:pPr algn="ctr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사람·상황마다</a:t>
            </a:r>
            <a:endParaRPr lang="en-US" sz="1050" dirty="0"/>
          </a:p>
          <a:p>
            <a:pPr algn="ctr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의미가 다르다</a:t>
            </a:r>
            <a:endParaRPr lang="en-US" sz="1050" dirty="0"/>
          </a:p>
        </p:txBody>
      </p:sp>
      <p:sp>
        <p:nvSpPr>
          <p:cNvPr id="12" name="Text 9"/>
          <p:cNvSpPr/>
          <p:nvPr/>
        </p:nvSpPr>
        <p:spPr>
          <a:xfrm>
            <a:off x="2642616" y="2377440"/>
            <a:ext cx="182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›</a:t>
            </a:r>
            <a:endParaRPr lang="en-US" sz="2000" dirty="0"/>
          </a:p>
        </p:txBody>
      </p:sp>
      <p:sp>
        <p:nvSpPr>
          <p:cNvPr id="13" name="Shape 10"/>
          <p:cNvSpPr/>
          <p:nvPr/>
        </p:nvSpPr>
        <p:spPr>
          <a:xfrm>
            <a:off x="2788920" y="2103120"/>
            <a:ext cx="2130552" cy="2743200"/>
          </a:xfrm>
          <a:prstGeom prst="roundRect">
            <a:avLst>
              <a:gd name="adj" fmla="val 3433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3543300" y="2304288"/>
            <a:ext cx="621792" cy="621792"/>
          </a:xfrm>
          <a:prstGeom prst="ellipse">
            <a:avLst/>
          </a:prstGeom>
          <a:solidFill>
            <a:srgbClr val="C9A24B"/>
          </a:solidFill>
          <a:ln/>
        </p:spPr>
      </p:sp>
      <p:sp>
        <p:nvSpPr>
          <p:cNvPr id="15" name="Text 12"/>
          <p:cNvSpPr/>
          <p:nvPr/>
        </p:nvSpPr>
        <p:spPr>
          <a:xfrm>
            <a:off x="3543300" y="2304288"/>
            <a:ext cx="62179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②</a:t>
            </a:r>
            <a:endParaRPr lang="en-US" sz="2000" dirty="0"/>
          </a:p>
        </p:txBody>
      </p:sp>
      <p:sp>
        <p:nvSpPr>
          <p:cNvPr id="16" name="Text 13"/>
          <p:cNvSpPr/>
          <p:nvPr/>
        </p:nvSpPr>
        <p:spPr>
          <a:xfrm>
            <a:off x="2862072" y="3017520"/>
            <a:ext cx="198424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본인이 전문가</a:t>
            </a:r>
            <a:endParaRPr lang="en-US" sz="1350" dirty="0"/>
          </a:p>
        </p:txBody>
      </p:sp>
      <p:sp>
        <p:nvSpPr>
          <p:cNvPr id="17" name="Text 14"/>
          <p:cNvSpPr/>
          <p:nvPr/>
        </p:nvSpPr>
        <p:spPr>
          <a:xfrm>
            <a:off x="2898648" y="3694176"/>
            <a:ext cx="1911096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의미는 그린</a:t>
            </a:r>
            <a:endParaRPr lang="en-US" sz="1050" dirty="0"/>
          </a:p>
          <a:p>
            <a:pPr algn="ctr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사람에게서</a:t>
            </a:r>
            <a:endParaRPr lang="en-US" sz="1050" dirty="0"/>
          </a:p>
          <a:p>
            <a:pPr algn="ctr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나온다</a:t>
            </a:r>
            <a:endParaRPr lang="en-US" sz="1050" dirty="0"/>
          </a:p>
        </p:txBody>
      </p:sp>
      <p:sp>
        <p:nvSpPr>
          <p:cNvPr id="18" name="Text 15"/>
          <p:cNvSpPr/>
          <p:nvPr/>
        </p:nvSpPr>
        <p:spPr>
          <a:xfrm>
            <a:off x="4882896" y="2377440"/>
            <a:ext cx="182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›</a:t>
            </a:r>
            <a:endParaRPr lang="en-US" sz="2000" dirty="0"/>
          </a:p>
        </p:txBody>
      </p:sp>
      <p:sp>
        <p:nvSpPr>
          <p:cNvPr id="19" name="Shape 16"/>
          <p:cNvSpPr/>
          <p:nvPr/>
        </p:nvSpPr>
        <p:spPr>
          <a:xfrm>
            <a:off x="5029200" y="2103120"/>
            <a:ext cx="2130552" cy="2743200"/>
          </a:xfrm>
          <a:prstGeom prst="roundRect">
            <a:avLst>
              <a:gd name="adj" fmla="val 3433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20" name="Shape 17"/>
          <p:cNvSpPr/>
          <p:nvPr/>
        </p:nvSpPr>
        <p:spPr>
          <a:xfrm>
            <a:off x="5783580" y="2304288"/>
            <a:ext cx="621792" cy="621792"/>
          </a:xfrm>
          <a:prstGeom prst="ellipse">
            <a:avLst/>
          </a:prstGeom>
          <a:solidFill>
            <a:srgbClr val="C9A24B"/>
          </a:solidFill>
          <a:ln/>
        </p:spPr>
      </p:sp>
      <p:sp>
        <p:nvSpPr>
          <p:cNvPr id="21" name="Text 18"/>
          <p:cNvSpPr/>
          <p:nvPr/>
        </p:nvSpPr>
        <p:spPr>
          <a:xfrm>
            <a:off x="5783580" y="2304288"/>
            <a:ext cx="62179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③</a:t>
            </a:r>
            <a:endParaRPr lang="en-US" sz="2000" dirty="0"/>
          </a:p>
        </p:txBody>
      </p:sp>
      <p:sp>
        <p:nvSpPr>
          <p:cNvPr id="22" name="Text 19"/>
          <p:cNvSpPr/>
          <p:nvPr/>
        </p:nvSpPr>
        <p:spPr>
          <a:xfrm>
            <a:off x="5102352" y="3017520"/>
            <a:ext cx="198424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가설로만</a:t>
            </a:r>
            <a:endParaRPr lang="en-US" sz="1350" dirty="0"/>
          </a:p>
        </p:txBody>
      </p:sp>
      <p:sp>
        <p:nvSpPr>
          <p:cNvPr id="23" name="Text 20"/>
          <p:cNvSpPr/>
          <p:nvPr/>
        </p:nvSpPr>
        <p:spPr>
          <a:xfrm>
            <a:off x="5138928" y="3694176"/>
            <a:ext cx="1911096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강사의 읽기는</a:t>
            </a:r>
            <a:endParaRPr lang="en-US" sz="1050" dirty="0"/>
          </a:p>
          <a:p>
            <a:pPr algn="ctr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‘단정’이 아닌</a:t>
            </a:r>
            <a:endParaRPr lang="en-US" sz="1050" dirty="0"/>
          </a:p>
          <a:p>
            <a:pPr algn="ctr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‘가설’</a:t>
            </a:r>
            <a:endParaRPr lang="en-US" sz="1050" dirty="0"/>
          </a:p>
        </p:txBody>
      </p:sp>
      <p:sp>
        <p:nvSpPr>
          <p:cNvPr id="24" name="Text 21"/>
          <p:cNvSpPr/>
          <p:nvPr/>
        </p:nvSpPr>
        <p:spPr>
          <a:xfrm>
            <a:off x="7123176" y="2377440"/>
            <a:ext cx="182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›</a:t>
            </a:r>
            <a:endParaRPr lang="en-US" sz="2000" dirty="0"/>
          </a:p>
        </p:txBody>
      </p:sp>
      <p:sp>
        <p:nvSpPr>
          <p:cNvPr id="25" name="Shape 22"/>
          <p:cNvSpPr/>
          <p:nvPr/>
        </p:nvSpPr>
        <p:spPr>
          <a:xfrm>
            <a:off x="7269480" y="2103120"/>
            <a:ext cx="2130552" cy="2743200"/>
          </a:xfrm>
          <a:prstGeom prst="roundRect">
            <a:avLst>
              <a:gd name="adj" fmla="val 3433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26" name="Shape 23"/>
          <p:cNvSpPr/>
          <p:nvPr/>
        </p:nvSpPr>
        <p:spPr>
          <a:xfrm>
            <a:off x="8023860" y="2304288"/>
            <a:ext cx="621792" cy="621792"/>
          </a:xfrm>
          <a:prstGeom prst="ellipse">
            <a:avLst/>
          </a:prstGeom>
          <a:solidFill>
            <a:srgbClr val="C9A24B"/>
          </a:solidFill>
          <a:ln/>
        </p:spPr>
      </p:sp>
      <p:sp>
        <p:nvSpPr>
          <p:cNvPr id="27" name="Text 24"/>
          <p:cNvSpPr/>
          <p:nvPr/>
        </p:nvSpPr>
        <p:spPr>
          <a:xfrm>
            <a:off x="8023860" y="2304288"/>
            <a:ext cx="62179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④</a:t>
            </a:r>
            <a:endParaRPr lang="en-US" sz="2000" dirty="0"/>
          </a:p>
        </p:txBody>
      </p:sp>
      <p:sp>
        <p:nvSpPr>
          <p:cNvPr id="28" name="Text 25"/>
          <p:cNvSpPr/>
          <p:nvPr/>
        </p:nvSpPr>
        <p:spPr>
          <a:xfrm>
            <a:off x="7342632" y="3017520"/>
            <a:ext cx="198424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변화를 본다</a:t>
            </a:r>
            <a:endParaRPr lang="en-US" sz="1350" dirty="0"/>
          </a:p>
        </p:txBody>
      </p:sp>
      <p:sp>
        <p:nvSpPr>
          <p:cNvPr id="29" name="Text 26"/>
          <p:cNvSpPr/>
          <p:nvPr/>
        </p:nvSpPr>
        <p:spPr>
          <a:xfrm>
            <a:off x="7379208" y="3694176"/>
            <a:ext cx="1911096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한 장보다</a:t>
            </a:r>
            <a:endParaRPr lang="en-US" sz="1050" dirty="0"/>
          </a:p>
          <a:p>
            <a:pPr algn="ctr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회기 간</a:t>
            </a:r>
            <a:endParaRPr lang="en-US" sz="1050" dirty="0"/>
          </a:p>
          <a:p>
            <a:pPr algn="ctr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‘추이’가 단서</a:t>
            </a:r>
            <a:endParaRPr lang="en-US" sz="1050" dirty="0"/>
          </a:p>
        </p:txBody>
      </p:sp>
      <p:sp>
        <p:nvSpPr>
          <p:cNvPr id="30" name="Text 27"/>
          <p:cNvSpPr/>
          <p:nvPr/>
        </p:nvSpPr>
        <p:spPr>
          <a:xfrm>
            <a:off x="9363456" y="2377440"/>
            <a:ext cx="182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›</a:t>
            </a:r>
            <a:endParaRPr lang="en-US" sz="2000" dirty="0"/>
          </a:p>
        </p:txBody>
      </p:sp>
      <p:sp>
        <p:nvSpPr>
          <p:cNvPr id="31" name="Shape 28"/>
          <p:cNvSpPr/>
          <p:nvPr/>
        </p:nvSpPr>
        <p:spPr>
          <a:xfrm>
            <a:off x="9509760" y="2103120"/>
            <a:ext cx="2130552" cy="2743200"/>
          </a:xfrm>
          <a:prstGeom prst="roundRect">
            <a:avLst>
              <a:gd name="adj" fmla="val 3433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32" name="Shape 29"/>
          <p:cNvSpPr/>
          <p:nvPr/>
        </p:nvSpPr>
        <p:spPr>
          <a:xfrm>
            <a:off x="10264140" y="2304288"/>
            <a:ext cx="621792" cy="621792"/>
          </a:xfrm>
          <a:prstGeom prst="ellipse">
            <a:avLst/>
          </a:prstGeom>
          <a:solidFill>
            <a:srgbClr val="C9A24B"/>
          </a:solidFill>
          <a:ln/>
        </p:spPr>
      </p:sp>
      <p:sp>
        <p:nvSpPr>
          <p:cNvPr id="33" name="Text 30"/>
          <p:cNvSpPr/>
          <p:nvPr/>
        </p:nvSpPr>
        <p:spPr>
          <a:xfrm>
            <a:off x="10264140" y="2304288"/>
            <a:ext cx="62179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⑤</a:t>
            </a:r>
            <a:endParaRPr lang="en-US" sz="2000" dirty="0"/>
          </a:p>
        </p:txBody>
      </p:sp>
      <p:sp>
        <p:nvSpPr>
          <p:cNvPr id="34" name="Text 31"/>
          <p:cNvSpPr/>
          <p:nvPr/>
        </p:nvSpPr>
        <p:spPr>
          <a:xfrm>
            <a:off x="9582912" y="3017520"/>
            <a:ext cx="198424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전체→부분</a:t>
            </a:r>
            <a:endParaRPr lang="en-US" sz="1350" dirty="0"/>
          </a:p>
        </p:txBody>
      </p:sp>
      <p:sp>
        <p:nvSpPr>
          <p:cNvPr id="35" name="Text 32"/>
          <p:cNvSpPr/>
          <p:nvPr/>
        </p:nvSpPr>
        <p:spPr>
          <a:xfrm>
            <a:off x="9619488" y="3694176"/>
            <a:ext cx="1911096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분위기·구성을</a:t>
            </a:r>
            <a:endParaRPr lang="en-US" sz="1050" dirty="0"/>
          </a:p>
          <a:p>
            <a:pPr algn="ctr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먼저, 요소는</a:t>
            </a:r>
            <a:endParaRPr lang="en-US" sz="1050" dirty="0"/>
          </a:p>
          <a:p>
            <a:pPr algn="ctr" indent="0" marL="0">
              <a:lnSpc>
                <a:spcPct val="108000"/>
              </a:lnSpc>
              <a:buNone/>
            </a:pPr>
            <a:r>
              <a:rPr lang="en-US" sz="10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나중에</a:t>
            </a:r>
            <a:endParaRPr lang="en-US" sz="1050" dirty="0"/>
          </a:p>
        </p:txBody>
      </p:sp>
      <p:sp>
        <p:nvSpPr>
          <p:cNvPr id="36" name="Text 33"/>
          <p:cNvSpPr/>
          <p:nvPr/>
        </p:nvSpPr>
        <p:spPr>
          <a:xfrm>
            <a:off x="548640" y="5212080"/>
            <a:ext cx="1109167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‘그림 해석 사전’(이 색=이 감정, 이 위치=이 의미)을 경계하라. SiAT의 읽기는 사전이 아니라 ‘대화’다.</a:t>
            </a:r>
            <a:endParaRPr lang="en-US" sz="1250" dirty="0"/>
          </a:p>
        </p:txBody>
      </p:sp>
      <p:sp>
        <p:nvSpPr>
          <p:cNvPr id="37" name="Text 34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38" name="Text 35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제5부 · 강사의 지혜</a:t>
            </a:r>
            <a:endParaRPr lang="en-US" sz="850" dirty="0"/>
          </a:p>
        </p:txBody>
      </p:sp>
      <p:sp>
        <p:nvSpPr>
          <p:cNvPr id="39" name="Text 36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110</a:t>
            </a:r>
            <a:endParaRPr lang="en-US" sz="900" dirty="0"/>
          </a:p>
        </p:txBody>
      </p:sp>
      <p:sp>
        <p:nvSpPr>
          <p:cNvPr id="40" name="Text 37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41" name="Text 38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제5부 · 강사의 지혜</a:t>
            </a:r>
            <a:endParaRPr lang="en-US" sz="850" dirty="0"/>
          </a:p>
        </p:txBody>
      </p:sp>
      <p:sp>
        <p:nvSpPr>
          <p:cNvPr id="42" name="Text 39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111</a:t>
            </a:r>
            <a:endParaRPr lang="en-US" sz="900" dirty="0"/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5·1 적용사례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그림 관찰의 7대 영역 (해석이 아닌 ‘관찰’ 항목)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graphicFrame>
        <p:nvGraphicFramePr>
          <p:cNvPr id="10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37360"/>
          <a:ext cx="11091672" cy="914400"/>
        </p:xfrm>
        <a:graphic>
          <a:graphicData uri="http://schemas.openxmlformats.org/drawingml/2006/table">
            <a:tbl>
              <a:tblPr/>
              <a:tblGrid>
                <a:gridCol w="2377440"/>
                <a:gridCol w="4937760"/>
                <a:gridCol w="3776472"/>
              </a:tblGrid>
              <a:tr h="50292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관찰 영역</a:t>
                      </a:r>
                      <a:endParaRPr lang="en-US" sz="110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233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무엇을 볼까</a:t>
                      </a:r>
                      <a:endParaRPr lang="en-US" sz="110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233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유의(섣부른 단정 금지)</a:t>
                      </a:r>
                      <a:endParaRPr lang="en-US" sz="110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233A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b="1" dirty="0">
                          <a:solidFill>
                            <a:srgbClr val="14233A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① 전체 분위기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첫인상·정서적 톤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‘느낌’을 가설로만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b="1" dirty="0">
                          <a:solidFill>
                            <a:srgbClr val="14233A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② 색채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색온도·채도·면적·변화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개인 의미 우선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b="1" dirty="0">
                          <a:solidFill>
                            <a:srgbClr val="14233A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③ 형태·선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곡/직선, 강/약, 폐쇄/개방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상태 단서일 뿐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b="1" dirty="0">
                          <a:solidFill>
                            <a:srgbClr val="14233A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④ 공간·구성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배치·여백·중심/주변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문화·습관 영향 고려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b="1" dirty="0">
                          <a:solidFill>
                            <a:srgbClr val="14233A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⑤ 주제·내용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무엇을 그렸나/비웠나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말하지 않은 것도 존중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b="1" dirty="0">
                          <a:solidFill>
                            <a:srgbClr val="14233A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⑥ 과정·행동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속도·망설임·수정·몰입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‘그리는 방식’이 중요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b="1" dirty="0">
                          <a:solidFill>
                            <a:srgbClr val="14233A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⑦ 언어·서사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제목·이야기·정서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본인의 말이 핵심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Text 4"/>
          <p:cNvSpPr/>
          <p:nvPr/>
        </p:nvSpPr>
        <p:spPr>
          <a:xfrm>
            <a:off x="548640" y="5943600"/>
            <a:ext cx="110916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7영역은 ‘진단 체크리스트’가 아니라 ‘함께 대화할 거리’를 찾는 관찰 틀이다.</a:t>
            </a:r>
            <a:endParaRPr lang="en-US" sz="1100" dirty="0"/>
          </a:p>
        </p:txBody>
      </p:sp>
      <p:sp>
        <p:nvSpPr>
          <p:cNvPr id="9" name="Text 5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0" name="Text 6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제5부 · 강사의 지혜</a:t>
            </a:r>
            <a:endParaRPr lang="en-US" sz="850" dirty="0"/>
          </a:p>
        </p:txBody>
      </p:sp>
      <p:sp>
        <p:nvSpPr>
          <p:cNvPr id="11" name="Text 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112</a:t>
            </a:r>
            <a:endParaRPr lang="en-US" sz="900" dirty="0"/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5·1 심테크 해석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해석의 함정: 과잉해석을 경계하라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828800"/>
            <a:ext cx="2663190" cy="3474720"/>
          </a:xfrm>
          <a:prstGeom prst="roundRect">
            <a:avLst>
              <a:gd name="adj" fmla="val 2747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86384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" y="2212848"/>
            <a:ext cx="310896" cy="31089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481328" y="2084832"/>
            <a:ext cx="156591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투사의 오류</a:t>
            </a:r>
            <a:endParaRPr lang="en-US" sz="1300" dirty="0"/>
          </a:p>
        </p:txBody>
      </p:sp>
      <p:sp>
        <p:nvSpPr>
          <p:cNvPr id="11" name="Text 7"/>
          <p:cNvSpPr/>
          <p:nvPr/>
        </p:nvSpPr>
        <p:spPr>
          <a:xfrm>
            <a:off x="804672" y="2779776"/>
            <a:ext cx="2169414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강사 자신의 감정·경험을 내담자에게 투사</a:t>
            </a:r>
            <a:endParaRPr lang="en-US" sz="110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‘내가 슬프니 이 그림도 슬프다’</a:t>
            </a:r>
            <a:endParaRPr lang="en-US" sz="110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→ 역전이 자각 필요</a:t>
            </a:r>
            <a:endParaRPr lang="en-US" sz="1100" dirty="0"/>
          </a:p>
        </p:txBody>
      </p:sp>
      <p:sp>
        <p:nvSpPr>
          <p:cNvPr id="12" name="Shape 8"/>
          <p:cNvSpPr/>
          <p:nvPr/>
        </p:nvSpPr>
        <p:spPr>
          <a:xfrm>
            <a:off x="3358134" y="1828800"/>
            <a:ext cx="2663190" cy="3474720"/>
          </a:xfrm>
          <a:prstGeom prst="roundRect">
            <a:avLst>
              <a:gd name="adj" fmla="val 2747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3595878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2182" y="2212848"/>
            <a:ext cx="310896" cy="310896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290822" y="2084832"/>
            <a:ext cx="156591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상징 결정론</a:t>
            </a:r>
            <a:endParaRPr lang="en-US" sz="1300" dirty="0"/>
          </a:p>
        </p:txBody>
      </p:sp>
      <p:sp>
        <p:nvSpPr>
          <p:cNvPr id="16" name="Text 11"/>
          <p:cNvSpPr/>
          <p:nvPr/>
        </p:nvSpPr>
        <p:spPr>
          <a:xfrm>
            <a:off x="3614166" y="2779776"/>
            <a:ext cx="2169414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‘검정=죽음’식 고정 대응</a:t>
            </a:r>
            <a:endParaRPr lang="en-US" sz="110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문화·개인·맥락 무시</a:t>
            </a:r>
            <a:endParaRPr lang="en-US" sz="110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→ 사전식 해석 금지</a:t>
            </a:r>
            <a:endParaRPr lang="en-US" sz="1100" dirty="0"/>
          </a:p>
        </p:txBody>
      </p:sp>
      <p:sp>
        <p:nvSpPr>
          <p:cNvPr id="17" name="Shape 12"/>
          <p:cNvSpPr/>
          <p:nvPr/>
        </p:nvSpPr>
        <p:spPr>
          <a:xfrm>
            <a:off x="6167628" y="1828800"/>
            <a:ext cx="2663190" cy="3474720"/>
          </a:xfrm>
          <a:prstGeom prst="roundRect">
            <a:avLst>
              <a:gd name="adj" fmla="val 2747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6405372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1676" y="2212848"/>
            <a:ext cx="310896" cy="310896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7100316" y="2084832"/>
            <a:ext cx="156591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확증 편향</a:t>
            </a:r>
            <a:endParaRPr lang="en-US" sz="1300" dirty="0"/>
          </a:p>
        </p:txBody>
      </p:sp>
      <p:sp>
        <p:nvSpPr>
          <p:cNvPr id="21" name="Text 15"/>
          <p:cNvSpPr/>
          <p:nvPr/>
        </p:nvSpPr>
        <p:spPr>
          <a:xfrm>
            <a:off x="6423660" y="2779776"/>
            <a:ext cx="2169414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가설에 맞는 단서만 수집</a:t>
            </a:r>
            <a:endParaRPr lang="en-US" sz="110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반증을 무시</a:t>
            </a:r>
            <a:endParaRPr lang="en-US" sz="110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→ 대안 가설을 늘 함께</a:t>
            </a:r>
            <a:endParaRPr lang="en-US" sz="1100" dirty="0"/>
          </a:p>
        </p:txBody>
      </p:sp>
      <p:sp>
        <p:nvSpPr>
          <p:cNvPr id="22" name="Shape 16"/>
          <p:cNvSpPr/>
          <p:nvPr/>
        </p:nvSpPr>
        <p:spPr>
          <a:xfrm>
            <a:off x="8977122" y="1828800"/>
            <a:ext cx="2663190" cy="3474720"/>
          </a:xfrm>
          <a:prstGeom prst="roundRect">
            <a:avLst>
              <a:gd name="adj" fmla="val 2747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23" name="Shape 17"/>
          <p:cNvSpPr/>
          <p:nvPr/>
        </p:nvSpPr>
        <p:spPr>
          <a:xfrm>
            <a:off x="9214866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24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61170" y="2212848"/>
            <a:ext cx="310896" cy="310896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9909810" y="2084832"/>
            <a:ext cx="156591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바넘 효과</a:t>
            </a:r>
            <a:endParaRPr lang="en-US" sz="1300" dirty="0"/>
          </a:p>
        </p:txBody>
      </p:sp>
      <p:sp>
        <p:nvSpPr>
          <p:cNvPr id="26" name="Text 19"/>
          <p:cNvSpPr/>
          <p:nvPr/>
        </p:nvSpPr>
        <p:spPr>
          <a:xfrm>
            <a:off x="9233154" y="2779776"/>
            <a:ext cx="2169414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누구에게나 맞는 모호한 해석</a:t>
            </a:r>
            <a:endParaRPr lang="en-US" sz="110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‘그럴듯함’의 착각</a:t>
            </a:r>
            <a:endParaRPr lang="en-US" sz="110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→ 구체·검증 가능하게</a:t>
            </a:r>
            <a:endParaRPr lang="en-US" sz="1100" dirty="0"/>
          </a:p>
        </p:txBody>
      </p:sp>
      <p:sp>
        <p:nvSpPr>
          <p:cNvPr id="27" name="Text 20"/>
          <p:cNvSpPr/>
          <p:nvPr/>
        </p:nvSpPr>
        <p:spPr>
          <a:xfrm>
            <a:off x="548640" y="5577840"/>
            <a:ext cx="1109167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과잉해석은 내담자를 ‘대상화’하고 신뢰를 깨뜨린다. ‘모를 수 있음’을 견디는 것이 전문성이다.</a:t>
            </a:r>
            <a:endParaRPr lang="en-US" sz="1200" dirty="0"/>
          </a:p>
        </p:txBody>
      </p:sp>
      <p:sp>
        <p:nvSpPr>
          <p:cNvPr id="28" name="Text 21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29" name="Text 22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제5부 · 강사의 지혜</a:t>
            </a:r>
            <a:endParaRPr lang="en-US" sz="850" dirty="0"/>
          </a:p>
        </p:txBody>
      </p:sp>
      <p:sp>
        <p:nvSpPr>
          <p:cNvPr id="30" name="Text 23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113</a:t>
            </a:r>
            <a:endParaRPr lang="en-US" sz="900" dirty="0"/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5·2 적용사례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대상별 프로그램 (1): 아동 · 청소년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8640" y="1517904"/>
            <a:ext cx="6309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아동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548640" y="1938528"/>
            <a:ext cx="635508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b="1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놀이성·발달 단계에 맞춘 표현(발달미술 단계 고려).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언어보다 행위·상징이 자연스러운 시기.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구조·안전·예측가능성, 짧은 집중 단위.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보호자·교사와의 협력, 보고 의무 숙지.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목표: 정서 표현·조절·자기효능의 토대.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7114032" y="1481328"/>
            <a:ext cx="4526280" cy="4736592"/>
          </a:xfrm>
          <a:prstGeom prst="roundRect">
            <a:avLst>
              <a:gd name="adj" fmla="val 1616"/>
            </a:avLst>
          </a:prstGeom>
          <a:solidFill>
            <a:srgbClr val="14233A"/>
          </a:solidFill>
          <a:ln w="9525">
            <a:solidFill>
              <a:srgbClr val="D9DEE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333488" y="1664208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청소년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7333488" y="2084832"/>
            <a:ext cx="41148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정체성·자율성·또래를 존중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‘판단받지 않음’이 참여의 전제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비밀보장과 그 한계를 명확히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자해·위기 신호에 민감(과장·축소 금지)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E4CF9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강요된 ‘밝음’이 아닌 진짜 정서 허용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제5부 · 강사의 지혜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114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1·3 과학적 배경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시각의 진화: 왜 인간은 색과 형태에 반응하는가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828800"/>
            <a:ext cx="2663190" cy="3566160"/>
          </a:xfrm>
          <a:prstGeom prst="roundRect">
            <a:avLst>
              <a:gd name="adj" fmla="val 2747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86384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" y="2212848"/>
            <a:ext cx="310896" cy="31089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481328" y="2084832"/>
            <a:ext cx="156591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3원색 색각</a:t>
            </a:r>
            <a:endParaRPr lang="en-US" sz="1350" dirty="0"/>
          </a:p>
        </p:txBody>
      </p:sp>
      <p:sp>
        <p:nvSpPr>
          <p:cNvPr id="11" name="Text 7"/>
          <p:cNvSpPr/>
          <p:nvPr/>
        </p:nvSpPr>
        <p:spPr>
          <a:xfrm>
            <a:off x="804672" y="2779776"/>
            <a:ext cx="2169414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영장류의 3원추(L·M·S) 진화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잘 익은 과일·어린잎 탐지에 유리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→ 색은 생존 정보였다</a:t>
            </a:r>
            <a:endParaRPr lang="en-US" sz="1150" dirty="0"/>
          </a:p>
        </p:txBody>
      </p:sp>
      <p:sp>
        <p:nvSpPr>
          <p:cNvPr id="12" name="Shape 8"/>
          <p:cNvSpPr/>
          <p:nvPr/>
        </p:nvSpPr>
        <p:spPr>
          <a:xfrm>
            <a:off x="3358134" y="1828800"/>
            <a:ext cx="2663190" cy="3566160"/>
          </a:xfrm>
          <a:prstGeom prst="roundRect">
            <a:avLst>
              <a:gd name="adj" fmla="val 2747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3595878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2182" y="2212848"/>
            <a:ext cx="310896" cy="310896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290822" y="2084832"/>
            <a:ext cx="156591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형태·윤곽 우선</a:t>
            </a:r>
            <a:endParaRPr lang="en-US" sz="1350" dirty="0"/>
          </a:p>
        </p:txBody>
      </p:sp>
      <p:sp>
        <p:nvSpPr>
          <p:cNvPr id="16" name="Text 11"/>
          <p:cNvSpPr/>
          <p:nvPr/>
        </p:nvSpPr>
        <p:spPr>
          <a:xfrm>
            <a:off x="3614166" y="2779776"/>
            <a:ext cx="2169414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V1의 방위선택 세포가 윤곽 검출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빠른 도형 인지 = 포식자/먹이 판단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→ 형태는 즉각적 의미를 띤다</a:t>
            </a:r>
            <a:endParaRPr lang="en-US" sz="1150" dirty="0"/>
          </a:p>
        </p:txBody>
      </p:sp>
      <p:sp>
        <p:nvSpPr>
          <p:cNvPr id="17" name="Shape 12"/>
          <p:cNvSpPr/>
          <p:nvPr/>
        </p:nvSpPr>
        <p:spPr>
          <a:xfrm>
            <a:off x="6167628" y="1828800"/>
            <a:ext cx="2663190" cy="3566160"/>
          </a:xfrm>
          <a:prstGeom prst="roundRect">
            <a:avLst>
              <a:gd name="adj" fmla="val 2747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6405372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1676" y="2212848"/>
            <a:ext cx="310896" cy="310896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7100316" y="2084832"/>
            <a:ext cx="156591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얼굴·생물형태</a:t>
            </a:r>
            <a:endParaRPr lang="en-US" sz="1350" dirty="0"/>
          </a:p>
        </p:txBody>
      </p:sp>
      <p:sp>
        <p:nvSpPr>
          <p:cNvPr id="21" name="Text 15"/>
          <p:cNvSpPr/>
          <p:nvPr/>
        </p:nvSpPr>
        <p:spPr>
          <a:xfrm>
            <a:off x="6423660" y="2779776"/>
            <a:ext cx="2169414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방추상 얼굴 영역(FFA)의 특화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점 3개를 얼굴로 보는 경향(파레이돌리아)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→ 이미지에 ‘마음’을 투사</a:t>
            </a:r>
            <a:endParaRPr lang="en-US" sz="1150" dirty="0"/>
          </a:p>
        </p:txBody>
      </p:sp>
      <p:sp>
        <p:nvSpPr>
          <p:cNvPr id="22" name="Shape 16"/>
          <p:cNvSpPr/>
          <p:nvPr/>
        </p:nvSpPr>
        <p:spPr>
          <a:xfrm>
            <a:off x="8977122" y="1828800"/>
            <a:ext cx="2663190" cy="3566160"/>
          </a:xfrm>
          <a:prstGeom prst="roundRect">
            <a:avLst>
              <a:gd name="adj" fmla="val 2747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23" name="Shape 17"/>
          <p:cNvSpPr/>
          <p:nvPr/>
        </p:nvSpPr>
        <p:spPr>
          <a:xfrm>
            <a:off x="9214866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24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61170" y="2212848"/>
            <a:ext cx="310896" cy="310896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9909810" y="2084832"/>
            <a:ext cx="156591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미적 선호</a:t>
            </a:r>
            <a:endParaRPr lang="en-US" sz="1350" dirty="0"/>
          </a:p>
        </p:txBody>
      </p:sp>
      <p:sp>
        <p:nvSpPr>
          <p:cNvPr id="26" name="Text 19"/>
          <p:cNvSpPr/>
          <p:nvPr/>
        </p:nvSpPr>
        <p:spPr>
          <a:xfrm>
            <a:off x="9233154" y="2779776"/>
            <a:ext cx="2169414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대칭·곡선·자연풍경 선호의 보편성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처리 유창성(fluency)이 쾌를 유발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→ 미감은 인지의 부산물</a:t>
            </a:r>
            <a:endParaRPr lang="en-US" sz="1150" dirty="0"/>
          </a:p>
        </p:txBody>
      </p:sp>
      <p:sp>
        <p:nvSpPr>
          <p:cNvPr id="27" name="Text 20"/>
          <p:cNvSpPr/>
          <p:nvPr/>
        </p:nvSpPr>
        <p:spPr>
          <a:xfrm>
            <a:off x="548640" y="5577840"/>
            <a:ext cx="1109167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시각계는 ‘사실 기록 장치’가 아니라 ‘생존을 위한 해석 장치’다. 그래서 우리는 색과 형태에 먼저 감정으로 반응한다.</a:t>
            </a:r>
            <a:endParaRPr lang="en-US" sz="1250" dirty="0"/>
          </a:p>
        </p:txBody>
      </p:sp>
      <p:sp>
        <p:nvSpPr>
          <p:cNvPr id="28" name="Text 21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29" name="Text 22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제1부 · 창조의 눈을 뜨다</a:t>
            </a:r>
            <a:endParaRPr lang="en-US" sz="850" dirty="0"/>
          </a:p>
        </p:txBody>
      </p:sp>
      <p:sp>
        <p:nvSpPr>
          <p:cNvPr id="30" name="Text 23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5·2 적용사례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대상별 프로그램 (2): 직장인 · 노인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8640" y="1517904"/>
            <a:ext cx="6309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직장인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548640" y="1938528"/>
            <a:ext cx="635508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b="1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만성 스트레스·소진(번아웃)·자기상실이 핵심 주제.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짧은 시간 몰입(플로우)로 회복 — 점심·퇴근 후 단위.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Kaimal 2016: 45분 미술로 코르티솔 감소 — 현장 적용 근거.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성과·평가 문화에서 벗어난 ‘무목적 표현’의 가치.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목표: 자기조절·정서 환기·의미 재연결.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7114032" y="1481328"/>
            <a:ext cx="4526280" cy="4736592"/>
          </a:xfrm>
          <a:prstGeom prst="roundRect">
            <a:avLst>
              <a:gd name="adj" fmla="val 1616"/>
            </a:avLst>
          </a:prstGeom>
          <a:solidFill>
            <a:srgbClr val="14233A"/>
          </a:solidFill>
          <a:ln w="9525">
            <a:solidFill>
              <a:srgbClr val="D9DEE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333488" y="1664208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노인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7333488" y="2084832"/>
            <a:ext cx="41148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회상·정체성·존엄의 회복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신체·인지 변화 고려(시력·소근육·피로)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성공 경험 설계, 단순·익숙·감각 중심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치매: 비언어 표현으로 잔존 능력 자극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E4CF9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사회적 연결·고립 완화가 큰 효과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제5부 · 강사의 지혜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115</a:t>
            </a:r>
            <a:endParaRPr lang="en-US" sz="900" dirty="0"/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5·2 적용사례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대상별 프로그램 (3): 부부·가족 · 생명소환 대상자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8640" y="1517904"/>
            <a:ext cx="6309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부부 · 가족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548640" y="1938528"/>
            <a:ext cx="635508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b="1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공동 작업(합동화·릴레이 드로잉)으로 관계 역동 가시화.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누가 주도/위축하는가, 공간을 어떻게 나누는가 관찰.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비교·비난 금지 규범을 강하게 설정.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‘작품’이 직접 대면의 완충 역할(외재화).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목표: 소통·이해·관계 회복.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7114032" y="1481328"/>
            <a:ext cx="4526280" cy="4736592"/>
          </a:xfrm>
          <a:prstGeom prst="roundRect">
            <a:avLst>
              <a:gd name="adj" fmla="val 1616"/>
            </a:avLst>
          </a:prstGeom>
          <a:solidFill>
            <a:srgbClr val="14233A"/>
          </a:solidFill>
          <a:ln w="9525">
            <a:solidFill>
              <a:srgbClr val="D9DEE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333488" y="1664208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생명소환 대상자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7333488" y="2084832"/>
            <a:ext cx="41148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상실·트라우마·실존적 고통 동반 가능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트라우마 안전 원칙(범람·해리 예방)을 최우선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STEP1 접지 → 점진적 외재화, 속도 존중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STEP7~8로 ‘회복의 환원’ 연결(공동체)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E4CF9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심각 사례는 임상 전문가와 협업·연계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제5부 · 강사의 지혜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116</a:t>
            </a:r>
            <a:endParaRPr lang="en-US" sz="900" dirty="0"/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5·3 핵심이론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금기사항: ‘진행하지 말고 연계해야 할’ 신호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graphicFrame>
        <p:nvGraphicFramePr>
          <p:cNvPr id="11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83080"/>
          <a:ext cx="11091672" cy="914400"/>
        </p:xfrm>
        <a:graphic>
          <a:graphicData uri="http://schemas.openxmlformats.org/drawingml/2006/table">
            <a:tbl>
              <a:tblPr/>
              <a:tblGrid>
                <a:gridCol w="2468880"/>
                <a:gridCol w="3657600"/>
                <a:gridCol w="4965192"/>
              </a:tblGrid>
              <a:tr h="64008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상황</a:t>
                      </a:r>
                      <a:endParaRPr lang="en-US" sz="110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233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왜 위험한가</a:t>
                      </a:r>
                      <a:endParaRPr lang="en-US" sz="110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233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강사의 조치</a:t>
                      </a:r>
                      <a:endParaRPr lang="en-US" sz="110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233A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b="1" dirty="0">
                          <a:solidFill>
                            <a:srgbClr val="14233A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트라우마 범람(flooding)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재외상화 위험 — 통제 불능의 침습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즉시 속도↓·접지, 안전화 우선, 전문 연계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b="1" dirty="0">
                          <a:solidFill>
                            <a:srgbClr val="14233A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해리·현실감 상실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현재와 단절, 자기보호 약화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감각 접지로 ‘지금-여기’ 복귀, 무리한 탐색 중단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b="1" dirty="0">
                          <a:solidFill>
                            <a:srgbClr val="14233A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자·타해 위험 신호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생명 위협 가능성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탐색 멈춤, 즉시 전문가·위기자원 연계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b="1" dirty="0">
                          <a:solidFill>
                            <a:srgbClr val="14233A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급성 정신증 의심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현실검증 손상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해석·자극 자제, 의료적 평가로 연계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b="1" dirty="0">
                          <a:solidFill>
                            <a:srgbClr val="14233A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역량 범위 초과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무자격 개입의 해악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겸손히 한계 인정, 적절한 전문가에게 의뢰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Text 4"/>
          <p:cNvSpPr/>
          <p:nvPr/>
        </p:nvSpPr>
        <p:spPr>
          <a:xfrm>
            <a:off x="548640" y="5989320"/>
            <a:ext cx="110916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C0392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원칙: 의심되면 ‘멈추고, 안전화하고, 연계한다’. 미술치료 강사는 ‘치료’의 전부가 아니라 ‘안전한 연결점’이다.</a:t>
            </a:r>
            <a:endParaRPr lang="en-US" sz="1100" dirty="0"/>
          </a:p>
        </p:txBody>
      </p:sp>
      <p:sp>
        <p:nvSpPr>
          <p:cNvPr id="9" name="Text 5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0" name="Text 6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제5부 · 강사의 지혜</a:t>
            </a:r>
            <a:endParaRPr lang="en-US" sz="850" dirty="0"/>
          </a:p>
        </p:txBody>
      </p:sp>
      <p:sp>
        <p:nvSpPr>
          <p:cNvPr id="11" name="Text 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117</a:t>
            </a:r>
            <a:endParaRPr lang="en-US" sz="900" dirty="0"/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5·3 적용사례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위기 신호 인지와 연계 프로토콜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8640" y="1517904"/>
            <a:ext cx="6309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인지 → 안정 → 연계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548640" y="1938528"/>
            <a:ext cx="635508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20" b="1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인지: 평소와 다른 급격한 변화(정서·말·행동·작품의 급변)에 주의.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2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안정: 비난·놀람 없이 차분히, 안전 신호(음성·속도)로 진정 돕기.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2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현재로 접지(호흡·촉각), 혼자 두지 않기.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2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연계: 사전 합의된 보호자·기관·전문가에게 ‘즉시’ 연결.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20" b="1" dirty="0">
                <a:solidFill>
                  <a:srgbClr val="C0392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‘혼자 해결’하려는 영웅심이 가장 위험하다.</a:t>
            </a:r>
            <a:endParaRPr lang="en-US" sz="1220" dirty="0"/>
          </a:p>
        </p:txBody>
      </p:sp>
      <p:sp>
        <p:nvSpPr>
          <p:cNvPr id="9" name="Shape 6"/>
          <p:cNvSpPr/>
          <p:nvPr/>
        </p:nvSpPr>
        <p:spPr>
          <a:xfrm>
            <a:off x="7114032" y="1481328"/>
            <a:ext cx="4526280" cy="4736592"/>
          </a:xfrm>
          <a:prstGeom prst="roundRect">
            <a:avLst>
              <a:gd name="adj" fmla="val 1616"/>
            </a:avLst>
          </a:prstGeom>
          <a:solidFill>
            <a:srgbClr val="14233A"/>
          </a:solidFill>
          <a:ln w="9525">
            <a:solidFill>
              <a:srgbClr val="D9DEE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333488" y="1664208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연계 자원 (한국)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7333488" y="2084832"/>
            <a:ext cx="41148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응급 상황: 119(구급) · 112(경찰)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정신건강 위기: 정신건강상담 1577-0199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자살예방 상담: 109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지역 정신건강복지센터·자살예방센터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E4CF9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기관·연락처는 시작 전 미리 확보·게시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제5부 · 강사의 지혜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118</a:t>
            </a:r>
            <a:endParaRPr lang="en-US" sz="900" dirty="0"/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5·3 심테크 해석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강사의 자기돌봄: 소진(번아웃) 예방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828800"/>
            <a:ext cx="3599688" cy="3383280"/>
          </a:xfrm>
          <a:prstGeom prst="roundRect">
            <a:avLst>
              <a:gd name="adj" fmla="val 2162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86384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" y="2212848"/>
            <a:ext cx="310896" cy="31089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481328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공감 피로 인식</a:t>
            </a:r>
            <a:endParaRPr lang="en-US" sz="1400" dirty="0"/>
          </a:p>
        </p:txBody>
      </p:sp>
      <p:sp>
        <p:nvSpPr>
          <p:cNvPr id="11" name="Text 7"/>
          <p:cNvSpPr/>
          <p:nvPr/>
        </p:nvSpPr>
        <p:spPr>
          <a:xfrm>
            <a:off x="804672" y="2779776"/>
            <a:ext cx="3105912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타인의 고통을 담는 직업적 부담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대리외상·연민 피로의 신호 인지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‘나도 돌봄이 필요하다’</a:t>
            </a:r>
            <a:endParaRPr lang="en-US" sz="1150" dirty="0"/>
          </a:p>
        </p:txBody>
      </p:sp>
      <p:sp>
        <p:nvSpPr>
          <p:cNvPr id="12" name="Shape 8"/>
          <p:cNvSpPr/>
          <p:nvPr/>
        </p:nvSpPr>
        <p:spPr>
          <a:xfrm>
            <a:off x="4294632" y="1828800"/>
            <a:ext cx="3599688" cy="3383280"/>
          </a:xfrm>
          <a:prstGeom prst="roundRect">
            <a:avLst>
              <a:gd name="adj" fmla="val 2162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532376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8680" y="2212848"/>
            <a:ext cx="310896" cy="310896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227320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경계와 회복</a:t>
            </a:r>
            <a:endParaRPr lang="en-US" sz="1400" dirty="0"/>
          </a:p>
        </p:txBody>
      </p:sp>
      <p:sp>
        <p:nvSpPr>
          <p:cNvPr id="16" name="Text 11"/>
          <p:cNvSpPr/>
          <p:nvPr/>
        </p:nvSpPr>
        <p:spPr>
          <a:xfrm>
            <a:off x="4550664" y="2779776"/>
            <a:ext cx="3105912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역할·시간·정서의 경계 설정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세션 후 ‘비우기’ 의식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충분한 휴식·수면·운동</a:t>
            </a:r>
            <a:endParaRPr lang="en-US" sz="1150" dirty="0"/>
          </a:p>
        </p:txBody>
      </p:sp>
      <p:sp>
        <p:nvSpPr>
          <p:cNvPr id="17" name="Shape 12"/>
          <p:cNvSpPr/>
          <p:nvPr/>
        </p:nvSpPr>
        <p:spPr>
          <a:xfrm>
            <a:off x="8040624" y="1828800"/>
            <a:ext cx="3599688" cy="3383280"/>
          </a:xfrm>
          <a:prstGeom prst="roundRect">
            <a:avLst>
              <a:gd name="adj" fmla="val 2162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8278368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4672" y="2212848"/>
            <a:ext cx="310896" cy="310896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973312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지지 체계</a:t>
            </a:r>
            <a:endParaRPr lang="en-US" sz="1400" dirty="0"/>
          </a:p>
        </p:txBody>
      </p:sp>
      <p:sp>
        <p:nvSpPr>
          <p:cNvPr id="21" name="Text 15"/>
          <p:cNvSpPr/>
          <p:nvPr/>
        </p:nvSpPr>
        <p:spPr>
          <a:xfrm>
            <a:off x="8296656" y="2779776"/>
            <a:ext cx="3105912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수퍼비전·동료 자문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자기 작업(셀프 아트)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어려운 사례의 ‘혼자’ 짊어지지 않기</a:t>
            </a:r>
            <a:endParaRPr lang="en-US" sz="1150" dirty="0"/>
          </a:p>
        </p:txBody>
      </p:sp>
      <p:sp>
        <p:nvSpPr>
          <p:cNvPr id="22" name="Text 16"/>
          <p:cNvSpPr/>
          <p:nvPr/>
        </p:nvSpPr>
        <p:spPr>
          <a:xfrm>
            <a:off x="548640" y="5486400"/>
            <a:ext cx="1109167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강사 자신이 ‘안전한 상태’일 때만 내담자의 안전을 지킬 수 있다. 자기돌봄은 이기심이 아니라 직업윤리다.</a:t>
            </a:r>
            <a:endParaRPr lang="en-US" sz="1200" dirty="0"/>
          </a:p>
        </p:txBody>
      </p:sp>
      <p:sp>
        <p:nvSpPr>
          <p:cNvPr id="23" name="Text 17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24" name="Text 18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제5부 · 강사의 지혜</a:t>
            </a:r>
            <a:endParaRPr lang="en-US" sz="850" dirty="0"/>
          </a:p>
        </p:txBody>
      </p:sp>
      <p:sp>
        <p:nvSpPr>
          <p:cNvPr id="25" name="Text 19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119</a:t>
            </a:r>
            <a:endParaRPr lang="en-US" sz="900" dirty="0"/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5·2 적용사례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접근성과 다양성: 모두를 위한 미술치유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828800"/>
            <a:ext cx="3599688" cy="3383280"/>
          </a:xfrm>
          <a:prstGeom prst="roundRect">
            <a:avLst>
              <a:gd name="adj" fmla="val 2162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86384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" y="2212848"/>
            <a:ext cx="310896" cy="31089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481328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장애·신체 고려</a:t>
            </a:r>
            <a:endParaRPr lang="en-US" sz="1350" dirty="0"/>
          </a:p>
        </p:txBody>
      </p:sp>
      <p:sp>
        <p:nvSpPr>
          <p:cNvPr id="11" name="Text 7"/>
          <p:cNvSpPr/>
          <p:nvPr/>
        </p:nvSpPr>
        <p:spPr>
          <a:xfrm>
            <a:off x="804672" y="2779776"/>
            <a:ext cx="3105912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시각·지체·인지 차이에 맞춘 매체</a:t>
            </a:r>
            <a:endParaRPr lang="en-US" sz="113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감각 대체·보조도구 활용</a:t>
            </a:r>
            <a:endParaRPr lang="en-US" sz="113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‘할 수 있는 방식’으로 재설계</a:t>
            </a:r>
            <a:endParaRPr lang="en-US" sz="1130" dirty="0"/>
          </a:p>
        </p:txBody>
      </p:sp>
      <p:sp>
        <p:nvSpPr>
          <p:cNvPr id="12" name="Shape 8"/>
          <p:cNvSpPr/>
          <p:nvPr/>
        </p:nvSpPr>
        <p:spPr>
          <a:xfrm>
            <a:off x="4294632" y="1828800"/>
            <a:ext cx="3599688" cy="3383280"/>
          </a:xfrm>
          <a:prstGeom prst="roundRect">
            <a:avLst>
              <a:gd name="adj" fmla="val 2162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532376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8680" y="2212848"/>
            <a:ext cx="310896" cy="310896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227320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문화·언어 다양성</a:t>
            </a:r>
            <a:endParaRPr lang="en-US" sz="1350" dirty="0"/>
          </a:p>
        </p:txBody>
      </p:sp>
      <p:sp>
        <p:nvSpPr>
          <p:cNvPr id="16" name="Text 11"/>
          <p:cNvSpPr/>
          <p:nvPr/>
        </p:nvSpPr>
        <p:spPr>
          <a:xfrm>
            <a:off x="4550664" y="2779776"/>
            <a:ext cx="3105912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색·상징의 문화차 존중</a:t>
            </a:r>
            <a:endParaRPr lang="en-US" sz="113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통념 강요 금지(예: 색의 의미)</a:t>
            </a:r>
            <a:endParaRPr lang="en-US" sz="113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통역·문화중개 필요 시 협력</a:t>
            </a:r>
            <a:endParaRPr lang="en-US" sz="1130" dirty="0"/>
          </a:p>
        </p:txBody>
      </p:sp>
      <p:sp>
        <p:nvSpPr>
          <p:cNvPr id="17" name="Shape 12"/>
          <p:cNvSpPr/>
          <p:nvPr/>
        </p:nvSpPr>
        <p:spPr>
          <a:xfrm>
            <a:off x="8040624" y="1828800"/>
            <a:ext cx="3599688" cy="3383280"/>
          </a:xfrm>
          <a:prstGeom prst="roundRect">
            <a:avLst>
              <a:gd name="adj" fmla="val 2162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8278368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4672" y="2212848"/>
            <a:ext cx="310896" cy="310896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973312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사회·경제 형평</a:t>
            </a:r>
            <a:endParaRPr lang="en-US" sz="1350" dirty="0"/>
          </a:p>
        </p:txBody>
      </p:sp>
      <p:sp>
        <p:nvSpPr>
          <p:cNvPr id="21" name="Text 15"/>
          <p:cNvSpPr/>
          <p:nvPr/>
        </p:nvSpPr>
        <p:spPr>
          <a:xfrm>
            <a:off x="8296656" y="2779776"/>
            <a:ext cx="3105912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저비용 매체로도 충분(Kaimal: 경험 무관)</a:t>
            </a:r>
            <a:endParaRPr lang="en-US" sz="113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낙인 없는 접근</a:t>
            </a:r>
            <a:endParaRPr lang="en-US" sz="113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공공·복지 현장 적용(홍익)</a:t>
            </a:r>
            <a:endParaRPr lang="en-US" sz="1130" dirty="0"/>
          </a:p>
        </p:txBody>
      </p:sp>
      <p:sp>
        <p:nvSpPr>
          <p:cNvPr id="22" name="Text 16"/>
          <p:cNvSpPr/>
          <p:nvPr/>
        </p:nvSpPr>
        <p:spPr>
          <a:xfrm>
            <a:off x="548640" y="5486400"/>
            <a:ext cx="1109167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미술치유의 강점은 ‘누구나’ 접근 가능하다는 점이다. 강사는 장벽을 낮추는 설계로 형평(equity)을 실현한다.</a:t>
            </a:r>
            <a:endParaRPr lang="en-US" sz="1200" dirty="0"/>
          </a:p>
        </p:txBody>
      </p:sp>
      <p:sp>
        <p:nvSpPr>
          <p:cNvPr id="23" name="Text 17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24" name="Text 18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제5부 · 강사의 지혜</a:t>
            </a:r>
            <a:endParaRPr lang="en-US" sz="850" dirty="0"/>
          </a:p>
        </p:txBody>
      </p:sp>
      <p:sp>
        <p:nvSpPr>
          <p:cNvPr id="25" name="Text 19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120</a:t>
            </a:r>
            <a:endParaRPr lang="en-US" sz="900" dirty="0"/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5·2 적용사례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디지털·비대면 미술치유: 가능성과 한계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8640" y="1517904"/>
            <a:ext cx="6309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온라인·디지털 매체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548640" y="1938528"/>
            <a:ext cx="635508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20" b="1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접근성 확대(거리·이동·감염 제약 극복).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2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태블릿 드로잉·협업 캔버스 등 새로운 표현 매체.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2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기록·공유·확장(영상강의·AI 콘텐츠)에 유리.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20" b="1" dirty="0">
                <a:solidFill>
                  <a:srgbClr val="C0392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한계: 촉각·신체성·미세 비언어 신호의 약화.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2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위기 시 ‘현장 개입’의 어려움 — 안전 계획 필수.</a:t>
            </a:r>
            <a:endParaRPr lang="en-US" sz="1220" dirty="0"/>
          </a:p>
        </p:txBody>
      </p:sp>
      <p:sp>
        <p:nvSpPr>
          <p:cNvPr id="9" name="Shape 6"/>
          <p:cNvSpPr/>
          <p:nvPr/>
        </p:nvSpPr>
        <p:spPr>
          <a:xfrm>
            <a:off x="7114032" y="1481328"/>
            <a:ext cx="4526280" cy="4736592"/>
          </a:xfrm>
          <a:prstGeom prst="roundRect">
            <a:avLst>
              <a:gd name="adj" fmla="val 1616"/>
            </a:avLst>
          </a:prstGeom>
          <a:solidFill>
            <a:srgbClr val="14233A"/>
          </a:solidFill>
          <a:ln w="9525">
            <a:solidFill>
              <a:srgbClr val="D9DEE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333488" y="1664208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비대면 운영 원칙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7333488" y="2084832"/>
            <a:ext cx="41148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사전 안전 계획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현지 보호자·기관 연락처 확보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사생활·보안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녹화·저장 동의, 보안 환경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촉각 보완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실물 재료 병행 권장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‘원전→파생’ 확장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본 교재가 온라인 콘텐츠의 원천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제5부 · 강사의 지혜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121</a:t>
            </a:r>
            <a:endParaRPr lang="en-US" sz="900" dirty="0"/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5·6 실습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실습 5 — 위기 대응 롤플레이 &amp; 그림 ‘가설’ 연습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481328"/>
            <a:ext cx="11091672" cy="4754880"/>
          </a:xfrm>
          <a:prstGeom prst="roundRect">
            <a:avLst>
              <a:gd name="adj" fmla="val 1538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822960" y="169164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목표 · 위기 신호 대응과 ‘단정 아닌 가설’ 화법을 체득한다 (소요 40분)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868680" y="2157984"/>
            <a:ext cx="420624" cy="420624"/>
          </a:xfrm>
          <a:prstGeom prst="ellipse">
            <a:avLst/>
          </a:prstGeom>
          <a:solidFill>
            <a:srgbClr val="C9A24B"/>
          </a:solidFill>
          <a:ln/>
        </p:spPr>
      </p:sp>
      <p:sp>
        <p:nvSpPr>
          <p:cNvPr id="10" name="Text 7"/>
          <p:cNvSpPr/>
          <p:nvPr/>
        </p:nvSpPr>
        <p:spPr>
          <a:xfrm>
            <a:off x="868680" y="2157984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1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1417320" y="2121408"/>
            <a:ext cx="99669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1단계 · 시나리오 배정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1417320" y="2432304"/>
            <a:ext cx="99669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범람/해리/위기 신호 시나리오 카드를 조별로 받는다.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868680" y="2944368"/>
            <a:ext cx="420624" cy="420624"/>
          </a:xfrm>
          <a:prstGeom prst="ellipse">
            <a:avLst/>
          </a:prstGeom>
          <a:solidFill>
            <a:srgbClr val="C9A24B"/>
          </a:solidFill>
          <a:ln/>
        </p:spPr>
      </p:sp>
      <p:sp>
        <p:nvSpPr>
          <p:cNvPr id="14" name="Text 11"/>
          <p:cNvSpPr/>
          <p:nvPr/>
        </p:nvSpPr>
        <p:spPr>
          <a:xfrm>
            <a:off x="868680" y="294436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2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1417320" y="2907792"/>
            <a:ext cx="99669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2단계 · 안정화 시연</a:t>
            </a:r>
            <a:endParaRPr lang="en-US" sz="1250" dirty="0"/>
          </a:p>
        </p:txBody>
      </p:sp>
      <p:sp>
        <p:nvSpPr>
          <p:cNvPr id="16" name="Text 13"/>
          <p:cNvSpPr/>
          <p:nvPr/>
        </p:nvSpPr>
        <p:spPr>
          <a:xfrm>
            <a:off x="1417320" y="3218688"/>
            <a:ext cx="99669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‘인지→안정(접지)→연계’ 3단계를 역할극으로 연습한다.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868680" y="3730752"/>
            <a:ext cx="420624" cy="420624"/>
          </a:xfrm>
          <a:prstGeom prst="ellipse">
            <a:avLst/>
          </a:prstGeom>
          <a:solidFill>
            <a:srgbClr val="C9A24B"/>
          </a:solidFill>
          <a:ln/>
        </p:spPr>
      </p:sp>
      <p:sp>
        <p:nvSpPr>
          <p:cNvPr id="18" name="Text 15"/>
          <p:cNvSpPr/>
          <p:nvPr/>
        </p:nvSpPr>
        <p:spPr>
          <a:xfrm>
            <a:off x="868680" y="3730752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3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1417320" y="3694176"/>
            <a:ext cx="99669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3단계 · 연계 멘트 만들기</a:t>
            </a:r>
            <a:endParaRPr lang="en-US" sz="1250" dirty="0"/>
          </a:p>
        </p:txBody>
      </p:sp>
      <p:sp>
        <p:nvSpPr>
          <p:cNvPr id="20" name="Text 17"/>
          <p:cNvSpPr/>
          <p:nvPr/>
        </p:nvSpPr>
        <p:spPr>
          <a:xfrm>
            <a:off x="1417320" y="4005072"/>
            <a:ext cx="99669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보호자·기관에 연결하는 실제 문장을 작성·발표한다.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868680" y="4517136"/>
            <a:ext cx="420624" cy="420624"/>
          </a:xfrm>
          <a:prstGeom prst="ellipse">
            <a:avLst/>
          </a:prstGeom>
          <a:solidFill>
            <a:srgbClr val="C9A24B"/>
          </a:solidFill>
          <a:ln/>
        </p:spPr>
      </p:sp>
      <p:sp>
        <p:nvSpPr>
          <p:cNvPr id="22" name="Text 19"/>
          <p:cNvSpPr/>
          <p:nvPr/>
        </p:nvSpPr>
        <p:spPr>
          <a:xfrm>
            <a:off x="868680" y="451713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4</a:t>
            </a:r>
            <a:endParaRPr lang="en-US" sz="1600" dirty="0"/>
          </a:p>
        </p:txBody>
      </p:sp>
      <p:sp>
        <p:nvSpPr>
          <p:cNvPr id="23" name="Text 20"/>
          <p:cNvSpPr/>
          <p:nvPr/>
        </p:nvSpPr>
        <p:spPr>
          <a:xfrm>
            <a:off x="1417320" y="4480560"/>
            <a:ext cx="99669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4단계 · 가설 화법 훈련</a:t>
            </a:r>
            <a:endParaRPr lang="en-US" sz="1250" dirty="0"/>
          </a:p>
        </p:txBody>
      </p:sp>
      <p:sp>
        <p:nvSpPr>
          <p:cNvPr id="24" name="Text 21"/>
          <p:cNvSpPr/>
          <p:nvPr/>
        </p:nvSpPr>
        <p:spPr>
          <a:xfrm>
            <a:off x="1417320" y="4791456"/>
            <a:ext cx="99669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동료의 그림을 보고 ‘단정’ 문장을 ‘가설·질문’ 문장으로 고쳐 말한다.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868680" y="5303520"/>
            <a:ext cx="420624" cy="420624"/>
          </a:xfrm>
          <a:prstGeom prst="ellipse">
            <a:avLst/>
          </a:prstGeom>
          <a:solidFill>
            <a:srgbClr val="C9A24B"/>
          </a:solidFill>
          <a:ln/>
        </p:spPr>
      </p:sp>
      <p:sp>
        <p:nvSpPr>
          <p:cNvPr id="26" name="Text 23"/>
          <p:cNvSpPr/>
          <p:nvPr/>
        </p:nvSpPr>
        <p:spPr>
          <a:xfrm>
            <a:off x="868680" y="530352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5</a:t>
            </a:r>
            <a:endParaRPr lang="en-US" sz="1600" dirty="0"/>
          </a:p>
        </p:txBody>
      </p:sp>
      <p:sp>
        <p:nvSpPr>
          <p:cNvPr id="27" name="Text 24"/>
          <p:cNvSpPr/>
          <p:nvPr/>
        </p:nvSpPr>
        <p:spPr>
          <a:xfrm>
            <a:off x="1417320" y="5266944"/>
            <a:ext cx="99669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5단계 · 상호 피드백</a:t>
            </a:r>
            <a:endParaRPr lang="en-US" sz="1250" dirty="0"/>
          </a:p>
        </p:txBody>
      </p:sp>
      <p:sp>
        <p:nvSpPr>
          <p:cNvPr id="28" name="Text 25"/>
          <p:cNvSpPr/>
          <p:nvPr/>
        </p:nvSpPr>
        <p:spPr>
          <a:xfrm>
            <a:off x="1417320" y="5577840"/>
            <a:ext cx="99669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단정→가설 전환에서 놓친 점을 서로 점검한다.</a:t>
            </a:r>
            <a:endParaRPr lang="en-US" sz="1150" dirty="0"/>
          </a:p>
        </p:txBody>
      </p:sp>
      <p:sp>
        <p:nvSpPr>
          <p:cNvPr id="29" name="Text 26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30" name="Text 27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제5부 · 강사의 지혜</a:t>
            </a:r>
            <a:endParaRPr lang="en-US" sz="850" dirty="0"/>
          </a:p>
        </p:txBody>
      </p:sp>
      <p:sp>
        <p:nvSpPr>
          <p:cNvPr id="31" name="Text 2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122</a:t>
            </a:r>
            <a:endParaRPr lang="en-US" sz="900" dirty="0"/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5·7~8 성찰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생각해보기 · 토론문제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554480"/>
            <a:ext cx="5454396" cy="4572000"/>
          </a:xfrm>
          <a:prstGeom prst="roundRect">
            <a:avLst>
              <a:gd name="adj" fmla="val 1600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822960" y="1792224"/>
            <a:ext cx="566928" cy="566928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120" y="1929384"/>
            <a:ext cx="292608" cy="29260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499616" y="1810512"/>
            <a:ext cx="4357116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생각해보기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841248" y="2542032"/>
            <a:ext cx="4905756" cy="3383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나는 ‘모른다’를 견딜 수 있는가?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내 안의 어떤 감정이 내담자에게 투사되기 쉬운가?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나는 어떤 위기 신호 앞에서 가장 당황할까?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6185916" y="1554480"/>
            <a:ext cx="5454396" cy="4572000"/>
          </a:xfrm>
          <a:prstGeom prst="roundRect">
            <a:avLst>
              <a:gd name="adj" fmla="val 1600"/>
            </a:avLst>
          </a:prstGeom>
          <a:solidFill>
            <a:srgbClr val="14233A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6460236" y="1792224"/>
            <a:ext cx="566928" cy="566928"/>
          </a:xfrm>
          <a:prstGeom prst="ellipse">
            <a:avLst/>
          </a:prstGeom>
          <a:solidFill>
            <a:srgbClr val="0E1A2C"/>
          </a:solidFill>
          <a:ln/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7396" y="1929384"/>
            <a:ext cx="292608" cy="292608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136892" y="1810512"/>
            <a:ext cx="4357116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토론문제</a:t>
            </a:r>
            <a:endParaRPr lang="en-US" sz="1500" dirty="0"/>
          </a:p>
        </p:txBody>
      </p:sp>
      <p:sp>
        <p:nvSpPr>
          <p:cNvPr id="16" name="Text 11"/>
          <p:cNvSpPr/>
          <p:nvPr/>
        </p:nvSpPr>
        <p:spPr>
          <a:xfrm>
            <a:off x="6478524" y="2542032"/>
            <a:ext cx="4905756" cy="3383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00" dirty="0">
                <a:solidFill>
                  <a:srgbClr val="E4CF9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비밀보장과 ‘보호 의무’가 충돌할 때, 강사의 판단 기준은?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00" dirty="0">
                <a:solidFill>
                  <a:srgbClr val="E4CF9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미술치료 강사의 ‘역량 범위’는 어디까지인가?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00" dirty="0">
                <a:solidFill>
                  <a:srgbClr val="E4CF9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과잉해석을 막는 제도적 장치(수퍼비전 등)는 무엇이어야 하나?</a:t>
            </a:r>
            <a:endParaRPr lang="en-US" sz="1200" dirty="0"/>
          </a:p>
        </p:txBody>
      </p:sp>
      <p:sp>
        <p:nvSpPr>
          <p:cNvPr id="17" name="Text 12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8" name="Text 13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제5부 · 강사의 지혜</a:t>
            </a:r>
            <a:endParaRPr lang="en-US" sz="850" dirty="0"/>
          </a:p>
        </p:txBody>
      </p:sp>
      <p:sp>
        <p:nvSpPr>
          <p:cNvPr id="19" name="Text 14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123</a:t>
            </a:r>
            <a:endParaRPr lang="en-US" sz="900" dirty="0"/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5·9~10 강사자료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강사용 노트 · 참고문헌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481328"/>
            <a:ext cx="5486400" cy="4736592"/>
          </a:xfrm>
          <a:prstGeom prst="roundRect">
            <a:avLst>
              <a:gd name="adj" fmla="val 1544"/>
            </a:avLst>
          </a:prstGeom>
          <a:solidFill>
            <a:srgbClr val="14233A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777240" y="1664208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강사용 노트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777240" y="2084832"/>
            <a:ext cx="5029200" cy="3931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2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‘가르치기’보다 ‘안전 지키기’가 먼저다.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2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그림은 ‘해석’하지 말고 ‘함께 읽는다’ — 가설·질문으로.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2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비밀보장의 예외는 반드시 시작 전에 고지한다.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2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위기 시 ‘혼자 해결’ 금지 — 인지·안정·연계.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2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강사 자신의 소진을 관리하라 — 수퍼비전을 받는다.</a:t>
            </a:r>
            <a:endParaRPr lang="en-US" sz="1220" dirty="0"/>
          </a:p>
        </p:txBody>
      </p:sp>
      <p:sp>
        <p:nvSpPr>
          <p:cNvPr id="10" name="Shape 7"/>
          <p:cNvSpPr/>
          <p:nvPr/>
        </p:nvSpPr>
        <p:spPr>
          <a:xfrm>
            <a:off x="6263640" y="1481328"/>
            <a:ext cx="5376672" cy="4736592"/>
          </a:xfrm>
          <a:prstGeom prst="roundRect">
            <a:avLst>
              <a:gd name="adj" fmla="val 1544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6492240" y="1664208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참고문헌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492240" y="2084832"/>
            <a:ext cx="498348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3000"/>
              </a:lnSpc>
              <a:spcAft>
                <a:spcPts val="700"/>
              </a:spcAft>
              <a:buNone/>
            </a:pPr>
            <a:r>
              <a:rPr lang="en-US" sz="9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American Art Therapy Association (2013). Ethical Principles for Art Therapists.</a:t>
            </a:r>
            <a:endParaRPr lang="en-US" sz="980" dirty="0"/>
          </a:p>
          <a:p>
            <a:pPr indent="0" marL="0">
              <a:lnSpc>
                <a:spcPct val="103000"/>
              </a:lnSpc>
              <a:spcAft>
                <a:spcPts val="700"/>
              </a:spcAft>
              <a:buNone/>
            </a:pPr>
            <a:r>
              <a:rPr lang="en-US" sz="9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Malchiodi, C. A. (2011). Handbook of Art Therapy (2nd ed.). Guilford.</a:t>
            </a:r>
            <a:endParaRPr lang="en-US" sz="980" dirty="0"/>
          </a:p>
          <a:p>
            <a:pPr indent="0" marL="0">
              <a:lnSpc>
                <a:spcPct val="103000"/>
              </a:lnSpc>
              <a:spcAft>
                <a:spcPts val="700"/>
              </a:spcAft>
              <a:buNone/>
            </a:pPr>
            <a:r>
              <a:rPr lang="en-US" sz="9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Rubin, J. A. (2010). Introduction to Art Therapy: Sources and Resources. Routledge.</a:t>
            </a:r>
            <a:endParaRPr lang="en-US" sz="980" dirty="0"/>
          </a:p>
          <a:p>
            <a:pPr indent="0" marL="0">
              <a:lnSpc>
                <a:spcPct val="103000"/>
              </a:lnSpc>
              <a:spcAft>
                <a:spcPts val="700"/>
              </a:spcAft>
              <a:buNone/>
            </a:pPr>
            <a:r>
              <a:rPr lang="en-US" sz="9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Hinz, L. D. (2009). Expressive Therapies Continuum: A Framework for Using Art in Therapy. Routledge.</a:t>
            </a:r>
            <a:endParaRPr lang="en-US" sz="980" dirty="0"/>
          </a:p>
          <a:p>
            <a:pPr indent="0" marL="0">
              <a:lnSpc>
                <a:spcPct val="103000"/>
              </a:lnSpc>
              <a:spcAft>
                <a:spcPts val="700"/>
              </a:spcAft>
              <a:buNone/>
            </a:pPr>
            <a:r>
              <a:rPr lang="en-US" sz="9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van der Kolk, B. (2014). The Body Keeps the Score. Viking.</a:t>
            </a:r>
            <a:endParaRPr lang="en-US" sz="980" dirty="0"/>
          </a:p>
          <a:p>
            <a:pPr indent="0" marL="0">
              <a:lnSpc>
                <a:spcPct val="103000"/>
              </a:lnSpc>
              <a:spcAft>
                <a:spcPts val="700"/>
              </a:spcAft>
              <a:buNone/>
            </a:pPr>
            <a:r>
              <a:rPr lang="en-US" sz="9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Riley, S. (1999). Contemporary Art Therapy with Adolescents. Jessica Kingsley.</a:t>
            </a:r>
            <a:endParaRPr lang="en-US" sz="980" dirty="0"/>
          </a:p>
        </p:txBody>
      </p:sp>
      <p:sp>
        <p:nvSpPr>
          <p:cNvPr id="13" name="Text 10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제5부 · 강사의 지혜</a:t>
            </a:r>
            <a:endParaRPr lang="en-US" sz="850" dirty="0"/>
          </a:p>
        </p:txBody>
      </p:sp>
      <p:sp>
        <p:nvSpPr>
          <p:cNvPr id="15" name="Text 12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124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1·3 과학적 배경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지각은 구성된다 — 게슈탈트 형태 원리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8640" y="1517904"/>
            <a:ext cx="6309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‘본다’는 것은 능동적 조직화다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548640" y="1938528"/>
            <a:ext cx="635508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b="1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게슈탈트 심리학: 전체는 부분의 합 이상이다.</a:t>
            </a:r>
            <a:endParaRPr lang="en-US" sz="13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근접·유사·연속·폐쇄·공통운명의 법칙으로 자극을 묶는다.</a:t>
            </a:r>
            <a:endParaRPr lang="en-US" sz="13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전경/배경 분리(figure-ground)는 주의·정서 상태에 좌우된다.</a:t>
            </a:r>
            <a:endParaRPr lang="en-US" sz="13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같은 그림이 사람마다 다르게 ‘보이는’ 신경학적 근거.</a:t>
            </a:r>
            <a:endParaRPr lang="en-US" sz="13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치유적 함의: 내담자의 구성 방식 자체가 내면의 단서다.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7114032" y="1481328"/>
            <a:ext cx="4526280" cy="4736592"/>
          </a:xfrm>
          <a:prstGeom prst="roundRect">
            <a:avLst>
              <a:gd name="adj" fmla="val 1616"/>
            </a:avLst>
          </a:prstGeom>
          <a:solidFill>
            <a:srgbClr val="E8EFF8"/>
          </a:solidFill>
          <a:ln w="9525">
            <a:solidFill>
              <a:srgbClr val="D9DEE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333488" y="1664208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임상에서의 활용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7333488" y="2084832"/>
            <a:ext cx="41148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‘무엇이 먼저 보였나요?’</a:t>
            </a:r>
            <a:endParaRPr lang="en-US" sz="125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전경 선택 = 현재 주의가 향한 곳</a:t>
            </a:r>
            <a:endParaRPr lang="en-US" sz="125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폐쇄·완성 욕구</a:t>
            </a:r>
            <a:endParaRPr lang="en-US" sz="125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미완의 형태가 주는 긴장과 해소</a:t>
            </a:r>
            <a:endParaRPr lang="en-US" sz="125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애매도형(루빈의 잔 등)</a:t>
            </a:r>
            <a:endParaRPr lang="en-US" sz="125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양가감정·관점 전환의 은유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제1부 · 창조의 눈을 뜨다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0">
    <p:bg>
      <p:bgPr>
        <a:solidFill>
          <a:srgbClr val="1423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맺음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640080" y="896112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FFFFFF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SiAT 마스터의 길 — 다섯 부의 통합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640080" y="1920240"/>
            <a:ext cx="2157984" cy="2468880"/>
          </a:xfrm>
          <a:prstGeom prst="roundRect">
            <a:avLst>
              <a:gd name="adj" fmla="val 3390"/>
            </a:avLst>
          </a:prstGeom>
          <a:solidFill>
            <a:srgbClr val="1E3354"/>
          </a:solidFill>
          <a:ln w="9525">
            <a:solidFill>
              <a:srgbClr val="C9A24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426464" y="2157984"/>
            <a:ext cx="585216" cy="585216"/>
          </a:xfrm>
          <a:prstGeom prst="ellipse">
            <a:avLst/>
          </a:prstGeom>
          <a:solidFill>
            <a:srgbClr val="0E1A2C"/>
          </a:solidFill>
          <a:ln w="12700">
            <a:solidFill>
              <a:srgbClr val="C9A24B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54480" y="2286000"/>
            <a:ext cx="329184" cy="32918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40080" y="2816352"/>
            <a:ext cx="215798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제1부</a:t>
            </a:r>
            <a:endParaRPr lang="en-US" sz="1000" dirty="0"/>
          </a:p>
        </p:txBody>
      </p:sp>
      <p:sp>
        <p:nvSpPr>
          <p:cNvPr id="8" name="Text 5"/>
          <p:cNvSpPr/>
          <p:nvPr/>
        </p:nvSpPr>
        <p:spPr>
          <a:xfrm>
            <a:off x="731520" y="3054096"/>
            <a:ext cx="197510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창조의 눈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786384" y="3456432"/>
            <a:ext cx="1865376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1000" dirty="0">
                <a:solidFill>
                  <a:srgbClr val="E4CF9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미술은 ‘기술’이 아니라 ‘보는 방식’이다</a:t>
            </a:r>
            <a:endParaRPr lang="en-US" sz="1000" dirty="0"/>
          </a:p>
        </p:txBody>
      </p:sp>
      <p:sp>
        <p:nvSpPr>
          <p:cNvPr id="10" name="Shape 7"/>
          <p:cNvSpPr/>
          <p:nvPr/>
        </p:nvSpPr>
        <p:spPr>
          <a:xfrm>
            <a:off x="2907792" y="1920240"/>
            <a:ext cx="2157984" cy="2468880"/>
          </a:xfrm>
          <a:prstGeom prst="roundRect">
            <a:avLst>
              <a:gd name="adj" fmla="val 3390"/>
            </a:avLst>
          </a:prstGeom>
          <a:solidFill>
            <a:srgbClr val="1E3354"/>
          </a:solidFill>
          <a:ln w="9525">
            <a:solidFill>
              <a:srgbClr val="C9A24B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3694176" y="2157984"/>
            <a:ext cx="585216" cy="585216"/>
          </a:xfrm>
          <a:prstGeom prst="ellipse">
            <a:avLst/>
          </a:prstGeom>
          <a:solidFill>
            <a:srgbClr val="0E1A2C"/>
          </a:solidFill>
          <a:ln w="12700">
            <a:solidFill>
              <a:srgbClr val="C9A24B"/>
            </a:solidFill>
            <a:prstDash val="solid"/>
          </a:ln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2192" y="2286000"/>
            <a:ext cx="329184" cy="329184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2907792" y="2816352"/>
            <a:ext cx="215798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제2부</a:t>
            </a:r>
            <a:endParaRPr lang="en-US" sz="1000" dirty="0"/>
          </a:p>
        </p:txBody>
      </p:sp>
      <p:sp>
        <p:nvSpPr>
          <p:cNvPr id="14" name="Text 10"/>
          <p:cNvSpPr/>
          <p:nvPr/>
        </p:nvSpPr>
        <p:spPr>
          <a:xfrm>
            <a:off x="2999232" y="3054096"/>
            <a:ext cx="197510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몸의 치유</a:t>
            </a:r>
            <a:endParaRPr lang="en-US" sz="1400" dirty="0"/>
          </a:p>
        </p:txBody>
      </p:sp>
      <p:sp>
        <p:nvSpPr>
          <p:cNvPr id="15" name="Text 11"/>
          <p:cNvSpPr/>
          <p:nvPr/>
        </p:nvSpPr>
        <p:spPr>
          <a:xfrm>
            <a:off x="3054096" y="3456432"/>
            <a:ext cx="1865376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1000" dirty="0">
                <a:solidFill>
                  <a:srgbClr val="E4CF9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미술은 뇌·자율신경·손의 사건이다</a:t>
            </a:r>
            <a:endParaRPr lang="en-US" sz="1000" dirty="0"/>
          </a:p>
        </p:txBody>
      </p:sp>
      <p:sp>
        <p:nvSpPr>
          <p:cNvPr id="16" name="Shape 12"/>
          <p:cNvSpPr/>
          <p:nvPr/>
        </p:nvSpPr>
        <p:spPr>
          <a:xfrm>
            <a:off x="5175504" y="1920240"/>
            <a:ext cx="2157984" cy="2468880"/>
          </a:xfrm>
          <a:prstGeom prst="roundRect">
            <a:avLst>
              <a:gd name="adj" fmla="val 3390"/>
            </a:avLst>
          </a:prstGeom>
          <a:solidFill>
            <a:srgbClr val="1E3354"/>
          </a:solidFill>
          <a:ln w="9525">
            <a:solidFill>
              <a:srgbClr val="C9A24B"/>
            </a:solidFill>
            <a:prstDash val="solid"/>
          </a:ln>
        </p:spPr>
      </p:sp>
      <p:sp>
        <p:nvSpPr>
          <p:cNvPr id="17" name="Shape 13"/>
          <p:cNvSpPr/>
          <p:nvPr/>
        </p:nvSpPr>
        <p:spPr>
          <a:xfrm>
            <a:off x="5961888" y="2157984"/>
            <a:ext cx="585216" cy="585216"/>
          </a:xfrm>
          <a:prstGeom prst="ellipse">
            <a:avLst/>
          </a:prstGeom>
          <a:solidFill>
            <a:srgbClr val="0E1A2C"/>
          </a:solidFill>
          <a:ln w="12700">
            <a:solidFill>
              <a:srgbClr val="C9A24B"/>
            </a:solidFill>
            <a:prstDash val="solid"/>
          </a:ln>
        </p:spPr>
      </p:sp>
      <p:pic>
        <p:nvPicPr>
          <p:cNvPr id="1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9904" y="2286000"/>
            <a:ext cx="329184" cy="329184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5175504" y="2816352"/>
            <a:ext cx="215798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제3부</a:t>
            </a:r>
            <a:endParaRPr lang="en-US" sz="1000" dirty="0"/>
          </a:p>
        </p:txBody>
      </p:sp>
      <p:sp>
        <p:nvSpPr>
          <p:cNvPr id="20" name="Text 15"/>
          <p:cNvSpPr/>
          <p:nvPr/>
        </p:nvSpPr>
        <p:spPr>
          <a:xfrm>
            <a:off x="5266944" y="3054096"/>
            <a:ext cx="197510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색의 언어</a:t>
            </a:r>
            <a:endParaRPr lang="en-US" sz="1400" dirty="0"/>
          </a:p>
        </p:txBody>
      </p:sp>
      <p:sp>
        <p:nvSpPr>
          <p:cNvPr id="21" name="Text 16"/>
          <p:cNvSpPr/>
          <p:nvPr/>
        </p:nvSpPr>
        <p:spPr>
          <a:xfrm>
            <a:off x="5321808" y="3456432"/>
            <a:ext cx="1865376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1000" dirty="0">
                <a:solidFill>
                  <a:srgbClr val="E4CF9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색은 근거와 개인 의미로 함께 읽는다</a:t>
            </a:r>
            <a:endParaRPr lang="en-US" sz="1000" dirty="0"/>
          </a:p>
        </p:txBody>
      </p:sp>
      <p:sp>
        <p:nvSpPr>
          <p:cNvPr id="22" name="Shape 17"/>
          <p:cNvSpPr/>
          <p:nvPr/>
        </p:nvSpPr>
        <p:spPr>
          <a:xfrm>
            <a:off x="7443216" y="1920240"/>
            <a:ext cx="2157984" cy="2468880"/>
          </a:xfrm>
          <a:prstGeom prst="roundRect">
            <a:avLst>
              <a:gd name="adj" fmla="val 3390"/>
            </a:avLst>
          </a:prstGeom>
          <a:solidFill>
            <a:srgbClr val="1E3354"/>
          </a:solidFill>
          <a:ln w="9525">
            <a:solidFill>
              <a:srgbClr val="C9A24B"/>
            </a:solidFill>
            <a:prstDash val="solid"/>
          </a:ln>
        </p:spPr>
      </p:sp>
      <p:sp>
        <p:nvSpPr>
          <p:cNvPr id="23" name="Shape 18"/>
          <p:cNvSpPr/>
          <p:nvPr/>
        </p:nvSpPr>
        <p:spPr>
          <a:xfrm>
            <a:off x="8229600" y="2157984"/>
            <a:ext cx="585216" cy="585216"/>
          </a:xfrm>
          <a:prstGeom prst="ellipse">
            <a:avLst/>
          </a:prstGeom>
          <a:solidFill>
            <a:srgbClr val="0E1A2C"/>
          </a:solidFill>
          <a:ln w="12700">
            <a:solidFill>
              <a:srgbClr val="C9A24B"/>
            </a:solidFill>
            <a:prstDash val="solid"/>
          </a:ln>
        </p:spPr>
      </p:sp>
      <p:pic>
        <p:nvPicPr>
          <p:cNvPr id="2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7616" y="2286000"/>
            <a:ext cx="329184" cy="329184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7443216" y="2816352"/>
            <a:ext cx="215798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제4부</a:t>
            </a:r>
            <a:endParaRPr lang="en-US" sz="1000" dirty="0"/>
          </a:p>
        </p:txBody>
      </p:sp>
      <p:sp>
        <p:nvSpPr>
          <p:cNvPr id="26" name="Text 20"/>
          <p:cNvSpPr/>
          <p:nvPr/>
        </p:nvSpPr>
        <p:spPr>
          <a:xfrm>
            <a:off x="7534656" y="3054096"/>
            <a:ext cx="197510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8단계 모델</a:t>
            </a:r>
            <a:endParaRPr lang="en-US" sz="1400" dirty="0"/>
          </a:p>
        </p:txBody>
      </p:sp>
      <p:sp>
        <p:nvSpPr>
          <p:cNvPr id="27" name="Text 21"/>
          <p:cNvSpPr/>
          <p:nvPr/>
        </p:nvSpPr>
        <p:spPr>
          <a:xfrm>
            <a:off x="7589520" y="3456432"/>
            <a:ext cx="1865376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1000" dirty="0">
                <a:solidFill>
                  <a:srgbClr val="E4CF9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감지에서 홍익까지, 안전→몰입→통합→확장</a:t>
            </a:r>
            <a:endParaRPr lang="en-US" sz="1000" dirty="0"/>
          </a:p>
        </p:txBody>
      </p:sp>
      <p:sp>
        <p:nvSpPr>
          <p:cNvPr id="28" name="Shape 22"/>
          <p:cNvSpPr/>
          <p:nvPr/>
        </p:nvSpPr>
        <p:spPr>
          <a:xfrm>
            <a:off x="9710928" y="1920240"/>
            <a:ext cx="2157984" cy="2468880"/>
          </a:xfrm>
          <a:prstGeom prst="roundRect">
            <a:avLst>
              <a:gd name="adj" fmla="val 3390"/>
            </a:avLst>
          </a:prstGeom>
          <a:solidFill>
            <a:srgbClr val="1E3354"/>
          </a:solidFill>
          <a:ln w="9525">
            <a:solidFill>
              <a:srgbClr val="C9A24B"/>
            </a:solidFill>
            <a:prstDash val="solid"/>
          </a:ln>
        </p:spPr>
      </p:sp>
      <p:sp>
        <p:nvSpPr>
          <p:cNvPr id="29" name="Shape 23"/>
          <p:cNvSpPr/>
          <p:nvPr/>
        </p:nvSpPr>
        <p:spPr>
          <a:xfrm>
            <a:off x="10497312" y="2157984"/>
            <a:ext cx="585216" cy="585216"/>
          </a:xfrm>
          <a:prstGeom prst="ellipse">
            <a:avLst/>
          </a:prstGeom>
          <a:solidFill>
            <a:srgbClr val="0E1A2C"/>
          </a:solidFill>
          <a:ln w="12700">
            <a:solidFill>
              <a:srgbClr val="C9A24B"/>
            </a:solidFill>
            <a:prstDash val="solid"/>
          </a:ln>
        </p:spPr>
      </p:sp>
      <p:pic>
        <p:nvPicPr>
          <p:cNvPr id="3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25328" y="2286000"/>
            <a:ext cx="329184" cy="329184"/>
          </a:xfrm>
          <a:prstGeom prst="rect">
            <a:avLst/>
          </a:prstGeom>
        </p:spPr>
      </p:pic>
      <p:sp>
        <p:nvSpPr>
          <p:cNvPr id="31" name="Text 24"/>
          <p:cNvSpPr/>
          <p:nvPr/>
        </p:nvSpPr>
        <p:spPr>
          <a:xfrm>
            <a:off x="9710928" y="2816352"/>
            <a:ext cx="2157984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제5부</a:t>
            </a:r>
            <a:endParaRPr lang="en-US" sz="1000" dirty="0"/>
          </a:p>
        </p:txBody>
      </p:sp>
      <p:sp>
        <p:nvSpPr>
          <p:cNvPr id="32" name="Text 25"/>
          <p:cNvSpPr/>
          <p:nvPr/>
        </p:nvSpPr>
        <p:spPr>
          <a:xfrm>
            <a:off x="9802368" y="3054096"/>
            <a:ext cx="197510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강사의 지혜</a:t>
            </a:r>
            <a:endParaRPr lang="en-US" sz="1400" dirty="0"/>
          </a:p>
        </p:txBody>
      </p:sp>
      <p:sp>
        <p:nvSpPr>
          <p:cNvPr id="33" name="Text 26"/>
          <p:cNvSpPr/>
          <p:nvPr/>
        </p:nvSpPr>
        <p:spPr>
          <a:xfrm>
            <a:off x="9857232" y="3456432"/>
            <a:ext cx="1865376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1000" dirty="0">
                <a:solidFill>
                  <a:srgbClr val="E4CF9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해석보다 안전, 단정보다 가설, 한계엔 연계</a:t>
            </a:r>
            <a:endParaRPr lang="en-US" sz="1000" dirty="0"/>
          </a:p>
        </p:txBody>
      </p:sp>
      <p:sp>
        <p:nvSpPr>
          <p:cNvPr id="34" name="Text 27"/>
          <p:cNvSpPr/>
          <p:nvPr/>
        </p:nvSpPr>
        <p:spPr>
          <a:xfrm>
            <a:off x="640080" y="4709160"/>
            <a:ext cx="10881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‘창조의 눈’으로 시작해 ‘홍익의 실천’으로 닫히는 여정 — SiAT는 개인의 치유를 생명·공동체의 회복으로 잇는다.</a:t>
            </a:r>
            <a:endParaRPr lang="en-US" sz="1350" dirty="0"/>
          </a:p>
        </p:txBody>
      </p:sp>
      <p:sp>
        <p:nvSpPr>
          <p:cNvPr id="35" name="Text 28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36" name="Text 29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맺음</a:t>
            </a:r>
            <a:endParaRPr lang="en-US" sz="850" dirty="0"/>
          </a:p>
        </p:txBody>
      </p:sp>
      <p:sp>
        <p:nvSpPr>
          <p:cNvPr id="37" name="Text 30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125</a:t>
            </a:r>
            <a:endParaRPr lang="en-US" sz="900" dirty="0"/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부록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통합 참고문헌 (핵심)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8640" y="1517904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참고문헌 · References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548640" y="1938528"/>
            <a:ext cx="5362956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spcAft>
                <a:spcPts val="800"/>
              </a:spcAft>
              <a:buNone/>
            </a:pPr>
            <a:r>
              <a:rPr lang="en-US" sz="96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Kaimal, G., Ray, K., &amp; Muniz, J. (2016). Reduction of cortisol levels and participants' responses following art making. Art Therapy, 33(2), 74–80.</a:t>
            </a:r>
            <a:endParaRPr lang="en-US" sz="960" dirty="0"/>
          </a:p>
          <a:p>
            <a:pPr indent="0" marL="0">
              <a:lnSpc>
                <a:spcPct val="105000"/>
              </a:lnSpc>
              <a:spcAft>
                <a:spcPts val="800"/>
              </a:spcAft>
              <a:buNone/>
            </a:pPr>
            <a:r>
              <a:rPr lang="en-US" sz="96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Kaimal, G. et al. (2017). fNIRS assessment of reward perception during art making. The Arts in Psychotherapy, 55.</a:t>
            </a:r>
            <a:endParaRPr lang="en-US" sz="960" dirty="0"/>
          </a:p>
          <a:p>
            <a:pPr indent="0" marL="0">
              <a:lnSpc>
                <a:spcPct val="105000"/>
              </a:lnSpc>
              <a:spcAft>
                <a:spcPts val="800"/>
              </a:spcAft>
              <a:buNone/>
            </a:pPr>
            <a:r>
              <a:rPr lang="en-US" sz="96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Curry, N. A., &amp; Kasser, T. (2005). Can coloring mandalas reduce anxiety? Art Therapy, 22(2), 81–85.</a:t>
            </a:r>
            <a:endParaRPr lang="en-US" sz="960" dirty="0"/>
          </a:p>
          <a:p>
            <a:pPr indent="0" marL="0">
              <a:lnSpc>
                <a:spcPct val="105000"/>
              </a:lnSpc>
              <a:spcAft>
                <a:spcPts val="800"/>
              </a:spcAft>
              <a:buNone/>
            </a:pPr>
            <a:r>
              <a:rPr lang="en-US" sz="96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van der Vennet, R., &amp; Serice, S. (2012). Can coloring mandalas reduce anxiety? A replication study. Art Therapy, 29(2).</a:t>
            </a:r>
            <a:endParaRPr lang="en-US" sz="960" dirty="0"/>
          </a:p>
          <a:p>
            <a:pPr indent="0" marL="0">
              <a:lnSpc>
                <a:spcPct val="105000"/>
              </a:lnSpc>
              <a:spcAft>
                <a:spcPts val="800"/>
              </a:spcAft>
              <a:buNone/>
            </a:pPr>
            <a:r>
              <a:rPr lang="en-US" sz="96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Kaimal, G. et al. (2019/PNAS context). Mask-making analysis &amp; NICoE fMRI pilot. PNAS, 116(3), 707–710.</a:t>
            </a:r>
            <a:endParaRPr lang="en-US" sz="960" dirty="0"/>
          </a:p>
          <a:p>
            <a:pPr indent="0" marL="0">
              <a:lnSpc>
                <a:spcPct val="105000"/>
              </a:lnSpc>
              <a:spcAft>
                <a:spcPts val="800"/>
              </a:spcAft>
              <a:buNone/>
            </a:pPr>
            <a:r>
              <a:rPr lang="en-US" sz="96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Kagin, S., &amp; Lusebrink, V. B. (1978). The Expressive Therapies Continuum. Art Psychotherapy, 5.</a:t>
            </a:r>
            <a:endParaRPr lang="en-US" sz="960" dirty="0"/>
          </a:p>
          <a:p>
            <a:pPr indent="0" marL="0">
              <a:lnSpc>
                <a:spcPct val="105000"/>
              </a:lnSpc>
              <a:spcAft>
                <a:spcPts val="800"/>
              </a:spcAft>
              <a:buNone/>
            </a:pPr>
            <a:r>
              <a:rPr lang="en-US" sz="96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Lusebrink, V. B. (2004). Art therapy and the brain. Art Therapy, 21(3).</a:t>
            </a:r>
            <a:endParaRPr lang="en-US" sz="960" dirty="0"/>
          </a:p>
          <a:p>
            <a:pPr indent="0" marL="0">
              <a:lnSpc>
                <a:spcPct val="105000"/>
              </a:lnSpc>
              <a:spcAft>
                <a:spcPts val="800"/>
              </a:spcAft>
              <a:buNone/>
            </a:pPr>
            <a:r>
              <a:rPr lang="en-US" sz="96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Hass-Cohen, N., &amp; Findlay, J. C. (2015). Art Therapy and the Neuroscience of Relationships. Norton.</a:t>
            </a:r>
            <a:endParaRPr lang="en-US" sz="960" dirty="0"/>
          </a:p>
          <a:p>
            <a:pPr indent="0" marL="0">
              <a:lnSpc>
                <a:spcPct val="105000"/>
              </a:lnSpc>
              <a:spcAft>
                <a:spcPts val="800"/>
              </a:spcAft>
              <a:buNone/>
            </a:pPr>
            <a:r>
              <a:rPr lang="en-US" sz="96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Porges, S. W. (2011). The Polyvagal Theory. Norton.</a:t>
            </a:r>
            <a:endParaRPr lang="en-US" sz="960" dirty="0"/>
          </a:p>
        </p:txBody>
      </p:sp>
      <p:sp>
        <p:nvSpPr>
          <p:cNvPr id="9" name="Text 6"/>
          <p:cNvSpPr/>
          <p:nvPr/>
        </p:nvSpPr>
        <p:spPr>
          <a:xfrm>
            <a:off x="6277356" y="1938528"/>
            <a:ext cx="5362956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spcAft>
                <a:spcPts val="800"/>
              </a:spcAft>
              <a:buNone/>
            </a:pPr>
            <a:r>
              <a:rPr lang="en-US" sz="96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Csikszentmihalyi, M. (1990). Flow. Harper &amp; Row.</a:t>
            </a:r>
            <a:endParaRPr lang="en-US" sz="960" dirty="0"/>
          </a:p>
          <a:p>
            <a:pPr indent="0" marL="0">
              <a:lnSpc>
                <a:spcPct val="105000"/>
              </a:lnSpc>
              <a:spcAft>
                <a:spcPts val="800"/>
              </a:spcAft>
              <a:buNone/>
            </a:pPr>
            <a:r>
              <a:rPr lang="en-US" sz="96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Itten, J. (1961). The Art of Color. Reinhold.</a:t>
            </a:r>
            <a:endParaRPr lang="en-US" sz="960" dirty="0"/>
          </a:p>
          <a:p>
            <a:pPr indent="0" marL="0">
              <a:lnSpc>
                <a:spcPct val="105000"/>
              </a:lnSpc>
              <a:spcAft>
                <a:spcPts val="800"/>
              </a:spcAft>
              <a:buNone/>
            </a:pPr>
            <a:r>
              <a:rPr lang="en-US" sz="96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Goethe, J. W. (1810). Zur Farbenlehre.</a:t>
            </a:r>
            <a:endParaRPr lang="en-US" sz="960" dirty="0"/>
          </a:p>
          <a:p>
            <a:pPr indent="0" marL="0">
              <a:lnSpc>
                <a:spcPct val="105000"/>
              </a:lnSpc>
              <a:spcAft>
                <a:spcPts val="800"/>
              </a:spcAft>
              <a:buNone/>
            </a:pPr>
            <a:r>
              <a:rPr lang="en-US" sz="96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Kandinsky, W. (1911). Concerning the Spiritual in Art.</a:t>
            </a:r>
            <a:endParaRPr lang="en-US" sz="960" dirty="0"/>
          </a:p>
          <a:p>
            <a:pPr indent="0" marL="0">
              <a:lnSpc>
                <a:spcPct val="105000"/>
              </a:lnSpc>
              <a:spcAft>
                <a:spcPts val="800"/>
              </a:spcAft>
              <a:buNone/>
            </a:pPr>
            <a:r>
              <a:rPr lang="en-US" sz="96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Elliot, A. J., &amp; Maier, M. A. (2014). Color psychology. Annual Review of Psychology, 65.</a:t>
            </a:r>
            <a:endParaRPr lang="en-US" sz="960" dirty="0"/>
          </a:p>
          <a:p>
            <a:pPr indent="0" marL="0">
              <a:lnSpc>
                <a:spcPct val="105000"/>
              </a:lnSpc>
              <a:spcAft>
                <a:spcPts val="800"/>
              </a:spcAft>
              <a:buNone/>
            </a:pPr>
            <a:r>
              <a:rPr lang="en-US" sz="96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Ulrich, R. (1984). View through a window may influence recovery from surgery. Science, 224.</a:t>
            </a:r>
            <a:endParaRPr lang="en-US" sz="960" dirty="0"/>
          </a:p>
          <a:p>
            <a:pPr indent="0" marL="0">
              <a:lnSpc>
                <a:spcPct val="105000"/>
              </a:lnSpc>
              <a:spcAft>
                <a:spcPts val="800"/>
              </a:spcAft>
              <a:buNone/>
            </a:pPr>
            <a:r>
              <a:rPr lang="en-US" sz="96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Malchiodi, C. A. (2011). Handbook of Art Therapy (2nd ed.). Guilford.</a:t>
            </a:r>
            <a:endParaRPr lang="en-US" sz="960" dirty="0"/>
          </a:p>
          <a:p>
            <a:pPr indent="0" marL="0">
              <a:lnSpc>
                <a:spcPct val="105000"/>
              </a:lnSpc>
              <a:spcAft>
                <a:spcPts val="800"/>
              </a:spcAft>
              <a:buNone/>
            </a:pPr>
            <a:r>
              <a:rPr lang="en-US" sz="96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Hinz, L. D. (2009). Expressive Therapies Continuum. Routledge.</a:t>
            </a:r>
            <a:endParaRPr lang="en-US" sz="960" dirty="0"/>
          </a:p>
          <a:p>
            <a:pPr indent="0" marL="0">
              <a:lnSpc>
                <a:spcPct val="105000"/>
              </a:lnSpc>
              <a:spcAft>
                <a:spcPts val="800"/>
              </a:spcAft>
              <a:buNone/>
            </a:pPr>
            <a:r>
              <a:rPr lang="en-US" sz="96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van der Kolk, B. (2014). The Body Keeps the Score. Viking.</a:t>
            </a:r>
            <a:endParaRPr lang="en-US" sz="960" dirty="0"/>
          </a:p>
        </p:txBody>
      </p:sp>
      <p:sp>
        <p:nvSpPr>
          <p:cNvPr id="10" name="Text 7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부록</a:t>
            </a:r>
            <a:endParaRPr lang="en-US" sz="850" dirty="0"/>
          </a:p>
        </p:txBody>
      </p:sp>
      <p:sp>
        <p:nvSpPr>
          <p:cNvPr id="12" name="Text 9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126</a:t>
            </a:r>
            <a:endParaRPr lang="en-US" sz="900" dirty="0"/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다음 단계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이 원전에서 파생되는 산출물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828800"/>
            <a:ext cx="3599688" cy="3383280"/>
          </a:xfrm>
          <a:prstGeom prst="roundRect">
            <a:avLst>
              <a:gd name="adj" fmla="val 2162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86384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" y="2212848"/>
            <a:ext cx="310896" cy="31089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481328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MASTER BOOK</a:t>
            </a:r>
            <a:endParaRPr lang="en-US" sz="1400" dirty="0"/>
          </a:p>
        </p:txBody>
      </p:sp>
      <p:sp>
        <p:nvSpPr>
          <p:cNvPr id="11" name="Text 7"/>
          <p:cNvSpPr/>
          <p:nvPr/>
        </p:nvSpPr>
        <p:spPr>
          <a:xfrm>
            <a:off x="804672" y="2779776"/>
            <a:ext cx="3105912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본 슬라이드를 본문으로 확장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120~150p 전문교재 PDF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각 슬라이드 → 2~3매 서술</a:t>
            </a:r>
            <a:endParaRPr lang="en-US" sz="1150" dirty="0"/>
          </a:p>
        </p:txBody>
      </p:sp>
      <p:sp>
        <p:nvSpPr>
          <p:cNvPr id="12" name="Shape 8"/>
          <p:cNvSpPr/>
          <p:nvPr/>
        </p:nvSpPr>
        <p:spPr>
          <a:xfrm>
            <a:off x="4294632" y="1828800"/>
            <a:ext cx="3599688" cy="3383280"/>
          </a:xfrm>
          <a:prstGeom prst="roundRect">
            <a:avLst>
              <a:gd name="adj" fmla="val 2162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532376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8680" y="2212848"/>
            <a:ext cx="310896" cy="310896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227320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WORKBOOK</a:t>
            </a:r>
            <a:endParaRPr lang="en-US" sz="1400" dirty="0"/>
          </a:p>
        </p:txBody>
      </p:sp>
      <p:sp>
        <p:nvSpPr>
          <p:cNvPr id="16" name="Text 11"/>
          <p:cNvSpPr/>
          <p:nvPr/>
        </p:nvSpPr>
        <p:spPr>
          <a:xfrm>
            <a:off x="4550664" y="2779776"/>
            <a:ext cx="3105912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실습·생각해보기·토론 분리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40~60p 워크북 PDF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현장 활동지·기록양식 포함</a:t>
            </a:r>
            <a:endParaRPr lang="en-US" sz="1150" dirty="0"/>
          </a:p>
        </p:txBody>
      </p:sp>
      <p:sp>
        <p:nvSpPr>
          <p:cNvPr id="17" name="Shape 12"/>
          <p:cNvSpPr/>
          <p:nvPr/>
        </p:nvSpPr>
        <p:spPr>
          <a:xfrm>
            <a:off x="8040624" y="1828800"/>
            <a:ext cx="3599688" cy="3383280"/>
          </a:xfrm>
          <a:prstGeom prst="roundRect">
            <a:avLst>
              <a:gd name="adj" fmla="val 2162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8278368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4672" y="2212848"/>
            <a:ext cx="310896" cy="310896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973312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INSTRUCTOR GUIDE</a:t>
            </a:r>
            <a:endParaRPr lang="en-US" sz="1400" dirty="0"/>
          </a:p>
        </p:txBody>
      </p:sp>
      <p:sp>
        <p:nvSpPr>
          <p:cNvPr id="21" name="Text 15"/>
          <p:cNvSpPr/>
          <p:nvPr/>
        </p:nvSpPr>
        <p:spPr>
          <a:xfrm>
            <a:off x="8296656" y="2779776"/>
            <a:ext cx="3105912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진행 스크립트·타이밍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30~50p 강사 매뉴얼 PDF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금기·위기대응 체크리스트</a:t>
            </a:r>
            <a:endParaRPr lang="en-US" sz="1150" dirty="0"/>
          </a:p>
        </p:txBody>
      </p:sp>
      <p:sp>
        <p:nvSpPr>
          <p:cNvPr id="22" name="Text 16"/>
          <p:cNvSpPr/>
          <p:nvPr/>
        </p:nvSpPr>
        <p:spPr>
          <a:xfrm>
            <a:off x="548640" y="5486400"/>
            <a:ext cx="1109167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본 PPT가 ‘원전(原典)’이며, 위 세 산출물은 동일 내용을 매체에 맞게 전개한 ‘파생물’이다. 온라인 강의·영상·AI 콘텐츠로도 동일 구조로 확장된다.</a:t>
            </a:r>
            <a:endParaRPr lang="en-US" sz="1200" dirty="0"/>
          </a:p>
        </p:txBody>
      </p:sp>
      <p:sp>
        <p:nvSpPr>
          <p:cNvPr id="23" name="Text 17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24" name="Text 18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부록</a:t>
            </a:r>
            <a:endParaRPr lang="en-US" sz="850" dirty="0"/>
          </a:p>
        </p:txBody>
      </p:sp>
      <p:sp>
        <p:nvSpPr>
          <p:cNvPr id="25" name="Text 19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127</a:t>
            </a:r>
            <a:endParaRPr lang="en-US" sz="900" dirty="0"/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3">
    <p:bg>
      <p:bgPr>
        <a:solidFill>
          <a:srgbClr val="0E1A2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181448" y="1554480"/>
            <a:ext cx="1828800" cy="0"/>
          </a:xfrm>
          <a:prstGeom prst="line">
            <a:avLst/>
          </a:prstGeom>
          <a:noFill/>
          <a:ln w="19050">
            <a:solidFill>
              <a:srgbClr val="C9A24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0" y="1828800"/>
            <a:ext cx="12191695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색채로 완성하는 창조의 여행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0" y="2395728"/>
            <a:ext cx="12191695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spc="15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SIMTECH INTEGRATED ART THERAPY · MASTER EDITION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0" y="2743200"/>
            <a:ext cx="12191695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4CF9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강사양성 전문교재 원전 (Master Source Deck)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0" y="3566160"/>
            <a:ext cx="12191695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13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기획·감수   </a:t>
            </a:r>
            <a:pPr algn="ctr" indent="0" marL="0">
              <a:lnSpc>
                <a:spcPct val="15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玄武(현무)</a:t>
            </a:r>
            <a:endParaRPr lang="en-US" sz="13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13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저자·발행인   </a:t>
            </a:r>
            <a:pPr algn="ctr" indent="0" marL="0">
              <a:lnSpc>
                <a:spcPct val="150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김산다라</a:t>
            </a:r>
            <a:endParaRPr lang="en-US" sz="13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13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발행   </a:t>
            </a:r>
            <a:pPr algn="ctr" indent="0" marL="0">
              <a:lnSpc>
                <a:spcPct val="15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연구소 (SimTech Research Institute)</a:t>
            </a:r>
            <a:endParaRPr lang="en-US" sz="13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13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기관   </a:t>
            </a:r>
            <a:pPr algn="ctr" indent="0" marL="0">
              <a:lnSpc>
                <a:spcPct val="150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SIMTECH WORLD UNIVERSITY · io-sgct.kr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0" y="6126480"/>
            <a:ext cx="1219169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ⓒ SimTech Research Institute. 본 교재의 무단 복제·배포를 금합니다.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128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1·2 과학적 배경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신경미학(Neuroaesthetics): 아름다움의 뇌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8640" y="1517904"/>
            <a:ext cx="6309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미적 경험의 신경 기제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548640" y="1938528"/>
            <a:ext cx="635508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80" b="1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신경미학은 미적 지각·평가·정서의 뇌 기제를 연구한다(Zeki, Chatterjee).</a:t>
            </a:r>
            <a:endParaRPr lang="en-US" sz="128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내측 안와전두피질(mOFC)이 ‘아름답다’는 평가와 함께 활성.</a:t>
            </a:r>
            <a:endParaRPr lang="en-US" sz="128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보상계(선조체)·정서계(편도체)가 미적 쾌·각성에 관여.</a:t>
            </a:r>
            <a:endParaRPr lang="en-US" sz="128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감각운동 공명: 작품의 붓질·움직임을 보는 뇌가 ‘따라’ 활성(체화된 시뮬레이션).</a:t>
            </a:r>
            <a:endParaRPr lang="en-US" sz="128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8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미는 대상의 속성이 아니라 뇌-대상 상호작용의 사건이다.</a:t>
            </a:r>
            <a:endParaRPr lang="en-US" sz="1280" dirty="0"/>
          </a:p>
        </p:txBody>
      </p:sp>
      <p:sp>
        <p:nvSpPr>
          <p:cNvPr id="9" name="Shape 6"/>
          <p:cNvSpPr/>
          <p:nvPr/>
        </p:nvSpPr>
        <p:spPr>
          <a:xfrm>
            <a:off x="7114032" y="1481328"/>
            <a:ext cx="4526280" cy="4736592"/>
          </a:xfrm>
          <a:prstGeom prst="roundRect">
            <a:avLst>
              <a:gd name="adj" fmla="val 1616"/>
            </a:avLst>
          </a:prstGeom>
          <a:solidFill>
            <a:srgbClr val="14233A"/>
          </a:solidFill>
          <a:ln w="9525">
            <a:solidFill>
              <a:srgbClr val="D9DEE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333488" y="1664208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치유로의 다리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7333488" y="2084832"/>
            <a:ext cx="41148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미적 몰입은 주의를 현재로 모은다(반추 감소).</a:t>
            </a:r>
            <a:endParaRPr lang="en-US" sz="125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보상계 활성 → 동기·기분의 상향 조절.</a:t>
            </a:r>
            <a:endParaRPr lang="en-US" sz="125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감각운동 공명 → 직접 그리지 않아도 ‘참여’가 일어남.</a:t>
            </a:r>
            <a:endParaRPr lang="en-US" sz="125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제2부에서 이 기제를 신경계 수준에서 해부한다.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제1부 · 창조의 눈을 뜨다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1·1 핵심이론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미술치료의 탄생: 학문이 된 ‘치유로서의 미술’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8640" y="1517904"/>
            <a:ext cx="6309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미술치료의 형성사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548640" y="1938528"/>
            <a:ext cx="635508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20" b="1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‘1940~50년대’ 영·미에서 독립 분야로 성립.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2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Margaret Naumburg: 미술을 무의식 탐색의 매체로(역동적 접근).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2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Edith Kramer: 창작 과정 자체의 치유력(art-as-therapy).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2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Hanna Kwiatkowska: 가족미술치료의 기초.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2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이후 신경과학·근거기반 흐름과 결합하며 확장.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2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한국: 1990년대 이후 도입·제도화, 자격·교육 체계 발전.</a:t>
            </a:r>
            <a:endParaRPr lang="en-US" sz="1220" dirty="0"/>
          </a:p>
        </p:txBody>
      </p:sp>
      <p:sp>
        <p:nvSpPr>
          <p:cNvPr id="9" name="Shape 6"/>
          <p:cNvSpPr/>
          <p:nvPr/>
        </p:nvSpPr>
        <p:spPr>
          <a:xfrm>
            <a:off x="7114032" y="1481328"/>
            <a:ext cx="4526280" cy="4736592"/>
          </a:xfrm>
          <a:prstGeom prst="roundRect">
            <a:avLst>
              <a:gd name="adj" fmla="val 1616"/>
            </a:avLst>
          </a:prstGeom>
          <a:solidFill>
            <a:srgbClr val="14233A"/>
          </a:solidFill>
          <a:ln w="9525">
            <a:solidFill>
              <a:srgbClr val="D9DEE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333488" y="1664208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강사가 알아야 할 정체성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7333488" y="2084832"/>
            <a:ext cx="41148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미술치료는 ‘미술교육’도 ‘오락’도 아니다.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심리치료·상담의 한 양식으로서의 전문성.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자격·역량·윤리의 경계를 분명히 한다.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dirty="0">
                <a:solidFill>
                  <a:srgbClr val="E4CF9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SiAT는 이 전통 위에 ‘심테크 철학’을 더한다.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제1부 · 창조의 눈을 뜨다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1·1 핵심이론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두 전통: ‘치료로서의 미술’과 ‘미술심리치료’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828800"/>
            <a:ext cx="3599688" cy="3566160"/>
          </a:xfrm>
          <a:prstGeom prst="roundRect">
            <a:avLst>
              <a:gd name="adj" fmla="val 2051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86384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" y="2212848"/>
            <a:ext cx="310896" cy="31089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481328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Art as Therapy</a:t>
            </a:r>
            <a:endParaRPr lang="en-US" sz="1400" dirty="0"/>
          </a:p>
        </p:txBody>
      </p:sp>
      <p:sp>
        <p:nvSpPr>
          <p:cNvPr id="11" name="Text 7"/>
          <p:cNvSpPr/>
          <p:nvPr/>
        </p:nvSpPr>
        <p:spPr>
          <a:xfrm>
            <a:off x="804672" y="2779776"/>
            <a:ext cx="3105912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창작 과정 자체가 치유(Kramer)</a:t>
            </a:r>
            <a:endParaRPr lang="en-US" sz="113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승화·통합·자기효능</a:t>
            </a:r>
            <a:endParaRPr lang="en-US" sz="113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‘만드는 행위’에 무게</a:t>
            </a:r>
            <a:endParaRPr lang="en-US" sz="113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→ 제2부 신경생리와 직결</a:t>
            </a:r>
            <a:endParaRPr lang="en-US" sz="1130" dirty="0"/>
          </a:p>
        </p:txBody>
      </p:sp>
      <p:sp>
        <p:nvSpPr>
          <p:cNvPr id="12" name="Shape 8"/>
          <p:cNvSpPr/>
          <p:nvPr/>
        </p:nvSpPr>
        <p:spPr>
          <a:xfrm>
            <a:off x="4294632" y="1828800"/>
            <a:ext cx="3599688" cy="3566160"/>
          </a:xfrm>
          <a:prstGeom prst="roundRect">
            <a:avLst>
              <a:gd name="adj" fmla="val 2051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532376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8680" y="2212848"/>
            <a:ext cx="310896" cy="310896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227320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Art Psychotherapy</a:t>
            </a:r>
            <a:endParaRPr lang="en-US" sz="1400" dirty="0"/>
          </a:p>
        </p:txBody>
      </p:sp>
      <p:sp>
        <p:nvSpPr>
          <p:cNvPr id="16" name="Text 11"/>
          <p:cNvSpPr/>
          <p:nvPr/>
        </p:nvSpPr>
        <p:spPr>
          <a:xfrm>
            <a:off x="4550664" y="2779776"/>
            <a:ext cx="3105912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작품을 매개로 한 심리치료(Naumburg)</a:t>
            </a:r>
            <a:endParaRPr lang="en-US" sz="113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상징·전이·언어적 통찰</a:t>
            </a:r>
            <a:endParaRPr lang="en-US" sz="113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‘관계와 의미’에 무게</a:t>
            </a:r>
            <a:endParaRPr lang="en-US" sz="113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→ 제5부 강사 역량과 직결</a:t>
            </a:r>
            <a:endParaRPr lang="en-US" sz="1130" dirty="0"/>
          </a:p>
        </p:txBody>
      </p:sp>
      <p:sp>
        <p:nvSpPr>
          <p:cNvPr id="17" name="Shape 12"/>
          <p:cNvSpPr/>
          <p:nvPr/>
        </p:nvSpPr>
        <p:spPr>
          <a:xfrm>
            <a:off x="8040624" y="1828800"/>
            <a:ext cx="3599688" cy="3566160"/>
          </a:xfrm>
          <a:prstGeom prst="roundRect">
            <a:avLst>
              <a:gd name="adj" fmla="val 2051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8278368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4672" y="2212848"/>
            <a:ext cx="310896" cy="310896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973312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SiAT의 통합</a:t>
            </a:r>
            <a:endParaRPr lang="en-US" sz="1400" dirty="0"/>
          </a:p>
        </p:txBody>
      </p:sp>
      <p:sp>
        <p:nvSpPr>
          <p:cNvPr id="21" name="Text 15"/>
          <p:cNvSpPr/>
          <p:nvPr/>
        </p:nvSpPr>
        <p:spPr>
          <a:xfrm>
            <a:off x="8296656" y="2779776"/>
            <a:ext cx="3105912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두 전통을 단계로 통합</a:t>
            </a:r>
            <a:endParaRPr lang="en-US" sz="113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STEP3~5: 만드는 행위(전자)</a:t>
            </a:r>
            <a:endParaRPr lang="en-US" sz="113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STEP6~8: 의미·관계(후자)</a:t>
            </a:r>
            <a:endParaRPr lang="en-US" sz="113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→ 제4부 8단계 모델</a:t>
            </a:r>
            <a:endParaRPr lang="en-US" sz="1130" dirty="0"/>
          </a:p>
        </p:txBody>
      </p:sp>
      <p:sp>
        <p:nvSpPr>
          <p:cNvPr id="22" name="Text 16"/>
          <p:cNvSpPr/>
          <p:nvPr/>
        </p:nvSpPr>
        <p:spPr>
          <a:xfrm>
            <a:off x="548640" y="5577840"/>
            <a:ext cx="1109167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SiAT는 ‘행위의 치유력’과 ‘의미의 치유력’을 대립이 아닌 ‘흐름’으로 통합한다 — 이것이 8단계 모델의 설계 사상이다.</a:t>
            </a:r>
            <a:endParaRPr lang="en-US" sz="1200" dirty="0"/>
          </a:p>
        </p:txBody>
      </p:sp>
      <p:sp>
        <p:nvSpPr>
          <p:cNvPr id="23" name="Text 17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24" name="Text 18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제1부 · 창조의 눈을 뜨다</a:t>
            </a:r>
            <a:endParaRPr lang="en-US" sz="850" dirty="0"/>
          </a:p>
        </p:txBody>
      </p:sp>
      <p:sp>
        <p:nvSpPr>
          <p:cNvPr id="25" name="Text 19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1423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1·5 심테크 해석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640080" y="896112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‘3초 멈춤’ — 창조의 눈을 여는 심테크의 첫 동작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3529584" cy="2286000"/>
          </a:xfrm>
          <a:prstGeom prst="roundRect">
            <a:avLst>
              <a:gd name="adj" fmla="val 3200"/>
            </a:avLst>
          </a:prstGeom>
          <a:solidFill>
            <a:srgbClr val="1E3354"/>
          </a:solidFill>
          <a:ln w="12700">
            <a:solidFill>
              <a:srgbClr val="C9A24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68680" y="2029968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C9A24B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01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896112" y="2670048"/>
            <a:ext cx="30723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감지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896112" y="3090672"/>
            <a:ext cx="301752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4CF9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무의식적 자동반응을 멈추고, 지금 보이는 것을 ‘알아차린다’.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4370832" y="1828800"/>
            <a:ext cx="3529584" cy="2286000"/>
          </a:xfrm>
          <a:prstGeom prst="roundRect">
            <a:avLst>
              <a:gd name="adj" fmla="val 3200"/>
            </a:avLst>
          </a:prstGeom>
          <a:solidFill>
            <a:srgbClr val="1E3354"/>
          </a:solidFill>
          <a:ln w="12700">
            <a:solidFill>
              <a:srgbClr val="C9A24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99432" y="2029968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C9A24B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02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4626864" y="2670048"/>
            <a:ext cx="30723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3초의 공간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4626864" y="3090672"/>
            <a:ext cx="301752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4CF9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자극과 반응 사이에 의도적 간격을 둔다 — 선택의 자유가 생긴다.</a:t>
            </a:r>
            <a:endParaRPr lang="en-US" sz="1250" dirty="0"/>
          </a:p>
        </p:txBody>
      </p:sp>
      <p:sp>
        <p:nvSpPr>
          <p:cNvPr id="12" name="Shape 10"/>
          <p:cNvSpPr/>
          <p:nvPr/>
        </p:nvSpPr>
        <p:spPr>
          <a:xfrm>
            <a:off x="8101584" y="1828800"/>
            <a:ext cx="3529584" cy="2286000"/>
          </a:xfrm>
          <a:prstGeom prst="roundRect">
            <a:avLst>
              <a:gd name="adj" fmla="val 3200"/>
            </a:avLst>
          </a:prstGeom>
          <a:solidFill>
            <a:srgbClr val="1E3354"/>
          </a:solidFill>
          <a:ln w="12700">
            <a:solidFill>
              <a:srgbClr val="C9A24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330184" y="2029968"/>
            <a:ext cx="10972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C9A24B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03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8357616" y="2670048"/>
            <a:ext cx="30723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창조적 전환</a:t>
            </a:r>
            <a:endParaRPr lang="en-US" sz="1700" dirty="0"/>
          </a:p>
        </p:txBody>
      </p:sp>
      <p:sp>
        <p:nvSpPr>
          <p:cNvPr id="15" name="Text 13"/>
          <p:cNvSpPr/>
          <p:nvPr/>
        </p:nvSpPr>
        <p:spPr>
          <a:xfrm>
            <a:off x="8357616" y="3090672"/>
            <a:ext cx="301752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4CF9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습관적 해석 대신 새로운 의미를 ‘그려’ 본다.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640080" y="4434840"/>
            <a:ext cx="108813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홍익(弘益)의 시선: 창조의 눈은 ‘나’를 보는 데서 시작해 ‘우리’를 이롭게 하는 데로 확장된다. 이것이 SiAT가 일반 미술치료와 갈라지는 출발점이다.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제1부 · 창조의 눈을 뜨다</a:t>
            </a:r>
            <a:endParaRPr lang="en-US" sz="850" dirty="0"/>
          </a:p>
        </p:txBody>
      </p:sp>
      <p:sp>
        <p:nvSpPr>
          <p:cNvPr id="19" name="Text 1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1·3 연구사례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근거: 미적 몰입과 주의·정서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828800"/>
            <a:ext cx="3599688" cy="3383280"/>
          </a:xfrm>
          <a:prstGeom prst="roundRect">
            <a:avLst>
              <a:gd name="adj" fmla="val 2162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86384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" y="2212848"/>
            <a:ext cx="310896" cy="31089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481328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몰입과 반추 감소</a:t>
            </a:r>
            <a:endParaRPr lang="en-US" sz="1400" dirty="0"/>
          </a:p>
        </p:txBody>
      </p:sp>
      <p:sp>
        <p:nvSpPr>
          <p:cNvPr id="11" name="Text 7"/>
          <p:cNvSpPr/>
          <p:nvPr/>
        </p:nvSpPr>
        <p:spPr>
          <a:xfrm>
            <a:off x="804672" y="2779776"/>
            <a:ext cx="3105912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미적 활동 중 자기참조적 반추(DMN 과활성)가 완화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우울의 핵심 증상인 반추에 대한 비약물적 접근 가능성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4294632" y="1828800"/>
            <a:ext cx="3599688" cy="3383280"/>
          </a:xfrm>
          <a:prstGeom prst="roundRect">
            <a:avLst>
              <a:gd name="adj" fmla="val 2162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532376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8680" y="2212848"/>
            <a:ext cx="310896" cy="310896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227320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미술 감상의 보상 반응</a:t>
            </a:r>
            <a:endParaRPr lang="en-US" sz="1400" dirty="0"/>
          </a:p>
        </p:txBody>
      </p:sp>
      <p:sp>
        <p:nvSpPr>
          <p:cNvPr id="16" name="Text 11"/>
          <p:cNvSpPr/>
          <p:nvPr/>
        </p:nvSpPr>
        <p:spPr>
          <a:xfrm>
            <a:off x="4550664" y="2779776"/>
            <a:ext cx="3105912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선호 작품 감상 시 mOFC·보상계 활성(신경미학 연구)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‘좋다’는 미적 평가가 기분 조절과 연결</a:t>
            </a:r>
            <a:endParaRPr lang="en-US" sz="1200" dirty="0"/>
          </a:p>
        </p:txBody>
      </p:sp>
      <p:sp>
        <p:nvSpPr>
          <p:cNvPr id="17" name="Shape 12"/>
          <p:cNvSpPr/>
          <p:nvPr/>
        </p:nvSpPr>
        <p:spPr>
          <a:xfrm>
            <a:off x="8040624" y="1828800"/>
            <a:ext cx="3599688" cy="3383280"/>
          </a:xfrm>
          <a:prstGeom prst="roundRect">
            <a:avLst>
              <a:gd name="adj" fmla="val 2162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8278368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4672" y="2212848"/>
            <a:ext cx="310896" cy="310896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973312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표현의 언어화 효과</a:t>
            </a:r>
            <a:endParaRPr lang="en-US" sz="1400" dirty="0"/>
          </a:p>
        </p:txBody>
      </p:sp>
      <p:sp>
        <p:nvSpPr>
          <p:cNvPr id="21" name="Text 15"/>
          <p:cNvSpPr/>
          <p:nvPr/>
        </p:nvSpPr>
        <p:spPr>
          <a:xfrm>
            <a:off x="8296656" y="2779776"/>
            <a:ext cx="3105912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이미지가 ‘말할 수 없던 것’의 언어화를 매개(제3부 PTSD 사례와 연결)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비언어 → 언어 전환이 통합을 촉진</a:t>
            </a:r>
            <a:endParaRPr lang="en-US" sz="1200" dirty="0"/>
          </a:p>
        </p:txBody>
      </p:sp>
      <p:sp>
        <p:nvSpPr>
          <p:cNvPr id="22" name="Text 16"/>
          <p:cNvSpPr/>
          <p:nvPr/>
        </p:nvSpPr>
        <p:spPr>
          <a:xfrm>
            <a:off x="548640" y="5532120"/>
            <a:ext cx="1109167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i="1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주의: 신경미학은 빠르게 발전 중인 분야로, 상관·소표본 연구가 많다. 단정적 인과 주장은 피하고 ‘수렴적 증거’로 다룬다.</a:t>
            </a:r>
            <a:endParaRPr lang="en-US" sz="1150" dirty="0"/>
          </a:p>
        </p:txBody>
      </p:sp>
      <p:sp>
        <p:nvSpPr>
          <p:cNvPr id="23" name="Text 17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24" name="Text 18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제1부 · 창조의 눈을 뜨다</a:t>
            </a:r>
            <a:endParaRPr lang="en-US" sz="850" dirty="0"/>
          </a:p>
        </p:txBody>
      </p:sp>
      <p:sp>
        <p:nvSpPr>
          <p:cNvPr id="25" name="Text 19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17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1·4 적용사례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현장 적용: ‘창조의 눈’ 워밍업 3종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828800"/>
            <a:ext cx="3599688" cy="3657600"/>
          </a:xfrm>
          <a:prstGeom prst="roundRect">
            <a:avLst>
              <a:gd name="adj" fmla="val 2032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86384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" y="2212848"/>
            <a:ext cx="310896" cy="31089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481328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일상 미술관 걷기</a:t>
            </a:r>
            <a:endParaRPr lang="en-US" sz="1400" dirty="0"/>
          </a:p>
        </p:txBody>
      </p:sp>
      <p:sp>
        <p:nvSpPr>
          <p:cNvPr id="11" name="Text 7"/>
          <p:cNvSpPr/>
          <p:nvPr/>
        </p:nvSpPr>
        <p:spPr>
          <a:xfrm>
            <a:off x="804672" y="2779776"/>
            <a:ext cx="3105912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목적 없이 걸으며 ‘눈길이 머무는 것’ 3~5개 포착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사진/메모 후 공통점 성찰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대상: 성인 일반·직장인 스트레스</a:t>
            </a:r>
            <a:endParaRPr lang="en-US" sz="1150" dirty="0"/>
          </a:p>
        </p:txBody>
      </p:sp>
      <p:sp>
        <p:nvSpPr>
          <p:cNvPr id="12" name="Shape 8"/>
          <p:cNvSpPr/>
          <p:nvPr/>
        </p:nvSpPr>
        <p:spPr>
          <a:xfrm>
            <a:off x="4294632" y="1828800"/>
            <a:ext cx="3599688" cy="3657600"/>
          </a:xfrm>
          <a:prstGeom prst="roundRect">
            <a:avLst>
              <a:gd name="adj" fmla="val 2032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532376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8680" y="2212848"/>
            <a:ext cx="310896" cy="310896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227320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3초 관찰 드로잉</a:t>
            </a:r>
            <a:endParaRPr lang="en-US" sz="1400" dirty="0"/>
          </a:p>
        </p:txBody>
      </p:sp>
      <p:sp>
        <p:nvSpPr>
          <p:cNvPr id="16" name="Text 11"/>
          <p:cNvSpPr/>
          <p:nvPr/>
        </p:nvSpPr>
        <p:spPr>
          <a:xfrm>
            <a:off x="4550664" y="2779776"/>
            <a:ext cx="3105912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사물을 3초 본 뒤 보지 않고 윤곽 그리기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‘잘 그림’ 압박 해체, 지각 자체에 집중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대상: 미술 불안이 높은 초심자</a:t>
            </a:r>
            <a:endParaRPr lang="en-US" sz="1150" dirty="0"/>
          </a:p>
        </p:txBody>
      </p:sp>
      <p:sp>
        <p:nvSpPr>
          <p:cNvPr id="17" name="Shape 12"/>
          <p:cNvSpPr/>
          <p:nvPr/>
        </p:nvSpPr>
        <p:spPr>
          <a:xfrm>
            <a:off x="8040624" y="1828800"/>
            <a:ext cx="3599688" cy="3657600"/>
          </a:xfrm>
          <a:prstGeom prst="roundRect">
            <a:avLst>
              <a:gd name="adj" fmla="val 2032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8278368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4672" y="2212848"/>
            <a:ext cx="310896" cy="310896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973312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거울 속의 나</a:t>
            </a:r>
            <a:endParaRPr lang="en-US" sz="1400" dirty="0"/>
          </a:p>
        </p:txBody>
      </p:sp>
      <p:sp>
        <p:nvSpPr>
          <p:cNvPr id="21" name="Text 15"/>
          <p:cNvSpPr/>
          <p:nvPr/>
        </p:nvSpPr>
        <p:spPr>
          <a:xfrm>
            <a:off x="8296656" y="2779776"/>
            <a:ext cx="3105912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거울/사진 없이 ‘느껴지는 나’를 형·색으로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외모가 아닌 내적 상태의 외재화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대상: 자기상·청소년 정체성 작업</a:t>
            </a:r>
            <a:endParaRPr lang="en-US" sz="1150" dirty="0"/>
          </a:p>
        </p:txBody>
      </p:sp>
      <p:sp>
        <p:nvSpPr>
          <p:cNvPr id="22" name="Text 16"/>
          <p:cNvSpPr/>
          <p:nvPr/>
        </p:nvSpPr>
        <p:spPr>
          <a:xfrm>
            <a:off x="548640" y="5623560"/>
            <a:ext cx="1109167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적용 원칙: 워밍업은 ‘정답 없음’을 먼저 경험시키는 단계다. 평가·해석을 보류하고 안전감을 우선한다.</a:t>
            </a:r>
            <a:endParaRPr lang="en-US" sz="1200" dirty="0"/>
          </a:p>
        </p:txBody>
      </p:sp>
      <p:sp>
        <p:nvSpPr>
          <p:cNvPr id="23" name="Text 17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24" name="Text 18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제1부 · 창조의 눈을 뜨다</a:t>
            </a:r>
            <a:endParaRPr lang="en-US" sz="850" dirty="0"/>
          </a:p>
        </p:txBody>
      </p:sp>
      <p:sp>
        <p:nvSpPr>
          <p:cNvPr id="25" name="Text 19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18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1·6 실습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실습 1 — 일상 미술관 걷기 (Walking in Daily Museum)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481328"/>
            <a:ext cx="11091672" cy="4754880"/>
          </a:xfrm>
          <a:prstGeom prst="roundRect">
            <a:avLst>
              <a:gd name="adj" fmla="val 1538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822960" y="169164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목표 · 창조의 눈으로 세상을 바라보는 지각 훈련 (소요 30~40분)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868680" y="2194560"/>
            <a:ext cx="457200" cy="457200"/>
          </a:xfrm>
          <a:prstGeom prst="ellipse">
            <a:avLst/>
          </a:prstGeom>
          <a:solidFill>
            <a:srgbClr val="C9A24B"/>
          </a:solidFill>
          <a:ln/>
        </p:spPr>
      </p:sp>
      <p:sp>
        <p:nvSpPr>
          <p:cNvPr id="10" name="Text 7"/>
          <p:cNvSpPr/>
          <p:nvPr/>
        </p:nvSpPr>
        <p:spPr>
          <a:xfrm>
            <a:off x="868680" y="21945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1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1463040" y="2157984"/>
            <a:ext cx="987552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1단계 · 목적지 없는 산책 (15분)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1463040" y="2505456"/>
            <a:ext cx="987552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‘아름다운 것’이 아니라 ‘눈길이 머무는 것’을 찾겠다는 마음으로 천천히 걷는다.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868680" y="3127248"/>
            <a:ext cx="457200" cy="457200"/>
          </a:xfrm>
          <a:prstGeom prst="ellipse">
            <a:avLst/>
          </a:prstGeom>
          <a:solidFill>
            <a:srgbClr val="C9A24B"/>
          </a:solidFill>
          <a:ln/>
        </p:spPr>
      </p:sp>
      <p:sp>
        <p:nvSpPr>
          <p:cNvPr id="14" name="Text 11"/>
          <p:cNvSpPr/>
          <p:nvPr/>
        </p:nvSpPr>
        <p:spPr>
          <a:xfrm>
            <a:off x="868680" y="312724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2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1463040" y="3090672"/>
            <a:ext cx="987552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2단계 · 포착과 기록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1463040" y="3438144"/>
            <a:ext cx="987552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“이것이 미술이다”라고 느껴지는 장면 3~5개를 사진/메모로 남긴다.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68680" y="4059936"/>
            <a:ext cx="457200" cy="457200"/>
          </a:xfrm>
          <a:prstGeom prst="ellipse">
            <a:avLst/>
          </a:prstGeom>
          <a:solidFill>
            <a:srgbClr val="C9A24B"/>
          </a:solidFill>
          <a:ln/>
        </p:spPr>
      </p:sp>
      <p:sp>
        <p:nvSpPr>
          <p:cNvPr id="18" name="Text 15"/>
          <p:cNvSpPr/>
          <p:nvPr/>
        </p:nvSpPr>
        <p:spPr>
          <a:xfrm>
            <a:off x="868680" y="405993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3</a:t>
            </a:r>
            <a:endParaRPr lang="en-US" sz="1700" dirty="0"/>
          </a:p>
        </p:txBody>
      </p:sp>
      <p:sp>
        <p:nvSpPr>
          <p:cNvPr id="19" name="Text 16"/>
          <p:cNvSpPr/>
          <p:nvPr/>
        </p:nvSpPr>
        <p:spPr>
          <a:xfrm>
            <a:off x="1463040" y="4023360"/>
            <a:ext cx="987552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3단계 · 3초 멈춤과 성찰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1463040" y="4370832"/>
            <a:ext cx="987552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저녁에 다시 보며 3초 머문 뒤, 공통점과 그때의 내적 상태를 적는다.</a:t>
            </a:r>
            <a:endParaRPr lang="en-US" sz="1200" dirty="0"/>
          </a:p>
        </p:txBody>
      </p:sp>
      <p:sp>
        <p:nvSpPr>
          <p:cNvPr id="21" name="Shape 18"/>
          <p:cNvSpPr/>
          <p:nvPr/>
        </p:nvSpPr>
        <p:spPr>
          <a:xfrm>
            <a:off x="868680" y="4992624"/>
            <a:ext cx="457200" cy="457200"/>
          </a:xfrm>
          <a:prstGeom prst="ellipse">
            <a:avLst/>
          </a:prstGeom>
          <a:solidFill>
            <a:srgbClr val="C9A24B"/>
          </a:solidFill>
          <a:ln/>
        </p:spPr>
      </p:sp>
      <p:sp>
        <p:nvSpPr>
          <p:cNvPr id="22" name="Text 19"/>
          <p:cNvSpPr/>
          <p:nvPr/>
        </p:nvSpPr>
        <p:spPr>
          <a:xfrm>
            <a:off x="868680" y="499262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4</a:t>
            </a:r>
            <a:endParaRPr lang="en-US" sz="1700" dirty="0"/>
          </a:p>
        </p:txBody>
      </p:sp>
      <p:sp>
        <p:nvSpPr>
          <p:cNvPr id="23" name="Text 20"/>
          <p:cNvSpPr/>
          <p:nvPr/>
        </p:nvSpPr>
        <p:spPr>
          <a:xfrm>
            <a:off x="1463040" y="4956048"/>
            <a:ext cx="987552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4단계 · 한 장면 재구성</a:t>
            </a:r>
            <a:endParaRPr lang="en-US" sz="1300" dirty="0"/>
          </a:p>
        </p:txBody>
      </p:sp>
      <p:sp>
        <p:nvSpPr>
          <p:cNvPr id="24" name="Text 21"/>
          <p:cNvSpPr/>
          <p:nvPr/>
        </p:nvSpPr>
        <p:spPr>
          <a:xfrm>
            <a:off x="1463040" y="5303520"/>
            <a:ext cx="987552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가장 끌린 한 장면을 색·형태로 다시 ‘그려’ 본다(사실 묘사 아님).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26" name="Text 23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제1부 · 창조의 눈을 뜨다</a:t>
            </a:r>
            <a:endParaRPr lang="en-US" sz="850" dirty="0"/>
          </a:p>
        </p:txBody>
      </p:sp>
      <p:sp>
        <p:nvSpPr>
          <p:cNvPr id="27" name="Text 24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19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원전의 사용법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PPT는 원전(原典)이다 — 모든 확장의 출발점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8640" y="1463040"/>
            <a:ext cx="1109167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본 슬라이드 교재는 발표자료가 아니라, 교재·워크북·강사매뉴얼·온라인강의·영상으로 파생되는 ‘한 개념 = 한 슬라이드’ 구조의 마스터 원전이다.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548640" y="2194560"/>
            <a:ext cx="2670048" cy="2926080"/>
          </a:xfrm>
          <a:prstGeom prst="roundRect">
            <a:avLst>
              <a:gd name="adj" fmla="val 2740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1499616" y="2450592"/>
            <a:ext cx="768096" cy="768096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4208" y="2615184"/>
            <a:ext cx="438912" cy="438912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640080" y="3328416"/>
            <a:ext cx="2487168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원전 (PPT)</a:t>
            </a:r>
            <a:endParaRPr lang="en-US" sz="1450" dirty="0"/>
          </a:p>
        </p:txBody>
      </p:sp>
      <p:sp>
        <p:nvSpPr>
          <p:cNvPr id="12" name="Text 8"/>
          <p:cNvSpPr/>
          <p:nvPr/>
        </p:nvSpPr>
        <p:spPr>
          <a:xfrm>
            <a:off x="731520" y="3785616"/>
            <a:ext cx="2304288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개념을 1슬라이드로 응축 · 제목+핵심+설명+도표+연구+해석 중 2개↑</a:t>
            </a:r>
            <a:endParaRPr lang="en-US" sz="1100" dirty="0"/>
          </a:p>
        </p:txBody>
      </p:sp>
      <p:sp>
        <p:nvSpPr>
          <p:cNvPr id="13" name="Text 9"/>
          <p:cNvSpPr/>
          <p:nvPr/>
        </p:nvSpPr>
        <p:spPr>
          <a:xfrm>
            <a:off x="3182112" y="3383280"/>
            <a:ext cx="31089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→</a:t>
            </a:r>
            <a:endParaRPr lang="en-US" sz="2000" dirty="0"/>
          </a:p>
        </p:txBody>
      </p:sp>
      <p:sp>
        <p:nvSpPr>
          <p:cNvPr id="14" name="Shape 10"/>
          <p:cNvSpPr/>
          <p:nvPr/>
        </p:nvSpPr>
        <p:spPr>
          <a:xfrm>
            <a:off x="3364992" y="2194560"/>
            <a:ext cx="2670048" cy="2926080"/>
          </a:xfrm>
          <a:prstGeom prst="roundRect">
            <a:avLst>
              <a:gd name="adj" fmla="val 2740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4315968" y="2450592"/>
            <a:ext cx="768096" cy="768096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0560" y="2615184"/>
            <a:ext cx="438912" cy="43891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3456432" y="3328416"/>
            <a:ext cx="2487168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MASTER BOOK</a:t>
            </a:r>
            <a:endParaRPr lang="en-US" sz="1450" dirty="0"/>
          </a:p>
        </p:txBody>
      </p:sp>
      <p:sp>
        <p:nvSpPr>
          <p:cNvPr id="18" name="Text 13"/>
          <p:cNvSpPr/>
          <p:nvPr/>
        </p:nvSpPr>
        <p:spPr>
          <a:xfrm>
            <a:off x="3547872" y="3785616"/>
            <a:ext cx="2304288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각 슬라이드를 본문 2~3매로 확장 → 120~150p 전문교재</a:t>
            </a:r>
            <a:endParaRPr lang="en-US" sz="1100" dirty="0"/>
          </a:p>
        </p:txBody>
      </p:sp>
      <p:sp>
        <p:nvSpPr>
          <p:cNvPr id="19" name="Text 14"/>
          <p:cNvSpPr/>
          <p:nvPr/>
        </p:nvSpPr>
        <p:spPr>
          <a:xfrm>
            <a:off x="5998464" y="3383280"/>
            <a:ext cx="31089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→</a:t>
            </a:r>
            <a:endParaRPr lang="en-US" sz="2000" dirty="0"/>
          </a:p>
        </p:txBody>
      </p:sp>
      <p:sp>
        <p:nvSpPr>
          <p:cNvPr id="20" name="Shape 15"/>
          <p:cNvSpPr/>
          <p:nvPr/>
        </p:nvSpPr>
        <p:spPr>
          <a:xfrm>
            <a:off x="6181344" y="2194560"/>
            <a:ext cx="2670048" cy="2926080"/>
          </a:xfrm>
          <a:prstGeom prst="roundRect">
            <a:avLst>
              <a:gd name="adj" fmla="val 2740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7132320" y="2450592"/>
            <a:ext cx="768096" cy="768096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96912" y="2615184"/>
            <a:ext cx="438912" cy="438912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6272784" y="3328416"/>
            <a:ext cx="2487168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WORKBOOK</a:t>
            </a:r>
            <a:endParaRPr lang="en-US" sz="1450" dirty="0"/>
          </a:p>
        </p:txBody>
      </p:sp>
      <p:sp>
        <p:nvSpPr>
          <p:cNvPr id="24" name="Text 18"/>
          <p:cNvSpPr/>
          <p:nvPr/>
        </p:nvSpPr>
        <p:spPr>
          <a:xfrm>
            <a:off x="6364224" y="3785616"/>
            <a:ext cx="2304288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실습·생각해보기·토론을 분리·심화 → 40~60p 워크북</a:t>
            </a:r>
            <a:endParaRPr lang="en-US" sz="1100" dirty="0"/>
          </a:p>
        </p:txBody>
      </p:sp>
      <p:sp>
        <p:nvSpPr>
          <p:cNvPr id="25" name="Text 19"/>
          <p:cNvSpPr/>
          <p:nvPr/>
        </p:nvSpPr>
        <p:spPr>
          <a:xfrm>
            <a:off x="8814816" y="3383280"/>
            <a:ext cx="310896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→</a:t>
            </a:r>
            <a:endParaRPr lang="en-US" sz="2000" dirty="0"/>
          </a:p>
        </p:txBody>
      </p:sp>
      <p:sp>
        <p:nvSpPr>
          <p:cNvPr id="26" name="Shape 20"/>
          <p:cNvSpPr/>
          <p:nvPr/>
        </p:nvSpPr>
        <p:spPr>
          <a:xfrm>
            <a:off x="8997696" y="2194560"/>
            <a:ext cx="2670048" cy="2926080"/>
          </a:xfrm>
          <a:prstGeom prst="roundRect">
            <a:avLst>
              <a:gd name="adj" fmla="val 2740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27" name="Shape 21"/>
          <p:cNvSpPr/>
          <p:nvPr/>
        </p:nvSpPr>
        <p:spPr>
          <a:xfrm>
            <a:off x="9948672" y="2450592"/>
            <a:ext cx="768096" cy="768096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2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13264" y="2615184"/>
            <a:ext cx="438912" cy="438912"/>
          </a:xfrm>
          <a:prstGeom prst="rect">
            <a:avLst/>
          </a:prstGeom>
        </p:spPr>
      </p:pic>
      <p:sp>
        <p:nvSpPr>
          <p:cNvPr id="29" name="Text 22"/>
          <p:cNvSpPr/>
          <p:nvPr/>
        </p:nvSpPr>
        <p:spPr>
          <a:xfrm>
            <a:off x="9089136" y="3328416"/>
            <a:ext cx="2487168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INSTRUCTOR GUIDE</a:t>
            </a:r>
            <a:endParaRPr lang="en-US" sz="1450" dirty="0"/>
          </a:p>
        </p:txBody>
      </p:sp>
      <p:sp>
        <p:nvSpPr>
          <p:cNvPr id="30" name="Text 23"/>
          <p:cNvSpPr/>
          <p:nvPr/>
        </p:nvSpPr>
        <p:spPr>
          <a:xfrm>
            <a:off x="9180576" y="3785616"/>
            <a:ext cx="2304288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12000"/>
              </a:lnSpc>
              <a:buNone/>
            </a:pPr>
            <a:r>
              <a:rPr lang="en-US" sz="11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진행 스크립트·금기/위기대응 → 30~50p 매뉴얼</a:t>
            </a:r>
            <a:endParaRPr lang="en-US" sz="1100" dirty="0"/>
          </a:p>
        </p:txBody>
      </p:sp>
      <p:sp>
        <p:nvSpPr>
          <p:cNvPr id="31" name="Text 24"/>
          <p:cNvSpPr/>
          <p:nvPr/>
        </p:nvSpPr>
        <p:spPr>
          <a:xfrm>
            <a:off x="548640" y="5440680"/>
            <a:ext cx="1109167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원칙:  ① 장식 슬라이드 금지   ② 표지·명언 반복 금지   ③ 분량은 ‘실제 지식’으로 채운다</a:t>
            </a:r>
            <a:endParaRPr lang="en-US" sz="1250" dirty="0"/>
          </a:p>
        </p:txBody>
      </p:sp>
      <p:sp>
        <p:nvSpPr>
          <p:cNvPr id="32" name="Text 25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33" name="Text 26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MASTER</a:t>
            </a:r>
            <a:endParaRPr lang="en-US" sz="850" dirty="0"/>
          </a:p>
        </p:txBody>
      </p:sp>
      <p:sp>
        <p:nvSpPr>
          <p:cNvPr id="34" name="Text 2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1·7~8 성찰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생각해보기 · 토론문제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554480"/>
            <a:ext cx="5454396" cy="4572000"/>
          </a:xfrm>
          <a:prstGeom prst="roundRect">
            <a:avLst>
              <a:gd name="adj" fmla="val 1600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822960" y="1792224"/>
            <a:ext cx="566928" cy="566928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120" y="1929384"/>
            <a:ext cx="292608" cy="29260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499616" y="1810512"/>
            <a:ext cx="4357116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생각해보기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841248" y="2542032"/>
            <a:ext cx="4905756" cy="3383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나는 평소 무엇을 ‘보지 않고’ 지나치는가?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‘잘 그려야 한다’는 압박은 어디서 왔는가?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최근 가장 오래 시선이 머문 장면은 무엇이었나?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6185916" y="1554480"/>
            <a:ext cx="5454396" cy="4572000"/>
          </a:xfrm>
          <a:prstGeom prst="roundRect">
            <a:avLst>
              <a:gd name="adj" fmla="val 1600"/>
            </a:avLst>
          </a:prstGeom>
          <a:solidFill>
            <a:srgbClr val="14233A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6460236" y="1792224"/>
            <a:ext cx="566928" cy="566928"/>
          </a:xfrm>
          <a:prstGeom prst="ellipse">
            <a:avLst/>
          </a:prstGeom>
          <a:solidFill>
            <a:srgbClr val="0E1A2C"/>
          </a:solidFill>
          <a:ln/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7396" y="1929384"/>
            <a:ext cx="292608" cy="292608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136892" y="1810512"/>
            <a:ext cx="4357116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토론문제</a:t>
            </a:r>
            <a:endParaRPr lang="en-US" sz="1500" dirty="0"/>
          </a:p>
        </p:txBody>
      </p:sp>
      <p:sp>
        <p:nvSpPr>
          <p:cNvPr id="16" name="Text 11"/>
          <p:cNvSpPr/>
          <p:nvPr/>
        </p:nvSpPr>
        <p:spPr>
          <a:xfrm>
            <a:off x="6478524" y="2542032"/>
            <a:ext cx="4905756" cy="3383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00" dirty="0">
                <a:solidFill>
                  <a:srgbClr val="E4CF9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미술의 본질은 ‘재현’인가 ‘표현’인가? 치유 맥락에서는?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00" dirty="0">
                <a:solidFill>
                  <a:srgbClr val="E4CF9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‘누구나 예술가’라는 명제는 임상적으로 타당한가?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00" dirty="0">
                <a:solidFill>
                  <a:srgbClr val="E4CF9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진화적으로 미술은 적응인가 부산물인가 — 근거는?</a:t>
            </a:r>
            <a:endParaRPr lang="en-US" sz="1200" dirty="0"/>
          </a:p>
        </p:txBody>
      </p:sp>
      <p:sp>
        <p:nvSpPr>
          <p:cNvPr id="17" name="Text 12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8" name="Text 13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제1부 · 창조의 눈을 뜨다</a:t>
            </a:r>
            <a:endParaRPr lang="en-US" sz="850" dirty="0"/>
          </a:p>
        </p:txBody>
      </p:sp>
      <p:sp>
        <p:nvSpPr>
          <p:cNvPr id="19" name="Text 14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20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1·9~10 강사자료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강사용 노트 · 참고문헌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481328"/>
            <a:ext cx="5486400" cy="4736592"/>
          </a:xfrm>
          <a:prstGeom prst="roundRect">
            <a:avLst>
              <a:gd name="adj" fmla="val 1544"/>
            </a:avLst>
          </a:prstGeom>
          <a:solidFill>
            <a:srgbClr val="14233A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777240" y="1664208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강사용 노트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777240" y="2084832"/>
            <a:ext cx="5029200" cy="3931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5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첫 시간엔 ‘기술’ 언급을 피하라.</a:t>
            </a:r>
            <a:endParaRPr lang="en-US" sz="1250" dirty="0"/>
          </a:p>
          <a:p>
            <a:pPr marL="165100" indent="-1651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‘못 그린다’는 호소엔 Kaimal 연구를 가볍게 인용해 안심시킨다.</a:t>
            </a:r>
            <a:endParaRPr lang="en-US" sz="1250" dirty="0"/>
          </a:p>
          <a:p>
            <a:pPr marL="165100" indent="-1651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5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워밍업의 목표는 결과물이 아니라 ‘안전감’이다.</a:t>
            </a:r>
            <a:endParaRPr lang="en-US" sz="1250" dirty="0"/>
          </a:p>
          <a:p>
            <a:pPr marL="165100" indent="-1651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미학사·진화 내용은 ‘왜 이것이 치유가 되는가’의 토대로만 제시한다.</a:t>
            </a:r>
            <a:endParaRPr lang="en-US" sz="1250" dirty="0"/>
          </a:p>
          <a:p>
            <a:pPr marL="165100" indent="-1651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5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신경미학은 단정 대신 ‘수렴적 증거’로 설명한다.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6263640" y="1481328"/>
            <a:ext cx="5376672" cy="4736592"/>
          </a:xfrm>
          <a:prstGeom prst="roundRect">
            <a:avLst>
              <a:gd name="adj" fmla="val 1544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6492240" y="1664208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참고문헌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492240" y="2084832"/>
            <a:ext cx="498348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spcAft>
                <a:spcPts val="900"/>
              </a:spcAft>
              <a:buNone/>
            </a:pPr>
            <a:r>
              <a:rPr lang="en-US" sz="10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Kaimal, G., Ray, K., &amp; Muniz, J. (2016). Reduction of cortisol levels and participants' responses following art making. Art Therapy, 33(2), 74–80.</a:t>
            </a:r>
            <a:endParaRPr lang="en-US" sz="1050" dirty="0"/>
          </a:p>
          <a:p>
            <a:pPr indent="0" marL="0">
              <a:lnSpc>
                <a:spcPct val="105000"/>
              </a:lnSpc>
              <a:spcAft>
                <a:spcPts val="900"/>
              </a:spcAft>
              <a:buNone/>
            </a:pPr>
            <a:r>
              <a:rPr lang="en-US" sz="10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Chatterjee, A., &amp; Vartanian, O. (2014). Neuroaesthetics. Trends in Cognitive Sciences, 18(7), 370–375.</a:t>
            </a:r>
            <a:endParaRPr lang="en-US" sz="1050" dirty="0"/>
          </a:p>
          <a:p>
            <a:pPr indent="0" marL="0">
              <a:lnSpc>
                <a:spcPct val="105000"/>
              </a:lnSpc>
              <a:spcAft>
                <a:spcPts val="900"/>
              </a:spcAft>
              <a:buNone/>
            </a:pPr>
            <a:r>
              <a:rPr lang="en-US" sz="10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Zeki, S. (1999). Inner Vision: An Exploration of Art and the Brain. Oxford Univ. Press.</a:t>
            </a:r>
            <a:endParaRPr lang="en-US" sz="1050" dirty="0"/>
          </a:p>
          <a:p>
            <a:pPr indent="0" marL="0">
              <a:lnSpc>
                <a:spcPct val="105000"/>
              </a:lnSpc>
              <a:spcAft>
                <a:spcPts val="900"/>
              </a:spcAft>
              <a:buNone/>
            </a:pPr>
            <a:r>
              <a:rPr lang="en-US" sz="10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Dissanayake, E. (1992). Homo Aestheticus: Where Art Comes From and Why. Free Press.</a:t>
            </a:r>
            <a:endParaRPr lang="en-US" sz="1050" dirty="0"/>
          </a:p>
          <a:p>
            <a:pPr indent="0" marL="0">
              <a:lnSpc>
                <a:spcPct val="105000"/>
              </a:lnSpc>
              <a:spcAft>
                <a:spcPts val="900"/>
              </a:spcAft>
              <a:buNone/>
            </a:pPr>
            <a:r>
              <a:rPr lang="en-US" sz="10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Arnheim, R. (1974). Art and Visual Perception. Univ. of California Press.</a:t>
            </a:r>
            <a:endParaRPr lang="en-US" sz="1050" dirty="0"/>
          </a:p>
        </p:txBody>
      </p:sp>
      <p:sp>
        <p:nvSpPr>
          <p:cNvPr id="13" name="Text 10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제1부 · 창조의 눈을 뜨다</a:t>
            </a:r>
            <a:endParaRPr lang="en-US" sz="850" dirty="0"/>
          </a:p>
        </p:txBody>
      </p:sp>
      <p:sp>
        <p:nvSpPr>
          <p:cNvPr id="15" name="Text 12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21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E1A2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part2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E1A2C">
              <a:alpha val="78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1828800"/>
            <a:ext cx="12191695" cy="3200400"/>
          </a:xfrm>
          <a:prstGeom prst="rect">
            <a:avLst/>
          </a:prstGeom>
          <a:solidFill>
            <a:srgbClr val="0E1A2C">
              <a:alpha val="58000"/>
            </a:srgbClr>
          </a:solidFill>
          <a:ln/>
        </p:spPr>
      </p:sp>
      <p:sp>
        <p:nvSpPr>
          <p:cNvPr id="5" name="Text 2"/>
          <p:cNvSpPr/>
          <p:nvPr/>
        </p:nvSpPr>
        <p:spPr>
          <a:xfrm>
            <a:off x="0" y="1874520"/>
            <a:ext cx="121916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spc="6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PART 2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5181448" y="2395728"/>
            <a:ext cx="1828800" cy="0"/>
          </a:xfrm>
          <a:prstGeom prst="line">
            <a:avLst/>
          </a:prstGeom>
          <a:noFill/>
          <a:ln w="19050">
            <a:solidFill>
              <a:srgbClr val="C9A24B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0" y="2560320"/>
            <a:ext cx="1219169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몸으로 그리다</a:t>
            </a:r>
            <a:endParaRPr lang="en-US" sz="4000" dirty="0"/>
          </a:p>
        </p:txBody>
      </p:sp>
      <p:sp>
        <p:nvSpPr>
          <p:cNvPr id="8" name="Text 5"/>
          <p:cNvSpPr/>
          <p:nvPr/>
        </p:nvSpPr>
        <p:spPr>
          <a:xfrm>
            <a:off x="0" y="3611880"/>
            <a:ext cx="121916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E4CF9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미술 치유의 신경생리학 — 붓끝에서 일어나는 뇌·신경계의 재구성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제2부 · 몸으로 그리다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22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 도입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미술은 ‘머리’가 아니라 ‘몸 전체’의 사건이다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8640" y="1517904"/>
            <a:ext cx="6309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한 번의 붓질에서 일어나는 일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548640" y="1938528"/>
            <a:ext cx="635508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b="1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시지각(후두엽) → 정서 평가(편도체) → 기억 연결(해마) → 운동 실행(운동피질) → 의미 통합(전전두엽).</a:t>
            </a:r>
            <a:endParaRPr lang="en-US" sz="13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회로가 수백 ms 단위로 순환하며 ‘그리는 경험’을 만든다.</a:t>
            </a:r>
            <a:endParaRPr lang="en-US" sz="13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동시에 자율신경(미주신경)이 각성·안전감을 조율한다.</a:t>
            </a:r>
            <a:endParaRPr lang="en-US" sz="13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그래서 미술은 인지치료가 닿기 어려운 ‘몸에 새겨진 정서’에 접근할 수 있다.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7114032" y="1481328"/>
            <a:ext cx="4526280" cy="4736592"/>
          </a:xfrm>
          <a:prstGeom prst="roundRect">
            <a:avLst>
              <a:gd name="adj" fmla="val 1616"/>
            </a:avLst>
          </a:prstGeom>
          <a:solidFill>
            <a:srgbClr val="14233A"/>
          </a:solidFill>
          <a:ln w="9525">
            <a:solidFill>
              <a:srgbClr val="D9DEE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333488" y="1664208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제2부에서 다룰 회로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7333488" y="2084832"/>
            <a:ext cx="41148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① 시각계</a:t>
            </a:r>
            <a:endParaRPr lang="en-US" sz="125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무엇을·어디를 보는가 (V1~V5, 두 경로)</a:t>
            </a:r>
            <a:endParaRPr lang="en-US" sz="125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② 정서·기억계</a:t>
            </a:r>
            <a:endParaRPr lang="en-US" sz="125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편도체·해마·전전두엽</a:t>
            </a:r>
            <a:endParaRPr lang="en-US" sz="125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③ 대규모 네트워크</a:t>
            </a:r>
            <a:endParaRPr lang="en-US" sz="125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DMN·살리언스·집행망</a:t>
            </a:r>
            <a:endParaRPr lang="en-US" sz="125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④ 신체·자율신경</a:t>
            </a:r>
            <a:endParaRPr lang="en-US" sz="125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손의 뇌·미주신경·플로우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제2부 · 몸으로 그리다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23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2·1 과학적 배경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시각피질: 보는 것의 위계 (V1 → V5)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graphicFrame>
        <p:nvGraphicFramePr>
          <p:cNvPr id="2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83080"/>
          <a:ext cx="11091672" cy="914400"/>
        </p:xfrm>
        <a:graphic>
          <a:graphicData uri="http://schemas.openxmlformats.org/drawingml/2006/table">
            <a:tbl>
              <a:tblPr/>
              <a:tblGrid>
                <a:gridCol w="2194560"/>
                <a:gridCol w="5029200"/>
                <a:gridCol w="3867912"/>
              </a:tblGrid>
              <a:tr h="78638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영역</a:t>
                      </a:r>
                      <a:endParaRPr lang="en-US" sz="120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233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주된 기능</a:t>
                      </a:r>
                      <a:endParaRPr lang="en-US" sz="120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233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미술·치유 함의</a:t>
                      </a:r>
                      <a:endParaRPr lang="en-US" sz="120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233A"/>
                    </a:solidFill>
                  </a:tcPr>
                </a:tc>
              </a:tr>
              <a:tr h="78638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4233A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V1 (일차시각)</a:t>
                      </a:r>
                      <a:endParaRPr lang="en-US" sz="11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대비·방위·공간주파수 등 기본 특징 추출</a:t>
                      </a:r>
                      <a:endParaRPr lang="en-US" sz="11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선·윤곽·명암이 가장 먼저, 즉각 처리됨</a:t>
                      </a:r>
                      <a:endParaRPr lang="en-US" sz="11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8638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4233A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V2~V3</a:t>
                      </a:r>
                      <a:endParaRPr lang="en-US" sz="11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형태·윤곽 통합, 깊이·질감</a:t>
                      </a:r>
                      <a:endParaRPr lang="en-US" sz="11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‘형태의 완성’ 지각, 게슈탈트의 신경 기반</a:t>
                      </a:r>
                      <a:endParaRPr lang="en-US" sz="11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</a:tr>
              <a:tr h="78638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4233A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V4</a:t>
                      </a:r>
                      <a:endParaRPr lang="en-US" sz="11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색 항상성·색 지각의 중추</a:t>
                      </a:r>
                      <a:endParaRPr lang="en-US" sz="11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색이 조명과 무관하게 ‘의미 단위’로 인식</a:t>
                      </a:r>
                      <a:endParaRPr lang="en-US" sz="11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8638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4233A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V5 / MT</a:t>
                      </a:r>
                      <a:endParaRPr lang="en-US" sz="11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운동·방향 지각</a:t>
                      </a:r>
                      <a:endParaRPr lang="en-US" sz="11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붓의 움직임·역동적 구성에 대한 반응</a:t>
                      </a:r>
                      <a:endParaRPr lang="en-US" sz="11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</a:tr>
            </a:tbl>
          </a:graphicData>
        </a:graphic>
      </p:graphicFrame>
      <p:sp>
        <p:nvSpPr>
          <p:cNvPr id="8" name="Text 4"/>
          <p:cNvSpPr/>
          <p:nvPr/>
        </p:nvSpPr>
        <p:spPr>
          <a:xfrm>
            <a:off x="548640" y="5532120"/>
            <a:ext cx="1109167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핵심: 시지각은 단일 사건이 아니라 위계적·병렬적 처리다. 색(V4)과 운동(V5)이 분리 처리되므로, 색채와 역동성은 서로 다른 정서 경로를 자극한다.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0" name="Text 6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제2부 · 몸으로 그리다</a:t>
            </a:r>
            <a:endParaRPr lang="en-US" sz="850" dirty="0"/>
          </a:p>
        </p:txBody>
      </p:sp>
      <p:sp>
        <p:nvSpPr>
          <p:cNvPr id="11" name="Text 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24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2·1 과학적 배경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두 개의 시각 경로: 무엇(What)과 어디(Where)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828800"/>
            <a:ext cx="5472684" cy="3657600"/>
          </a:xfrm>
          <a:prstGeom prst="roundRect">
            <a:avLst>
              <a:gd name="adj" fmla="val 2000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86384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" y="2212848"/>
            <a:ext cx="310896" cy="31089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481328" y="2084832"/>
            <a:ext cx="437540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복측 경로 (Ventral · ‘무엇’)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804672" y="2779776"/>
            <a:ext cx="4978908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후두엽 → 측두엽</a:t>
            </a:r>
            <a:endParaRPr lang="en-US" sz="12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대상·얼굴·색의 ‘정체’ 인식</a:t>
            </a:r>
            <a:endParaRPr lang="en-US" sz="12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의미·기억·정서와 연결</a:t>
            </a:r>
            <a:endParaRPr lang="en-US" sz="12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→ ‘이것은 무엇이며 어떤 느낌인가’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6167628" y="1828800"/>
            <a:ext cx="5472684" cy="3657600"/>
          </a:xfrm>
          <a:prstGeom prst="roundRect">
            <a:avLst>
              <a:gd name="adj" fmla="val 2000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6405372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1676" y="2212848"/>
            <a:ext cx="310896" cy="310896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100316" y="2084832"/>
            <a:ext cx="437540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배측 경로 (Dorsal · ‘어디·어떻게’)</a:t>
            </a:r>
            <a:endParaRPr lang="en-US" sz="1500" dirty="0"/>
          </a:p>
        </p:txBody>
      </p:sp>
      <p:sp>
        <p:nvSpPr>
          <p:cNvPr id="16" name="Text 11"/>
          <p:cNvSpPr/>
          <p:nvPr/>
        </p:nvSpPr>
        <p:spPr>
          <a:xfrm>
            <a:off x="6423660" y="2779776"/>
            <a:ext cx="4978908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후두엽 → 두정엽</a:t>
            </a:r>
            <a:endParaRPr lang="en-US" sz="12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위치·공간·행위 유도</a:t>
            </a:r>
            <a:endParaRPr lang="en-US" sz="12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손의 움직임을 실시간 안내</a:t>
            </a:r>
            <a:endParaRPr lang="en-US" sz="12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→ ‘어떻게 잡고 그릴 것인가’</a:t>
            </a:r>
            <a:endParaRPr lang="en-US" sz="1250" dirty="0"/>
          </a:p>
        </p:txBody>
      </p:sp>
      <p:sp>
        <p:nvSpPr>
          <p:cNvPr id="17" name="Text 12"/>
          <p:cNvSpPr/>
          <p:nvPr/>
        </p:nvSpPr>
        <p:spPr>
          <a:xfrm>
            <a:off x="548640" y="5623560"/>
            <a:ext cx="1109167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미술 행위는 두 경로를 동시에 가동한다 — ‘의미(복측)’와 ‘행위(배측)’의 통합. 이 통합이 트라우마로 단절된 경험을 다시 잇는 통로가 된다.</a:t>
            </a:r>
            <a:endParaRPr lang="en-US" sz="1200" dirty="0"/>
          </a:p>
        </p:txBody>
      </p:sp>
      <p:sp>
        <p:nvSpPr>
          <p:cNvPr id="18" name="Text 13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9" name="Text 14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제2부 · 몸으로 그리다</a:t>
            </a:r>
            <a:endParaRPr lang="en-US" sz="850" dirty="0"/>
          </a:p>
        </p:txBody>
      </p:sp>
      <p:sp>
        <p:nvSpPr>
          <p:cNvPr id="20" name="Text 15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25</a:t>
            </a:r>
            <a:endParaRPr lang="en-US" sz="9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2·1 과학적 배경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편도체: 색·형태에 먼저 반응하는 정서의 문지기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8640" y="1517904"/>
            <a:ext cx="6309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편도체(Amygdala)의 역할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548640" y="1938528"/>
            <a:ext cx="635508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80" b="1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위협·현저성(salience)을 0.1초 안에 평가하는 정서 탐지기.</a:t>
            </a:r>
            <a:endParaRPr lang="en-US" sz="128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시상→편도체의 ‘빠른 길’이 피질 분석 이전에 반응을 촉발(LeDoux).</a:t>
            </a:r>
            <a:endParaRPr lang="en-US" sz="128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강렬한 색(특히 적색)·날카로운 형태는 각성·경계를 높인다.</a:t>
            </a:r>
            <a:endParaRPr lang="en-US" sz="128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트라우마에서 편도체는 과활성, 전전두엽 통제는 약화된다.</a:t>
            </a:r>
            <a:endParaRPr lang="en-US" sz="128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8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미술은 위협 자극을 ‘안전한 거리’에서 다루어 재평가를 돕는다.</a:t>
            </a:r>
            <a:endParaRPr lang="en-US" sz="1280" dirty="0"/>
          </a:p>
        </p:txBody>
      </p:sp>
      <p:sp>
        <p:nvSpPr>
          <p:cNvPr id="9" name="Shape 6"/>
          <p:cNvSpPr/>
          <p:nvPr/>
        </p:nvSpPr>
        <p:spPr>
          <a:xfrm>
            <a:off x="7114032" y="1481328"/>
            <a:ext cx="4526280" cy="4736592"/>
          </a:xfrm>
          <a:prstGeom prst="roundRect">
            <a:avLst>
              <a:gd name="adj" fmla="val 1616"/>
            </a:avLst>
          </a:prstGeom>
          <a:solidFill>
            <a:srgbClr val="E8EFF8"/>
          </a:solidFill>
          <a:ln w="9525">
            <a:solidFill>
              <a:srgbClr val="D9DEE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333488" y="1664208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임상 포인트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7333488" y="2084832"/>
            <a:ext cx="41148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색·형태 선택은 정서 상태의 창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강한 대비·뾰족함 = 각성·긴장 신호일 수 있음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점진적 노출의 매체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두려운 기억을 ‘그림’이라는 안전막으로 접근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안전 우선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과각성 신호 시 속도를 늦추고 접지(grounding)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제2부 · 몸으로 그리다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26</a:t>
            </a:r>
            <a:endParaRPr lang="en-US" sz="9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2·1 과학적 배경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해마와 전전두엽: 기억의 맥락화와 의미의 통합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828800"/>
            <a:ext cx="3599688" cy="3657600"/>
          </a:xfrm>
          <a:prstGeom prst="roundRect">
            <a:avLst>
              <a:gd name="adj" fmla="val 2032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86384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" y="2212848"/>
            <a:ext cx="310896" cy="31089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481328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해마 (Hippocampus)</a:t>
            </a:r>
            <a:endParaRPr lang="en-US" sz="1400" dirty="0"/>
          </a:p>
        </p:txBody>
      </p:sp>
      <p:sp>
        <p:nvSpPr>
          <p:cNvPr id="11" name="Text 7"/>
          <p:cNvSpPr/>
          <p:nvPr/>
        </p:nvSpPr>
        <p:spPr>
          <a:xfrm>
            <a:off x="804672" y="2779776"/>
            <a:ext cx="3105912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일화기억의 부호화·맥락화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스트레스 호르몬에 취약(코르티솔)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트라우마 시 ‘파편화된 기억’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미술: 파편을 시·공간 맥락으로 재배열</a:t>
            </a:r>
            <a:endParaRPr lang="en-US" sz="1150" dirty="0"/>
          </a:p>
        </p:txBody>
      </p:sp>
      <p:sp>
        <p:nvSpPr>
          <p:cNvPr id="12" name="Shape 8"/>
          <p:cNvSpPr/>
          <p:nvPr/>
        </p:nvSpPr>
        <p:spPr>
          <a:xfrm>
            <a:off x="4294632" y="1828800"/>
            <a:ext cx="3599688" cy="3657600"/>
          </a:xfrm>
          <a:prstGeom prst="roundRect">
            <a:avLst>
              <a:gd name="adj" fmla="val 2032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532376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8680" y="2212848"/>
            <a:ext cx="310896" cy="310896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227320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전전두엽 (PFC)</a:t>
            </a:r>
            <a:endParaRPr lang="en-US" sz="1400" dirty="0"/>
          </a:p>
        </p:txBody>
      </p:sp>
      <p:sp>
        <p:nvSpPr>
          <p:cNvPr id="16" name="Text 11"/>
          <p:cNvSpPr/>
          <p:nvPr/>
        </p:nvSpPr>
        <p:spPr>
          <a:xfrm>
            <a:off x="4550664" y="2779776"/>
            <a:ext cx="3105912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조절·계획·의미 부여의 사령탑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정서(편도체)에 대한 하향 통제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‘구성하기’가 PFC를 가동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미술: 혼돈에 형식을 부여 → 통제감 회복</a:t>
            </a:r>
            <a:endParaRPr lang="en-US" sz="1150" dirty="0"/>
          </a:p>
        </p:txBody>
      </p:sp>
      <p:sp>
        <p:nvSpPr>
          <p:cNvPr id="17" name="Shape 12"/>
          <p:cNvSpPr/>
          <p:nvPr/>
        </p:nvSpPr>
        <p:spPr>
          <a:xfrm>
            <a:off x="8040624" y="1828800"/>
            <a:ext cx="3599688" cy="3657600"/>
          </a:xfrm>
          <a:prstGeom prst="roundRect">
            <a:avLst>
              <a:gd name="adj" fmla="val 2032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8278368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4672" y="2212848"/>
            <a:ext cx="310896" cy="310896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973312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통합의 순간</a:t>
            </a:r>
            <a:endParaRPr lang="en-US" sz="1400" dirty="0"/>
          </a:p>
        </p:txBody>
      </p:sp>
      <p:sp>
        <p:nvSpPr>
          <p:cNvPr id="21" name="Text 15"/>
          <p:cNvSpPr/>
          <p:nvPr/>
        </p:nvSpPr>
        <p:spPr>
          <a:xfrm>
            <a:off x="8296656" y="2779776"/>
            <a:ext cx="3105912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그림을 ‘말로 설명’할 때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우뇌적 이미지 ↔ 좌뇌적 언어 연결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Walker(NICoE): 마스크가 ‘말’을 푼다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감각·정서·언어의 재통합</a:t>
            </a:r>
            <a:endParaRPr lang="en-US" sz="1150" dirty="0"/>
          </a:p>
        </p:txBody>
      </p:sp>
      <p:sp>
        <p:nvSpPr>
          <p:cNvPr id="22" name="Text 16"/>
          <p:cNvSpPr/>
          <p:nvPr/>
        </p:nvSpPr>
        <p:spPr>
          <a:xfrm>
            <a:off x="548640" y="5623560"/>
            <a:ext cx="1109167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치유의 핵심 가설: 미술은 ‘감각·정서(피질하)’와 ‘언어·의미(피질)’ 사이에 끊긴 다리를 다시 놓는다.</a:t>
            </a:r>
            <a:endParaRPr lang="en-US" sz="1200" dirty="0"/>
          </a:p>
        </p:txBody>
      </p:sp>
      <p:sp>
        <p:nvSpPr>
          <p:cNvPr id="23" name="Text 17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24" name="Text 18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제2부 · 몸으로 그리다</a:t>
            </a:r>
            <a:endParaRPr lang="en-US" sz="850" dirty="0"/>
          </a:p>
        </p:txBody>
      </p:sp>
      <p:sp>
        <p:nvSpPr>
          <p:cNvPr id="25" name="Text 19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27</a:t>
            </a:r>
            <a:endParaRPr lang="en-US" sz="9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2·1 과학적 배경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기본모드망(DMN): 자기참조·반추·창의의 무대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8640" y="1517904"/>
            <a:ext cx="6309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DMN이란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548640" y="1938528"/>
            <a:ext cx="635508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80" b="1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휴식·내적 사고 시 활성화되는 대규모 네트워크(내측 전전두·후대상·각회).</a:t>
            </a:r>
            <a:endParaRPr lang="en-US" sz="128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자기참조적 사고·자전적 기억·미래 상상·‘마음의 방황’에 관여.</a:t>
            </a:r>
            <a:endParaRPr lang="en-US" sz="128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과활성·경직된 DMN은 우울의 반추(rumination)와 연결된다.</a:t>
            </a:r>
            <a:endParaRPr lang="en-US" sz="128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반대로 창의적 통찰·자유연상에도 DMN이 기여한다(양날의 검).</a:t>
            </a:r>
            <a:endParaRPr lang="en-US" sz="128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8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미술의 몰입은 경직된 자기서사를 느슨하게 만든다.</a:t>
            </a:r>
            <a:endParaRPr lang="en-US" sz="1280" dirty="0"/>
          </a:p>
        </p:txBody>
      </p:sp>
      <p:sp>
        <p:nvSpPr>
          <p:cNvPr id="9" name="Shape 6"/>
          <p:cNvSpPr/>
          <p:nvPr/>
        </p:nvSpPr>
        <p:spPr>
          <a:xfrm>
            <a:off x="7114032" y="1481328"/>
            <a:ext cx="4526280" cy="4736592"/>
          </a:xfrm>
          <a:prstGeom prst="roundRect">
            <a:avLst>
              <a:gd name="adj" fmla="val 1616"/>
            </a:avLst>
          </a:prstGeom>
          <a:solidFill>
            <a:srgbClr val="14233A"/>
          </a:solidFill>
          <a:ln w="9525">
            <a:solidFill>
              <a:srgbClr val="D9DEE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333488" y="1664208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PTSD 신경영상 (NICoE 파일럿)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7333488" y="2084832"/>
            <a:ext cx="41148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외상·손상을 마스크에 묘사한 군인일수록 안정 시 DMN 활성이 낮았다(마음이 쉬지 못함).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시상-타 영역 연결성도 저하 — 정보 처리 과부하의 신호.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미술치료는 DMN/현저성/집행망의 균형 회복을 겨냥한다.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(PNAS, 2019; 10명 파일럿 — 소표본, 해석 주의)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제2부 · 몸으로 그리다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28</a:t>
            </a:r>
            <a:endParaRPr lang="en-US" sz="9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2·1 핵심이론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세 네트워크 모델: 트라우마를 읽는 지도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828800"/>
            <a:ext cx="3599688" cy="2834640"/>
          </a:xfrm>
          <a:prstGeom prst="roundRect">
            <a:avLst>
              <a:gd name="adj" fmla="val 2581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86384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" y="2212848"/>
            <a:ext cx="310896" cy="31089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481328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살리언스 네트워크 (SEN)</a:t>
            </a:r>
            <a:endParaRPr lang="en-US" sz="1350" dirty="0"/>
          </a:p>
        </p:txBody>
      </p:sp>
      <p:sp>
        <p:nvSpPr>
          <p:cNvPr id="11" name="Text 7"/>
          <p:cNvSpPr/>
          <p:nvPr/>
        </p:nvSpPr>
        <p:spPr>
          <a:xfrm>
            <a:off x="804672" y="2779776"/>
            <a:ext cx="3105912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전측 섬엽·전대상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무엇이 ‘중요한가’를 탐지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DMN↔집행망 사이의 전환 스위치</a:t>
            </a:r>
            <a:endParaRPr lang="en-US" sz="1150" dirty="0"/>
          </a:p>
        </p:txBody>
      </p:sp>
      <p:sp>
        <p:nvSpPr>
          <p:cNvPr id="12" name="Shape 8"/>
          <p:cNvSpPr/>
          <p:nvPr/>
        </p:nvSpPr>
        <p:spPr>
          <a:xfrm>
            <a:off x="4294632" y="1828800"/>
            <a:ext cx="3599688" cy="2834640"/>
          </a:xfrm>
          <a:prstGeom prst="roundRect">
            <a:avLst>
              <a:gd name="adj" fmla="val 2581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532376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8680" y="2212848"/>
            <a:ext cx="310896" cy="310896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227320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기본모드망 (DMN)</a:t>
            </a:r>
            <a:endParaRPr lang="en-US" sz="1350" dirty="0"/>
          </a:p>
        </p:txBody>
      </p:sp>
      <p:sp>
        <p:nvSpPr>
          <p:cNvPr id="16" name="Text 11"/>
          <p:cNvSpPr/>
          <p:nvPr/>
        </p:nvSpPr>
        <p:spPr>
          <a:xfrm>
            <a:off x="4550664" y="2779776"/>
            <a:ext cx="3105912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내적·자기참조 사고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휴식·반추·상상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트라우마 시 조절 이상</a:t>
            </a:r>
            <a:endParaRPr lang="en-US" sz="1150" dirty="0"/>
          </a:p>
        </p:txBody>
      </p:sp>
      <p:sp>
        <p:nvSpPr>
          <p:cNvPr id="17" name="Shape 12"/>
          <p:cNvSpPr/>
          <p:nvPr/>
        </p:nvSpPr>
        <p:spPr>
          <a:xfrm>
            <a:off x="8040624" y="1828800"/>
            <a:ext cx="3599688" cy="2834640"/>
          </a:xfrm>
          <a:prstGeom prst="roundRect">
            <a:avLst>
              <a:gd name="adj" fmla="val 2581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8278368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4672" y="2212848"/>
            <a:ext cx="310896" cy="310896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973312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집행제어망 (CEN)</a:t>
            </a:r>
            <a:endParaRPr lang="en-US" sz="1350" dirty="0"/>
          </a:p>
        </p:txBody>
      </p:sp>
      <p:sp>
        <p:nvSpPr>
          <p:cNvPr id="21" name="Text 15"/>
          <p:cNvSpPr/>
          <p:nvPr/>
        </p:nvSpPr>
        <p:spPr>
          <a:xfrm>
            <a:off x="8296656" y="2779776"/>
            <a:ext cx="3105912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배외측 전전두·두정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목표지향·작업기억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‘구성하기’가 활성화</a:t>
            </a:r>
            <a:endParaRPr lang="en-US" sz="1150" dirty="0"/>
          </a:p>
        </p:txBody>
      </p:sp>
      <p:sp>
        <p:nvSpPr>
          <p:cNvPr id="22" name="Text 16"/>
          <p:cNvSpPr/>
          <p:nvPr/>
        </p:nvSpPr>
        <p:spPr>
          <a:xfrm>
            <a:off x="548640" y="4892040"/>
            <a:ext cx="11091672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Lanius·Akiki 등의 모델: PTSD에서 SEN·DMN이 과결합되고 CEN은 저활성. 미술의 ‘현저성 포착(SEN)→구성(CEN)’ 흐름이 이 불균형에 개입할 수 있다.</a:t>
            </a:r>
            <a:endParaRPr lang="en-US" sz="1200" dirty="0"/>
          </a:p>
        </p:txBody>
      </p:sp>
      <p:sp>
        <p:nvSpPr>
          <p:cNvPr id="23" name="Text 17"/>
          <p:cNvSpPr/>
          <p:nvPr/>
        </p:nvSpPr>
        <p:spPr>
          <a:xfrm>
            <a:off x="548640" y="5486400"/>
            <a:ext cx="110916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→ 제4부 SiAT 8단계는 이 세 망의 전환을 단계로 설계한 모델이다.</a:t>
            </a:r>
            <a:endParaRPr lang="en-US" sz="1150" dirty="0"/>
          </a:p>
        </p:txBody>
      </p:sp>
      <p:sp>
        <p:nvSpPr>
          <p:cNvPr id="24" name="Text 18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25" name="Text 19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제2부 · 몸으로 그리다</a:t>
            </a:r>
            <a:endParaRPr lang="en-US" sz="850" dirty="0"/>
          </a:p>
        </p:txBody>
      </p:sp>
      <p:sp>
        <p:nvSpPr>
          <p:cNvPr id="26" name="Text 20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29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교재 구조 한눈에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5부 체계 · 각 장 10대 구성요소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517904"/>
            <a:ext cx="2157984" cy="2103120"/>
          </a:xfrm>
          <a:prstGeom prst="roundRect">
            <a:avLst>
              <a:gd name="adj" fmla="val 3478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9888" y="1737360"/>
            <a:ext cx="475488" cy="47548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48640" y="2267712"/>
            <a:ext cx="21579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제1부</a:t>
            </a:r>
            <a:endParaRPr lang="en-US" sz="1200" dirty="0"/>
          </a:p>
        </p:txBody>
      </p:sp>
      <p:sp>
        <p:nvSpPr>
          <p:cNvPr id="10" name="Text 6"/>
          <p:cNvSpPr/>
          <p:nvPr/>
        </p:nvSpPr>
        <p:spPr>
          <a:xfrm>
            <a:off x="621792" y="2542032"/>
            <a:ext cx="201168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창조의 눈을 뜨다</a:t>
            </a:r>
            <a:endParaRPr lang="en-US" sz="1400" dirty="0"/>
          </a:p>
        </p:txBody>
      </p:sp>
      <p:sp>
        <p:nvSpPr>
          <p:cNvPr id="11" name="Text 7"/>
          <p:cNvSpPr/>
          <p:nvPr/>
        </p:nvSpPr>
        <p:spPr>
          <a:xfrm>
            <a:off x="640080" y="3108960"/>
            <a:ext cx="1975104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미학·진화·지각</a:t>
            </a:r>
            <a:endParaRPr lang="en-US" sz="1000" dirty="0"/>
          </a:p>
        </p:txBody>
      </p:sp>
      <p:sp>
        <p:nvSpPr>
          <p:cNvPr id="12" name="Shape 8"/>
          <p:cNvSpPr/>
          <p:nvPr/>
        </p:nvSpPr>
        <p:spPr>
          <a:xfrm>
            <a:off x="2816352" y="1517904"/>
            <a:ext cx="2157984" cy="2103120"/>
          </a:xfrm>
          <a:prstGeom prst="roundRect">
            <a:avLst>
              <a:gd name="adj" fmla="val 3478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0" y="1737360"/>
            <a:ext cx="475488" cy="475488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2816352" y="2267712"/>
            <a:ext cx="21579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제2부</a:t>
            </a:r>
            <a:endParaRPr lang="en-US" sz="1200" dirty="0"/>
          </a:p>
        </p:txBody>
      </p:sp>
      <p:sp>
        <p:nvSpPr>
          <p:cNvPr id="15" name="Text 10"/>
          <p:cNvSpPr/>
          <p:nvPr/>
        </p:nvSpPr>
        <p:spPr>
          <a:xfrm>
            <a:off x="2889504" y="2542032"/>
            <a:ext cx="201168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몸으로 그리다</a:t>
            </a:r>
            <a:endParaRPr lang="en-US" sz="1400" dirty="0"/>
          </a:p>
        </p:txBody>
      </p:sp>
      <p:sp>
        <p:nvSpPr>
          <p:cNvPr id="16" name="Text 11"/>
          <p:cNvSpPr/>
          <p:nvPr/>
        </p:nvSpPr>
        <p:spPr>
          <a:xfrm>
            <a:off x="2907792" y="3108960"/>
            <a:ext cx="1975104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치유의 신경생리학</a:t>
            </a:r>
            <a:endParaRPr lang="en-US" sz="1000" dirty="0"/>
          </a:p>
        </p:txBody>
      </p:sp>
      <p:sp>
        <p:nvSpPr>
          <p:cNvPr id="17" name="Shape 12"/>
          <p:cNvSpPr/>
          <p:nvPr/>
        </p:nvSpPr>
        <p:spPr>
          <a:xfrm>
            <a:off x="5084064" y="1517904"/>
            <a:ext cx="2157984" cy="2103120"/>
          </a:xfrm>
          <a:prstGeom prst="roundRect">
            <a:avLst>
              <a:gd name="adj" fmla="val 3478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5312" y="1737360"/>
            <a:ext cx="475488" cy="475488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5084064" y="2267712"/>
            <a:ext cx="21579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제3부</a:t>
            </a:r>
            <a:endParaRPr lang="en-US" sz="1200" dirty="0"/>
          </a:p>
        </p:txBody>
      </p:sp>
      <p:sp>
        <p:nvSpPr>
          <p:cNvPr id="20" name="Text 14"/>
          <p:cNvSpPr/>
          <p:nvPr/>
        </p:nvSpPr>
        <p:spPr>
          <a:xfrm>
            <a:off x="5157216" y="2542032"/>
            <a:ext cx="201168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색채가 치유한다</a:t>
            </a:r>
            <a:endParaRPr lang="en-US" sz="1400" dirty="0"/>
          </a:p>
        </p:txBody>
      </p:sp>
      <p:sp>
        <p:nvSpPr>
          <p:cNvPr id="21" name="Text 15"/>
          <p:cNvSpPr/>
          <p:nvPr/>
        </p:nvSpPr>
        <p:spPr>
          <a:xfrm>
            <a:off x="5175504" y="3108960"/>
            <a:ext cx="1975104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색채심리·임상연구</a:t>
            </a:r>
            <a:endParaRPr lang="en-US" sz="1000" dirty="0"/>
          </a:p>
        </p:txBody>
      </p:sp>
      <p:sp>
        <p:nvSpPr>
          <p:cNvPr id="22" name="Shape 16"/>
          <p:cNvSpPr/>
          <p:nvPr/>
        </p:nvSpPr>
        <p:spPr>
          <a:xfrm>
            <a:off x="7351776" y="1517904"/>
            <a:ext cx="2157984" cy="2103120"/>
          </a:xfrm>
          <a:prstGeom prst="roundRect">
            <a:avLst>
              <a:gd name="adj" fmla="val 3478"/>
            </a:avLst>
          </a:prstGeom>
          <a:solidFill>
            <a:srgbClr val="14233A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pic>
        <p:nvPicPr>
          <p:cNvPr id="2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93024" y="1737360"/>
            <a:ext cx="475488" cy="475488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7351776" y="2267712"/>
            <a:ext cx="21579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제4부</a:t>
            </a:r>
            <a:endParaRPr lang="en-US" sz="1200" dirty="0"/>
          </a:p>
        </p:txBody>
      </p:sp>
      <p:sp>
        <p:nvSpPr>
          <p:cNvPr id="25" name="Text 18"/>
          <p:cNvSpPr/>
          <p:nvPr/>
        </p:nvSpPr>
        <p:spPr>
          <a:xfrm>
            <a:off x="7424928" y="2542032"/>
            <a:ext cx="201168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심테크와 미술의 만남</a:t>
            </a:r>
            <a:endParaRPr lang="en-US" sz="1400" dirty="0"/>
          </a:p>
        </p:txBody>
      </p:sp>
      <p:sp>
        <p:nvSpPr>
          <p:cNvPr id="26" name="Text 19"/>
          <p:cNvSpPr/>
          <p:nvPr/>
        </p:nvSpPr>
        <p:spPr>
          <a:xfrm>
            <a:off x="7443216" y="3108960"/>
            <a:ext cx="1975104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E4CF9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SiAT 8단계 모델</a:t>
            </a:r>
            <a:endParaRPr lang="en-US" sz="1000" dirty="0"/>
          </a:p>
        </p:txBody>
      </p:sp>
      <p:sp>
        <p:nvSpPr>
          <p:cNvPr id="27" name="Shape 20"/>
          <p:cNvSpPr/>
          <p:nvPr/>
        </p:nvSpPr>
        <p:spPr>
          <a:xfrm>
            <a:off x="9619488" y="1517904"/>
            <a:ext cx="2157984" cy="2103120"/>
          </a:xfrm>
          <a:prstGeom prst="roundRect">
            <a:avLst>
              <a:gd name="adj" fmla="val 3478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pic>
        <p:nvPicPr>
          <p:cNvPr id="28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60736" y="1737360"/>
            <a:ext cx="475488" cy="475488"/>
          </a:xfrm>
          <a:prstGeom prst="rect">
            <a:avLst/>
          </a:prstGeom>
        </p:spPr>
      </p:pic>
      <p:sp>
        <p:nvSpPr>
          <p:cNvPr id="29" name="Text 21"/>
          <p:cNvSpPr/>
          <p:nvPr/>
        </p:nvSpPr>
        <p:spPr>
          <a:xfrm>
            <a:off x="9619488" y="2267712"/>
            <a:ext cx="215798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제5부</a:t>
            </a:r>
            <a:endParaRPr lang="en-US" sz="1200" dirty="0"/>
          </a:p>
        </p:txBody>
      </p:sp>
      <p:sp>
        <p:nvSpPr>
          <p:cNvPr id="30" name="Text 22"/>
          <p:cNvSpPr/>
          <p:nvPr/>
        </p:nvSpPr>
        <p:spPr>
          <a:xfrm>
            <a:off x="9692640" y="2542032"/>
            <a:ext cx="2011680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강사의 지혜</a:t>
            </a:r>
            <a:endParaRPr lang="en-US" sz="1400" dirty="0"/>
          </a:p>
        </p:txBody>
      </p:sp>
      <p:sp>
        <p:nvSpPr>
          <p:cNvPr id="31" name="Text 23"/>
          <p:cNvSpPr/>
          <p:nvPr/>
        </p:nvSpPr>
        <p:spPr>
          <a:xfrm>
            <a:off x="9710928" y="3108960"/>
            <a:ext cx="1975104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0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강사양성·해석·윤리</a:t>
            </a:r>
            <a:endParaRPr lang="en-US" sz="1000" dirty="0"/>
          </a:p>
        </p:txBody>
      </p:sp>
      <p:sp>
        <p:nvSpPr>
          <p:cNvPr id="32" name="Text 24"/>
          <p:cNvSpPr/>
          <p:nvPr/>
        </p:nvSpPr>
        <p:spPr>
          <a:xfrm>
            <a:off x="548640" y="3913632"/>
            <a:ext cx="109728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각 장 의무 구성요소 (10)</a:t>
            </a:r>
            <a:endParaRPr lang="en-US" sz="1250" dirty="0"/>
          </a:p>
        </p:txBody>
      </p:sp>
      <p:sp>
        <p:nvSpPr>
          <p:cNvPr id="33" name="Shape 25"/>
          <p:cNvSpPr/>
          <p:nvPr/>
        </p:nvSpPr>
        <p:spPr>
          <a:xfrm>
            <a:off x="548640" y="4297680"/>
            <a:ext cx="2157984" cy="438912"/>
          </a:xfrm>
          <a:prstGeom prst="roundRect">
            <a:avLst>
              <a:gd name="adj" fmla="val 20833"/>
            </a:avLst>
          </a:prstGeom>
          <a:solidFill>
            <a:srgbClr val="E8EFF8"/>
          </a:solidFill>
          <a:ln w="6350">
            <a:solidFill>
              <a:srgbClr val="D9DEE7"/>
            </a:solidFill>
            <a:prstDash val="solid"/>
          </a:ln>
        </p:spPr>
      </p:sp>
      <p:sp>
        <p:nvSpPr>
          <p:cNvPr id="34" name="Text 26"/>
          <p:cNvSpPr/>
          <p:nvPr/>
        </p:nvSpPr>
        <p:spPr>
          <a:xfrm>
            <a:off x="548640" y="4297680"/>
            <a:ext cx="215798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①핵심이론</a:t>
            </a:r>
            <a:endParaRPr lang="en-US" sz="1050" dirty="0"/>
          </a:p>
        </p:txBody>
      </p:sp>
      <p:sp>
        <p:nvSpPr>
          <p:cNvPr id="35" name="Shape 27"/>
          <p:cNvSpPr/>
          <p:nvPr/>
        </p:nvSpPr>
        <p:spPr>
          <a:xfrm>
            <a:off x="2798064" y="4297680"/>
            <a:ext cx="2157984" cy="438912"/>
          </a:xfrm>
          <a:prstGeom prst="roundRect">
            <a:avLst>
              <a:gd name="adj" fmla="val 20833"/>
            </a:avLst>
          </a:prstGeom>
          <a:solidFill>
            <a:srgbClr val="E8EFF8"/>
          </a:solidFill>
          <a:ln w="6350">
            <a:solidFill>
              <a:srgbClr val="D9DEE7"/>
            </a:solidFill>
            <a:prstDash val="solid"/>
          </a:ln>
        </p:spPr>
      </p:sp>
      <p:sp>
        <p:nvSpPr>
          <p:cNvPr id="36" name="Text 28"/>
          <p:cNvSpPr/>
          <p:nvPr/>
        </p:nvSpPr>
        <p:spPr>
          <a:xfrm>
            <a:off x="2798064" y="4297680"/>
            <a:ext cx="215798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②과학적 배경</a:t>
            </a:r>
            <a:endParaRPr lang="en-US" sz="1050" dirty="0"/>
          </a:p>
        </p:txBody>
      </p:sp>
      <p:sp>
        <p:nvSpPr>
          <p:cNvPr id="37" name="Shape 29"/>
          <p:cNvSpPr/>
          <p:nvPr/>
        </p:nvSpPr>
        <p:spPr>
          <a:xfrm>
            <a:off x="5047488" y="4297680"/>
            <a:ext cx="2157984" cy="438912"/>
          </a:xfrm>
          <a:prstGeom prst="roundRect">
            <a:avLst>
              <a:gd name="adj" fmla="val 20833"/>
            </a:avLst>
          </a:prstGeom>
          <a:solidFill>
            <a:srgbClr val="E8EFF8"/>
          </a:solidFill>
          <a:ln w="6350">
            <a:solidFill>
              <a:srgbClr val="D9DEE7"/>
            </a:solidFill>
            <a:prstDash val="solid"/>
          </a:ln>
        </p:spPr>
      </p:sp>
      <p:sp>
        <p:nvSpPr>
          <p:cNvPr id="38" name="Text 30"/>
          <p:cNvSpPr/>
          <p:nvPr/>
        </p:nvSpPr>
        <p:spPr>
          <a:xfrm>
            <a:off x="5047488" y="4297680"/>
            <a:ext cx="215798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③연구사례</a:t>
            </a:r>
            <a:endParaRPr lang="en-US" sz="1050" dirty="0"/>
          </a:p>
        </p:txBody>
      </p:sp>
      <p:sp>
        <p:nvSpPr>
          <p:cNvPr id="39" name="Shape 31"/>
          <p:cNvSpPr/>
          <p:nvPr/>
        </p:nvSpPr>
        <p:spPr>
          <a:xfrm>
            <a:off x="7296912" y="4297680"/>
            <a:ext cx="2157984" cy="438912"/>
          </a:xfrm>
          <a:prstGeom prst="roundRect">
            <a:avLst>
              <a:gd name="adj" fmla="val 20833"/>
            </a:avLst>
          </a:prstGeom>
          <a:solidFill>
            <a:srgbClr val="E8EFF8"/>
          </a:solidFill>
          <a:ln w="6350">
            <a:solidFill>
              <a:srgbClr val="D9DEE7"/>
            </a:solidFill>
            <a:prstDash val="solid"/>
          </a:ln>
        </p:spPr>
      </p:sp>
      <p:sp>
        <p:nvSpPr>
          <p:cNvPr id="40" name="Text 32"/>
          <p:cNvSpPr/>
          <p:nvPr/>
        </p:nvSpPr>
        <p:spPr>
          <a:xfrm>
            <a:off x="7296912" y="4297680"/>
            <a:ext cx="215798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④적용사례</a:t>
            </a:r>
            <a:endParaRPr lang="en-US" sz="1050" dirty="0"/>
          </a:p>
        </p:txBody>
      </p:sp>
      <p:sp>
        <p:nvSpPr>
          <p:cNvPr id="41" name="Shape 33"/>
          <p:cNvSpPr/>
          <p:nvPr/>
        </p:nvSpPr>
        <p:spPr>
          <a:xfrm>
            <a:off x="9546336" y="4297680"/>
            <a:ext cx="2157984" cy="438912"/>
          </a:xfrm>
          <a:prstGeom prst="roundRect">
            <a:avLst>
              <a:gd name="adj" fmla="val 20833"/>
            </a:avLst>
          </a:prstGeom>
          <a:solidFill>
            <a:srgbClr val="E8EFF8"/>
          </a:solidFill>
          <a:ln w="6350">
            <a:solidFill>
              <a:srgbClr val="D9DEE7"/>
            </a:solidFill>
            <a:prstDash val="solid"/>
          </a:ln>
        </p:spPr>
      </p:sp>
      <p:sp>
        <p:nvSpPr>
          <p:cNvPr id="42" name="Text 34"/>
          <p:cNvSpPr/>
          <p:nvPr/>
        </p:nvSpPr>
        <p:spPr>
          <a:xfrm>
            <a:off x="9546336" y="4297680"/>
            <a:ext cx="215798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⑤심테크 해석</a:t>
            </a:r>
            <a:endParaRPr lang="en-US" sz="1050" dirty="0"/>
          </a:p>
        </p:txBody>
      </p:sp>
      <p:sp>
        <p:nvSpPr>
          <p:cNvPr id="43" name="Shape 35"/>
          <p:cNvSpPr/>
          <p:nvPr/>
        </p:nvSpPr>
        <p:spPr>
          <a:xfrm>
            <a:off x="548640" y="4846320"/>
            <a:ext cx="2157984" cy="438912"/>
          </a:xfrm>
          <a:prstGeom prst="roundRect">
            <a:avLst>
              <a:gd name="adj" fmla="val 20833"/>
            </a:avLst>
          </a:prstGeom>
          <a:solidFill>
            <a:srgbClr val="E8EFF8"/>
          </a:solidFill>
          <a:ln w="6350">
            <a:solidFill>
              <a:srgbClr val="D9DEE7"/>
            </a:solidFill>
            <a:prstDash val="solid"/>
          </a:ln>
        </p:spPr>
      </p:sp>
      <p:sp>
        <p:nvSpPr>
          <p:cNvPr id="44" name="Text 36"/>
          <p:cNvSpPr/>
          <p:nvPr/>
        </p:nvSpPr>
        <p:spPr>
          <a:xfrm>
            <a:off x="548640" y="4846320"/>
            <a:ext cx="215798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⑥실습</a:t>
            </a:r>
            <a:endParaRPr lang="en-US" sz="1050" dirty="0"/>
          </a:p>
        </p:txBody>
      </p:sp>
      <p:sp>
        <p:nvSpPr>
          <p:cNvPr id="45" name="Shape 37"/>
          <p:cNvSpPr/>
          <p:nvPr/>
        </p:nvSpPr>
        <p:spPr>
          <a:xfrm>
            <a:off x="2798064" y="4846320"/>
            <a:ext cx="2157984" cy="438912"/>
          </a:xfrm>
          <a:prstGeom prst="roundRect">
            <a:avLst>
              <a:gd name="adj" fmla="val 20833"/>
            </a:avLst>
          </a:prstGeom>
          <a:solidFill>
            <a:srgbClr val="E8EFF8"/>
          </a:solidFill>
          <a:ln w="6350">
            <a:solidFill>
              <a:srgbClr val="D9DEE7"/>
            </a:solidFill>
            <a:prstDash val="solid"/>
          </a:ln>
        </p:spPr>
      </p:sp>
      <p:sp>
        <p:nvSpPr>
          <p:cNvPr id="46" name="Text 38"/>
          <p:cNvSpPr/>
          <p:nvPr/>
        </p:nvSpPr>
        <p:spPr>
          <a:xfrm>
            <a:off x="2798064" y="4846320"/>
            <a:ext cx="215798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⑦생각해보기</a:t>
            </a:r>
            <a:endParaRPr lang="en-US" sz="1050" dirty="0"/>
          </a:p>
        </p:txBody>
      </p:sp>
      <p:sp>
        <p:nvSpPr>
          <p:cNvPr id="47" name="Shape 39"/>
          <p:cNvSpPr/>
          <p:nvPr/>
        </p:nvSpPr>
        <p:spPr>
          <a:xfrm>
            <a:off x="5047488" y="4846320"/>
            <a:ext cx="2157984" cy="438912"/>
          </a:xfrm>
          <a:prstGeom prst="roundRect">
            <a:avLst>
              <a:gd name="adj" fmla="val 20833"/>
            </a:avLst>
          </a:prstGeom>
          <a:solidFill>
            <a:srgbClr val="E8EFF8"/>
          </a:solidFill>
          <a:ln w="6350">
            <a:solidFill>
              <a:srgbClr val="D9DEE7"/>
            </a:solidFill>
            <a:prstDash val="solid"/>
          </a:ln>
        </p:spPr>
      </p:sp>
      <p:sp>
        <p:nvSpPr>
          <p:cNvPr id="48" name="Text 40"/>
          <p:cNvSpPr/>
          <p:nvPr/>
        </p:nvSpPr>
        <p:spPr>
          <a:xfrm>
            <a:off x="5047488" y="4846320"/>
            <a:ext cx="215798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⑧토론문제</a:t>
            </a:r>
            <a:endParaRPr lang="en-US" sz="1050" dirty="0"/>
          </a:p>
        </p:txBody>
      </p:sp>
      <p:sp>
        <p:nvSpPr>
          <p:cNvPr id="49" name="Shape 41"/>
          <p:cNvSpPr/>
          <p:nvPr/>
        </p:nvSpPr>
        <p:spPr>
          <a:xfrm>
            <a:off x="7296912" y="4846320"/>
            <a:ext cx="2157984" cy="438912"/>
          </a:xfrm>
          <a:prstGeom prst="roundRect">
            <a:avLst>
              <a:gd name="adj" fmla="val 20833"/>
            </a:avLst>
          </a:prstGeom>
          <a:solidFill>
            <a:srgbClr val="E8EFF8"/>
          </a:solidFill>
          <a:ln w="6350">
            <a:solidFill>
              <a:srgbClr val="D9DEE7"/>
            </a:solidFill>
            <a:prstDash val="solid"/>
          </a:ln>
        </p:spPr>
      </p:sp>
      <p:sp>
        <p:nvSpPr>
          <p:cNvPr id="50" name="Text 42"/>
          <p:cNvSpPr/>
          <p:nvPr/>
        </p:nvSpPr>
        <p:spPr>
          <a:xfrm>
            <a:off x="7296912" y="4846320"/>
            <a:ext cx="215798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⑨강사용 노트</a:t>
            </a:r>
            <a:endParaRPr lang="en-US" sz="1050" dirty="0"/>
          </a:p>
        </p:txBody>
      </p:sp>
      <p:sp>
        <p:nvSpPr>
          <p:cNvPr id="51" name="Shape 43"/>
          <p:cNvSpPr/>
          <p:nvPr/>
        </p:nvSpPr>
        <p:spPr>
          <a:xfrm>
            <a:off x="9546336" y="4846320"/>
            <a:ext cx="2157984" cy="438912"/>
          </a:xfrm>
          <a:prstGeom prst="roundRect">
            <a:avLst>
              <a:gd name="adj" fmla="val 20833"/>
            </a:avLst>
          </a:prstGeom>
          <a:solidFill>
            <a:srgbClr val="E8EFF8"/>
          </a:solidFill>
          <a:ln w="6350">
            <a:solidFill>
              <a:srgbClr val="D9DEE7"/>
            </a:solidFill>
            <a:prstDash val="solid"/>
          </a:ln>
        </p:spPr>
      </p:sp>
      <p:sp>
        <p:nvSpPr>
          <p:cNvPr id="52" name="Text 44"/>
          <p:cNvSpPr/>
          <p:nvPr/>
        </p:nvSpPr>
        <p:spPr>
          <a:xfrm>
            <a:off x="9546336" y="4846320"/>
            <a:ext cx="215798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⑩참고문헌</a:t>
            </a:r>
            <a:endParaRPr lang="en-US" sz="1050" dirty="0"/>
          </a:p>
        </p:txBody>
      </p:sp>
      <p:sp>
        <p:nvSpPr>
          <p:cNvPr id="53" name="Text 45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54" name="Text 46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MASTER</a:t>
            </a:r>
            <a:endParaRPr lang="en-US" sz="850" dirty="0"/>
          </a:p>
        </p:txBody>
      </p:sp>
      <p:sp>
        <p:nvSpPr>
          <p:cNvPr id="55" name="Text 4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2·1 핵심이론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신경가소성: 뇌는 경험으로 다시 배선된다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8640" y="1517904"/>
            <a:ext cx="6309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가소성의 원리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548640" y="1938528"/>
            <a:ext cx="635508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80" b="1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“Neurons that fire together, wire together” (Hebb).</a:t>
            </a:r>
            <a:endParaRPr lang="en-US" sz="128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반복된 경험이 시냅스 강도·구조를 바꾼다(장기강화 LTP).</a:t>
            </a:r>
            <a:endParaRPr lang="en-US" sz="128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새로움·주의·정서·반복·보상이 가소성을 촉진한다.</a:t>
            </a:r>
            <a:endParaRPr lang="en-US" sz="128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성인기에도 학습·재활로 회로 재편이 가능하다.</a:t>
            </a:r>
            <a:endParaRPr lang="en-US" sz="128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8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치유 = 병리적 회로를 약화시키고 적응적 회로를 강화하는 과정.</a:t>
            </a:r>
            <a:endParaRPr lang="en-US" sz="1280" dirty="0"/>
          </a:p>
        </p:txBody>
      </p:sp>
      <p:sp>
        <p:nvSpPr>
          <p:cNvPr id="9" name="Shape 6"/>
          <p:cNvSpPr/>
          <p:nvPr/>
        </p:nvSpPr>
        <p:spPr>
          <a:xfrm>
            <a:off x="7114032" y="1481328"/>
            <a:ext cx="4526280" cy="4736592"/>
          </a:xfrm>
          <a:prstGeom prst="roundRect">
            <a:avLst>
              <a:gd name="adj" fmla="val 1616"/>
            </a:avLst>
          </a:prstGeom>
          <a:solidFill>
            <a:srgbClr val="14233A"/>
          </a:solidFill>
          <a:ln w="9525">
            <a:solidFill>
              <a:srgbClr val="D9DEE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333488" y="1664208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미술이 가소성을 자극하는 이유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7333488" y="2084832"/>
            <a:ext cx="41148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새로움</a:t>
            </a:r>
            <a:endParaRPr lang="en-US" sz="125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매 작품이 새로운 문제 해결</a:t>
            </a:r>
            <a:endParaRPr lang="en-US" sz="125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다감각·운동</a:t>
            </a:r>
            <a:endParaRPr lang="en-US" sz="125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시각·촉각·고유감각·운동의 동시 가동</a:t>
            </a:r>
            <a:endParaRPr lang="en-US" sz="125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정서 + 보상</a:t>
            </a:r>
            <a:endParaRPr lang="en-US" sz="125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완성의 성취감이 학습을 각인</a:t>
            </a:r>
            <a:endParaRPr lang="en-US" sz="125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반복</a:t>
            </a:r>
            <a:endParaRPr lang="en-US" sz="125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세션의 의례적 반복이 회로를 안정화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제2부 · 몸으로 그리다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30</a:t>
            </a:r>
            <a:endParaRPr lang="en-US" sz="9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2·1 과학적 배경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손의 신경과학: 호문쿨루스가 말하는 것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8640" y="1517904"/>
            <a:ext cx="6309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손은 뇌의 가장 큰 ‘대표부’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548640" y="1938528"/>
            <a:ext cx="635508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80" b="1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운동·체성감각 피질에서 손·입술이 차지하는 면적이 압도적이다(피질 호문쿨루스).</a:t>
            </a:r>
            <a:endParaRPr lang="en-US" sz="128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정교한 손동작은 광범위한 전두-두정 회로를 가동한다.</a:t>
            </a:r>
            <a:endParaRPr lang="en-US" sz="128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손의 미세운동은 주의·각성을 ‘지금-여기’로 모은다.</a:t>
            </a:r>
            <a:endParaRPr lang="en-US" sz="128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촉각(매체의 질감)은 섬엽을 통해 정서·내수용감각과 연결.</a:t>
            </a:r>
            <a:endParaRPr lang="en-US" sz="128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8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‘손으로 만든다’는 것은 곧 ‘뇌의 넓은 영역을 동원한다’는 뜻.</a:t>
            </a:r>
            <a:endParaRPr lang="en-US" sz="1280" dirty="0"/>
          </a:p>
        </p:txBody>
      </p:sp>
      <p:sp>
        <p:nvSpPr>
          <p:cNvPr id="9" name="Shape 6"/>
          <p:cNvSpPr/>
          <p:nvPr/>
        </p:nvSpPr>
        <p:spPr>
          <a:xfrm>
            <a:off x="7114032" y="1481328"/>
            <a:ext cx="4526280" cy="4736592"/>
          </a:xfrm>
          <a:prstGeom prst="roundRect">
            <a:avLst>
              <a:gd name="adj" fmla="val 1616"/>
            </a:avLst>
          </a:prstGeom>
          <a:solidFill>
            <a:srgbClr val="E8EFF8"/>
          </a:solidFill>
          <a:ln w="9525">
            <a:solidFill>
              <a:srgbClr val="D9DEE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333488" y="1664208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매체와 조절 (ETC 연계)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7333488" y="2084832"/>
            <a:ext cx="41148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유동적 매체(물감)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정서·이완 촉진, 통제는 약함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저항적 매체(연필·점토)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통제·구조화, 각성 조절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임상 선택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과각성엔 구조적 매체, 위축엔 유동적 매체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제2부 · 몸으로 그리다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31</a:t>
            </a:r>
            <a:endParaRPr lang="en-US" sz="9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2·1 과학적 배경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절차기억과 ‘손의 기억’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828800"/>
            <a:ext cx="3599688" cy="3291840"/>
          </a:xfrm>
          <a:prstGeom prst="roundRect">
            <a:avLst>
              <a:gd name="adj" fmla="val 2222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86384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" y="2212848"/>
            <a:ext cx="310896" cy="31089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481328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절차기억</a:t>
            </a:r>
            <a:endParaRPr lang="en-US" sz="1400" dirty="0"/>
          </a:p>
        </p:txBody>
      </p:sp>
      <p:sp>
        <p:nvSpPr>
          <p:cNvPr id="11" name="Text 7"/>
          <p:cNvSpPr/>
          <p:nvPr/>
        </p:nvSpPr>
        <p:spPr>
          <a:xfrm>
            <a:off x="804672" y="2779776"/>
            <a:ext cx="3105912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‘어떻게’의 기억(기저핵·소뇌)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의식·언어를 거치지 않음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반복으로 자동화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4294632" y="1828800"/>
            <a:ext cx="3599688" cy="3291840"/>
          </a:xfrm>
          <a:prstGeom prst="roundRect">
            <a:avLst>
              <a:gd name="adj" fmla="val 2222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532376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8680" y="2212848"/>
            <a:ext cx="310896" cy="310896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227320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트라우마와 신체기억</a:t>
            </a:r>
            <a:endParaRPr lang="en-US" sz="1400" dirty="0"/>
          </a:p>
        </p:txBody>
      </p:sp>
      <p:sp>
        <p:nvSpPr>
          <p:cNvPr id="16" name="Text 11"/>
          <p:cNvSpPr/>
          <p:nvPr/>
        </p:nvSpPr>
        <p:spPr>
          <a:xfrm>
            <a:off x="4550664" y="2779776"/>
            <a:ext cx="3105912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외상은 종종 비언어적·신체적으로 저장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말로 닿기 어려운 영역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손의 행위가 우회 접근로</a:t>
            </a:r>
            <a:endParaRPr lang="en-US" sz="1200" dirty="0"/>
          </a:p>
        </p:txBody>
      </p:sp>
      <p:sp>
        <p:nvSpPr>
          <p:cNvPr id="17" name="Shape 12"/>
          <p:cNvSpPr/>
          <p:nvPr/>
        </p:nvSpPr>
        <p:spPr>
          <a:xfrm>
            <a:off x="8040624" y="1828800"/>
            <a:ext cx="3599688" cy="3291840"/>
          </a:xfrm>
          <a:prstGeom prst="roundRect">
            <a:avLst>
              <a:gd name="adj" fmla="val 2222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8278368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4672" y="2212848"/>
            <a:ext cx="310896" cy="310896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973312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미술의 우회로</a:t>
            </a:r>
            <a:endParaRPr lang="en-US" sz="1400" dirty="0"/>
          </a:p>
        </p:txBody>
      </p:sp>
      <p:sp>
        <p:nvSpPr>
          <p:cNvPr id="21" name="Text 15"/>
          <p:cNvSpPr/>
          <p:nvPr/>
        </p:nvSpPr>
        <p:spPr>
          <a:xfrm>
            <a:off x="8296656" y="2779776"/>
            <a:ext cx="3105912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그리기·만들기는 절차적·신체적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언어 방어를 거치지 않고 표현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이후 언어화로 통합</a:t>
            </a:r>
            <a:endParaRPr lang="en-US" sz="1200" dirty="0"/>
          </a:p>
        </p:txBody>
      </p:sp>
      <p:sp>
        <p:nvSpPr>
          <p:cNvPr id="22" name="Text 16"/>
          <p:cNvSpPr/>
          <p:nvPr/>
        </p:nvSpPr>
        <p:spPr>
          <a:xfrm>
            <a:off x="548640" y="5440680"/>
            <a:ext cx="1109167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그래서 ‘설명하지 못하는 고통’도 손은 형상으로 옮길 수 있다 — 미술치료의 비언어적 강점의 신경학적 근거.</a:t>
            </a:r>
            <a:endParaRPr lang="en-US" sz="1200" dirty="0"/>
          </a:p>
        </p:txBody>
      </p:sp>
      <p:sp>
        <p:nvSpPr>
          <p:cNvPr id="23" name="Text 17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24" name="Text 18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제2부 · 몸으로 그리다</a:t>
            </a:r>
            <a:endParaRPr lang="en-US" sz="850" dirty="0"/>
          </a:p>
        </p:txBody>
      </p:sp>
      <p:sp>
        <p:nvSpPr>
          <p:cNvPr id="25" name="Text 19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32</a:t>
            </a:r>
            <a:endParaRPr lang="en-US" sz="9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2·1 과학적 배경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거울뉴런과 체화된 인지: ‘보는 것’이 곧 ‘하는 것’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8640" y="1517904"/>
            <a:ext cx="6309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거울뉴런·체화된 인지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548640" y="1938528"/>
            <a:ext cx="635508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20" b="1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타인의 행위를 볼 때 내 운동·감각계가 함께 활성(거울 시스템).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2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작품의 붓질·움직임을 보는 것만으로 ‘공명’이 일어난다(체화된 시뮬레이션, Freedberg &amp; Gallese).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2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공감·정서 전염의 신경 기반 — 치료적 관계의 토대.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2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‘함께 그리는’ 강사의 존재가 모방·안전 신호로 작용.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2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미술은 ‘머릿속’이 아니라 ‘몸들 사이’에서 일어난다.</a:t>
            </a:r>
            <a:endParaRPr lang="en-US" sz="1220" dirty="0"/>
          </a:p>
        </p:txBody>
      </p:sp>
      <p:sp>
        <p:nvSpPr>
          <p:cNvPr id="9" name="Shape 6"/>
          <p:cNvSpPr/>
          <p:nvPr/>
        </p:nvSpPr>
        <p:spPr>
          <a:xfrm>
            <a:off x="7114032" y="1481328"/>
            <a:ext cx="4526280" cy="4736592"/>
          </a:xfrm>
          <a:prstGeom prst="roundRect">
            <a:avLst>
              <a:gd name="adj" fmla="val 1616"/>
            </a:avLst>
          </a:prstGeom>
          <a:solidFill>
            <a:srgbClr val="E8EFF8"/>
          </a:solidFill>
          <a:ln w="9525">
            <a:solidFill>
              <a:srgbClr val="D9DEE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333488" y="1664208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임상적 함의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7333488" y="2084832"/>
            <a:ext cx="41148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강사의 비언어가 ‘전염’된다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차분함·안전감의 공명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시연·동행의 힘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‘보여주기’가 곧 가르침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집단의 상호 공명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또래 작업의 치유 효과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제2부 · 몸으로 그리다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33</a:t>
            </a:r>
            <a:endParaRPr lang="en-US" sz="9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2·1 과학적 배경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보상계와 도파민: 창작 동기의 엔진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8640" y="1517904"/>
            <a:ext cx="6309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창작이 ‘기분 좋은’ 이유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548640" y="1938528"/>
            <a:ext cx="635508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20" b="1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새로움·탐색·완성은 도파민 보상 회로(중뇌-선조체)를 자극.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2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예측-결과의 작은 ‘성공’들이 동기·기분을 끌어올린다.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2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Kaimal 등 fNIRS: 미술 중 보상 관련 영역(mOFC) 혈류 변화 관찰.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2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보상 경험의 반복이 가소성(적응 회로)을 각인.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2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‘작은 완성’의 설계가 무력감·우울에 대한 지렛대가 된다.</a:t>
            </a:r>
            <a:endParaRPr lang="en-US" sz="1220" dirty="0"/>
          </a:p>
        </p:txBody>
      </p:sp>
      <p:sp>
        <p:nvSpPr>
          <p:cNvPr id="9" name="Shape 6"/>
          <p:cNvSpPr/>
          <p:nvPr/>
        </p:nvSpPr>
        <p:spPr>
          <a:xfrm>
            <a:off x="7114032" y="1481328"/>
            <a:ext cx="4526280" cy="4736592"/>
          </a:xfrm>
          <a:prstGeom prst="roundRect">
            <a:avLst>
              <a:gd name="adj" fmla="val 1616"/>
            </a:avLst>
          </a:prstGeom>
          <a:solidFill>
            <a:srgbClr val="14233A"/>
          </a:solidFill>
          <a:ln w="9525">
            <a:solidFill>
              <a:srgbClr val="D9DEE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333488" y="1664208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세션 설계 포인트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7333488" y="2084832"/>
            <a:ext cx="41148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성취 가능한 단위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압도 아닌 ‘작은 성공’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즉각적 피드백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매체가 바로 반응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과정 보상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결과 아닌 ‘하는 즐거움’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중독적 과몰입 경계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균형 잡힌 동기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제2부 · 몸으로 그리다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34</a:t>
            </a:r>
            <a:endParaRPr lang="en-US" sz="9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2·2 과학적 배경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미주신경과 폴리베이갈: 안전감의 생리학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8640" y="1517904"/>
            <a:ext cx="6309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자율신경의 세 상태 (Porges)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548640" y="1938528"/>
            <a:ext cx="635508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50" b="1" dirty="0">
                <a:solidFill>
                  <a:srgbClr val="27865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복측 미주(배쪽미주): 안전·연결·사회참여 상태.</a:t>
            </a:r>
            <a:endParaRPr lang="en-US" sz="1250" dirty="0"/>
          </a:p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50" b="1" dirty="0">
                <a:solidFill>
                  <a:srgbClr val="C0392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교감신경: 투쟁-도피, 각성·동원.</a:t>
            </a:r>
            <a:endParaRPr lang="en-US" sz="1250" dirty="0"/>
          </a:p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50" b="1" dirty="0">
                <a:solidFill>
                  <a:srgbClr val="2C5C9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배측 미주(등쪽미주): 부동·차단·해리(과부하).</a:t>
            </a:r>
            <a:endParaRPr lang="en-US" sz="1250" dirty="0"/>
          </a:p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신경지각(neuroception)이 환경의 안전/위협을 무의식적으로 평가.</a:t>
            </a:r>
            <a:endParaRPr lang="en-US" sz="1250" dirty="0"/>
          </a:p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5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치유는 ‘안전’의 생리 상태를 회복시키는 데서 시작한다.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7114032" y="1481328"/>
            <a:ext cx="4526280" cy="4736592"/>
          </a:xfrm>
          <a:prstGeom prst="roundRect">
            <a:avLst>
              <a:gd name="adj" fmla="val 1616"/>
            </a:avLst>
          </a:prstGeom>
          <a:solidFill>
            <a:srgbClr val="14233A"/>
          </a:solidFill>
          <a:ln w="9525">
            <a:solidFill>
              <a:srgbClr val="D9DEE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333488" y="1664208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미술이 미주신경을 돕는 길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7333488" y="2084832"/>
            <a:ext cx="41148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3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예측가능한 리듬(붓질·채색)이 진정 반응을 유도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3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촉각·호흡·집중이 부교감 활성에 기여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3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치료적 관계의 안전 신호(표정·음성)가 사회참여 회로를 가동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3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‘잘 그리기’ 압박 제거 = 위협 신호 제거</a:t>
            </a:r>
            <a:endParaRPr lang="en-US" sz="1230" dirty="0"/>
          </a:p>
        </p:txBody>
      </p:sp>
      <p:sp>
        <p:nvSpPr>
          <p:cNvPr id="12" name="Text 9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제2부 · 몸으로 그리다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35</a:t>
            </a:r>
            <a:endParaRPr lang="en-US" sz="9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2·2 과학적 배경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심박변이도(HRV): 조절 능력의 창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554480"/>
            <a:ext cx="5852160" cy="4526280"/>
          </a:xfrm>
          <a:prstGeom prst="roundRect">
            <a:avLst>
              <a:gd name="adj" fmla="val 1616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777240" y="1737360"/>
            <a:ext cx="5303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HRV란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777240" y="2139696"/>
            <a:ext cx="539496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30" b="1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심박 간 간격의 미세한 변동성.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높은 HRV = 부교감(미주) 조율이 원활 = 유연한 정서조절.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낮은 HRV = 만성 스트레스·불안·우울과 연관.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호흡·이완·몰입 활동이 단기적으로 HRV를 높인다.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3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미술 몰입의 진정 효과를 객관적으로 가늠하는 지표가 될 수 있다.</a:t>
            </a:r>
            <a:endParaRPr lang="en-US" sz="1230" dirty="0"/>
          </a:p>
        </p:txBody>
      </p:sp>
      <p:graphicFrame>
        <p:nvGraphicFramePr>
          <p:cNvPr id="10" name="Chart 0" descr=""/>
          <p:cNvGraphicFramePr/>
          <p:nvPr/>
        </p:nvGraphicFramePr>
        <p:xfrm>
          <a:off x="6400800" y="1691640"/>
          <a:ext cx="5257800" cy="42062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11" name="Text 7"/>
          <p:cNvSpPr/>
          <p:nvPr/>
        </p:nvSpPr>
        <p:spPr>
          <a:xfrm>
            <a:off x="6400800" y="594360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※ 도식은 개념 설명용 예시이며 특정 연구 수치가 아님.</a:t>
            </a:r>
            <a:endParaRPr lang="en-US" sz="900" dirty="0"/>
          </a:p>
        </p:txBody>
      </p:sp>
      <p:sp>
        <p:nvSpPr>
          <p:cNvPr id="12" name="Text 8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3" name="Text 9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제2부 · 몸으로 그리다</a:t>
            </a:r>
            <a:endParaRPr lang="en-US" sz="850" dirty="0"/>
          </a:p>
        </p:txBody>
      </p:sp>
      <p:sp>
        <p:nvSpPr>
          <p:cNvPr id="14" name="Text 10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36</a:t>
            </a: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6" name="Text 12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제2부 · 몸으로 그리다</a:t>
            </a:r>
            <a:endParaRPr lang="en-US" sz="850" dirty="0"/>
          </a:p>
        </p:txBody>
      </p:sp>
      <p:sp>
        <p:nvSpPr>
          <p:cNvPr id="17" name="Text 13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37</a:t>
            </a:r>
            <a:endParaRPr lang="en-US" sz="9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2·2 핵심이론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양측 자극과 리듬: 좌우를 잇는 안정화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828800"/>
            <a:ext cx="3599688" cy="3383280"/>
          </a:xfrm>
          <a:prstGeom prst="roundRect">
            <a:avLst>
              <a:gd name="adj" fmla="val 2162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86384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" y="2212848"/>
            <a:ext cx="310896" cy="31089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481328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양측 자극 (Bilateral)</a:t>
            </a:r>
            <a:endParaRPr lang="en-US" sz="1400" dirty="0"/>
          </a:p>
        </p:txBody>
      </p:sp>
      <p:sp>
        <p:nvSpPr>
          <p:cNvPr id="11" name="Text 7"/>
          <p:cNvSpPr/>
          <p:nvPr/>
        </p:nvSpPr>
        <p:spPr>
          <a:xfrm>
            <a:off x="804672" y="2779776"/>
            <a:ext cx="3105912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좌우 손·시야를 오가는 리듬적 활동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좌우 반구 통합·정서 진정 가설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핑거페인팅·대칭 드로잉·만다라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4294632" y="1828800"/>
            <a:ext cx="3599688" cy="3383280"/>
          </a:xfrm>
          <a:prstGeom prst="roundRect">
            <a:avLst>
              <a:gd name="adj" fmla="val 2162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532376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8680" y="2212848"/>
            <a:ext cx="310896" cy="310896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227320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리듬·반복</a:t>
            </a:r>
            <a:endParaRPr lang="en-US" sz="1400" dirty="0"/>
          </a:p>
        </p:txBody>
      </p:sp>
      <p:sp>
        <p:nvSpPr>
          <p:cNvPr id="16" name="Text 11"/>
          <p:cNvSpPr/>
          <p:nvPr/>
        </p:nvSpPr>
        <p:spPr>
          <a:xfrm>
            <a:off x="4550664" y="2779776"/>
            <a:ext cx="3105912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예측가능성 → 안전감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채색의 규칙적 운동이 진정 유도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과각성 시 ‘구조’를 제공</a:t>
            </a:r>
            <a:endParaRPr lang="en-US" sz="1200" dirty="0"/>
          </a:p>
        </p:txBody>
      </p:sp>
      <p:sp>
        <p:nvSpPr>
          <p:cNvPr id="17" name="Shape 12"/>
          <p:cNvSpPr/>
          <p:nvPr/>
        </p:nvSpPr>
        <p:spPr>
          <a:xfrm>
            <a:off x="8040624" y="1828800"/>
            <a:ext cx="3599688" cy="3383280"/>
          </a:xfrm>
          <a:prstGeom prst="roundRect">
            <a:avLst>
              <a:gd name="adj" fmla="val 2162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8278368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4672" y="2212848"/>
            <a:ext cx="310896" cy="310896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973312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접지(Grounding)</a:t>
            </a:r>
            <a:endParaRPr lang="en-US" sz="1400" dirty="0"/>
          </a:p>
        </p:txBody>
      </p:sp>
      <p:sp>
        <p:nvSpPr>
          <p:cNvPr id="21" name="Text 15"/>
          <p:cNvSpPr/>
          <p:nvPr/>
        </p:nvSpPr>
        <p:spPr>
          <a:xfrm>
            <a:off x="8296656" y="2779776"/>
            <a:ext cx="3105912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촉각·무게·질감으로 현재로 귀환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해리·과각성의 1차 개입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점토·모래·두꺼운 종이 활용</a:t>
            </a:r>
            <a:endParaRPr lang="en-US" sz="1200" dirty="0"/>
          </a:p>
        </p:txBody>
      </p:sp>
      <p:sp>
        <p:nvSpPr>
          <p:cNvPr id="22" name="Text 16"/>
          <p:cNvSpPr/>
          <p:nvPr/>
        </p:nvSpPr>
        <p:spPr>
          <a:xfrm>
            <a:off x="548640" y="5486400"/>
            <a:ext cx="1109167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i="1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원리들은 트라우마 기반 미술치료(예: 만다라·점토 작업)에서 광범위하게 활용된다. 단, 양측 자극의 기전은 아직 논쟁 중이므로 ‘가설’로 다룬다.</a:t>
            </a:r>
            <a:endParaRPr lang="en-US" sz="1150" dirty="0"/>
          </a:p>
        </p:txBody>
      </p:sp>
      <p:sp>
        <p:nvSpPr>
          <p:cNvPr id="23" name="Text 17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24" name="Text 18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제2부 · 몸으로 그리다</a:t>
            </a:r>
            <a:endParaRPr lang="en-US" sz="850" dirty="0"/>
          </a:p>
        </p:txBody>
      </p:sp>
      <p:sp>
        <p:nvSpPr>
          <p:cNvPr id="25" name="Text 19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38</a:t>
            </a:r>
            <a:endParaRPr lang="en-US" sz="9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2·3 핵심이론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플로우(Flow): 몰입의 심리학 — Csikszentmihalyi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8640" y="1517904"/>
            <a:ext cx="6309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플로우란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548640" y="1938528"/>
            <a:ext cx="635508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80" b="1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도전과 기술이 균형을 이룰 때 나타나는 완전한 몰입 상태.</a:t>
            </a:r>
            <a:endParaRPr lang="en-US" sz="128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시간 감각 왜곡·자의식 소실·행위와 의식의 융합.</a:t>
            </a:r>
            <a:endParaRPr lang="en-US" sz="128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활동 자체가 보상이 되는 ‘자기목적적(autotelic)’ 경험.</a:t>
            </a:r>
            <a:endParaRPr lang="en-US" sz="128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Kaimal(2016) 참가자 다수가 미술 중 ‘플로우/자기상실’을 보고.</a:t>
            </a:r>
            <a:endParaRPr lang="en-US" sz="128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8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플로우는 반추(DMN 과활성)를 멈추고 현재로 주의를 모은다.</a:t>
            </a:r>
            <a:endParaRPr lang="en-US" sz="1280" dirty="0"/>
          </a:p>
        </p:txBody>
      </p:sp>
      <p:sp>
        <p:nvSpPr>
          <p:cNvPr id="9" name="Shape 6"/>
          <p:cNvSpPr/>
          <p:nvPr/>
        </p:nvSpPr>
        <p:spPr>
          <a:xfrm>
            <a:off x="7114032" y="1481328"/>
            <a:ext cx="4526280" cy="4736592"/>
          </a:xfrm>
          <a:prstGeom prst="roundRect">
            <a:avLst>
              <a:gd name="adj" fmla="val 1616"/>
            </a:avLst>
          </a:prstGeom>
          <a:solidFill>
            <a:srgbClr val="14233A"/>
          </a:solidFill>
          <a:ln w="9525">
            <a:solidFill>
              <a:srgbClr val="D9DEE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333488" y="1664208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플로우의 발생 조건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7333488" y="2084832"/>
            <a:ext cx="41148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3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명확한 목표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3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‘지금 무엇을 할지’가 분명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3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즉각적 피드백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3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붓·색이 바로 반응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3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도전-기술 균형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3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너무 쉽지도 어렵지도 않게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3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통제감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3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‘할 수 있다’는 감각</a:t>
            </a:r>
            <a:endParaRPr lang="en-US" sz="1230" dirty="0"/>
          </a:p>
        </p:txBody>
      </p:sp>
      <p:sp>
        <p:nvSpPr>
          <p:cNvPr id="12" name="Text 9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제2부 · 몸으로 그리다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39</a:t>
            </a:r>
            <a:endParaRPr lang="en-US" sz="9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2·3 과학적 배경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도전-기술 균형: 불안과 권태 사이의 통로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554480"/>
            <a:ext cx="5669280" cy="4526280"/>
          </a:xfrm>
          <a:prstGeom prst="roundRect">
            <a:avLst>
              <a:gd name="adj" fmla="val 1616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777240" y="17373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강사의 조율 과제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777240" y="2139696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30" b="1" dirty="0">
                <a:solidFill>
                  <a:srgbClr val="C0392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도전 &gt; 기술 → 불안·압도 (과각성)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개입: 과제를 단순화, 구조적 매체, 단계 분할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30" b="1" dirty="0">
                <a:solidFill>
                  <a:srgbClr val="2C5C9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도전 &lt; 기술 → 권태·이완 (저각성)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개입: 새 재료·제약·주제로 도전 상향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30" b="1" dirty="0">
                <a:solidFill>
                  <a:srgbClr val="27865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균형 → 플로우 (최적 각성)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개입: 방해 최소화, 몰입 보호</a:t>
            </a:r>
            <a:endParaRPr lang="en-US" sz="1230" dirty="0"/>
          </a:p>
        </p:txBody>
      </p:sp>
      <p:graphicFrame>
        <p:nvGraphicFramePr>
          <p:cNvPr id="10" name="Chart 0" descr=""/>
          <p:cNvGraphicFramePr/>
          <p:nvPr/>
        </p:nvGraphicFramePr>
        <p:xfrm>
          <a:off x="6263640" y="1737360"/>
          <a:ext cx="5394960" cy="39319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2"/>
          </a:graphicData>
        </a:graphic>
      </p:graphicFrame>
      <p:sp>
        <p:nvSpPr>
          <p:cNvPr id="11" name="Text 7"/>
          <p:cNvSpPr/>
          <p:nvPr/>
        </p:nvSpPr>
        <p:spPr>
          <a:xfrm>
            <a:off x="6263640" y="576072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불안(좌상) · 권태(우하) · 플로우(대각선 통로)</a:t>
            </a:r>
            <a:endParaRPr lang="en-US" sz="1000" dirty="0"/>
          </a:p>
        </p:txBody>
      </p:sp>
      <p:sp>
        <p:nvSpPr>
          <p:cNvPr id="12" name="Text 8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3" name="Text 9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제2부 · 몸으로 그리다</a:t>
            </a:r>
            <a:endParaRPr lang="en-US" sz="850" dirty="0"/>
          </a:p>
        </p:txBody>
      </p:sp>
      <p:sp>
        <p:nvSpPr>
          <p:cNvPr id="14" name="Text 10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40</a:t>
            </a:r>
            <a:endParaRPr lang="en-US" sz="900" dirty="0"/>
          </a:p>
        </p:txBody>
      </p:sp>
      <p:sp>
        <p:nvSpPr>
          <p:cNvPr id="15" name="Text 11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6" name="Text 12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제2부 · 몸으로 그리다</a:t>
            </a:r>
            <a:endParaRPr lang="en-US" sz="850" dirty="0"/>
          </a:p>
        </p:txBody>
      </p:sp>
      <p:sp>
        <p:nvSpPr>
          <p:cNvPr id="17" name="Text 13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41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학습 성과 · 대상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이 과정을 마치면 무엇을 할 수 있는가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481328"/>
            <a:ext cx="6675120" cy="4736592"/>
          </a:xfrm>
          <a:prstGeom prst="roundRect">
            <a:avLst>
              <a:gd name="adj" fmla="val 1544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777240" y="1664208"/>
            <a:ext cx="6309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강사 핵심 역량 (Learning Outcomes)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777240" y="2103120"/>
            <a:ext cx="64008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80" b="1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미술의 치유 작용을 신경과학·색채심리·미술치료 이론으로 설명한다.</a:t>
            </a:r>
            <a:endParaRPr lang="en-US" sz="1280" dirty="0"/>
          </a:p>
          <a:p>
            <a:pPr marL="165100" indent="-1651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시각피질·편도체·DMN·미주신경 등 기제를 임상 언어로 연결한다.</a:t>
            </a:r>
            <a:endParaRPr lang="en-US" sz="1280" dirty="0"/>
          </a:p>
          <a:p>
            <a:pPr marL="165100" indent="-1651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80" b="1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색채의 생리·심리 효과를 근거 기반으로 평가·처방한다.</a:t>
            </a:r>
            <a:endParaRPr lang="en-US" sz="1280" dirty="0"/>
          </a:p>
          <a:p>
            <a:pPr marL="165100" indent="-1651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SiAT 8단계 창조치유모델을 세션으로 설계·운영한다.</a:t>
            </a:r>
            <a:endParaRPr lang="en-US" sz="1280" dirty="0"/>
          </a:p>
          <a:p>
            <a:pPr marL="165100" indent="-1651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80" b="1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대상(아동~노인)·상태별로 프로그램을 조정하고 금기를 식별한다.</a:t>
            </a:r>
            <a:endParaRPr lang="en-US" sz="1280" dirty="0"/>
          </a:p>
          <a:p>
            <a:pPr marL="165100" indent="-1651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그림을 윤리적으로 ‘읽고’, 과잉해석의 함정을 피한다.</a:t>
            </a:r>
            <a:endParaRPr lang="en-US" sz="1280" dirty="0"/>
          </a:p>
          <a:p>
            <a:pPr marL="165100" indent="-1651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80" b="1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위기 신호를 인지하고 전문 연계·응급 프로토콜을 적용한다.</a:t>
            </a:r>
            <a:endParaRPr lang="en-US" sz="1280" dirty="0"/>
          </a:p>
        </p:txBody>
      </p:sp>
      <p:sp>
        <p:nvSpPr>
          <p:cNvPr id="10" name="Shape 7"/>
          <p:cNvSpPr/>
          <p:nvPr/>
        </p:nvSpPr>
        <p:spPr>
          <a:xfrm>
            <a:off x="7424928" y="1481328"/>
            <a:ext cx="4215384" cy="2286000"/>
          </a:xfrm>
          <a:prstGeom prst="roundRect">
            <a:avLst>
              <a:gd name="adj" fmla="val 3200"/>
            </a:avLst>
          </a:prstGeom>
          <a:solidFill>
            <a:srgbClr val="14233A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7644384" y="1645920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대상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644384" y="2011680"/>
            <a:ext cx="384048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심리·상담·교육·간호·복지 종사자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미술·예술 전공자 및 현장 강사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생명소환 프로젝트 진행자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자기치유·자기이해를 원하는 학습자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7424928" y="3931920"/>
            <a:ext cx="4215384" cy="2286000"/>
          </a:xfrm>
          <a:prstGeom prst="roundRect">
            <a:avLst>
              <a:gd name="adj" fmla="val 3200"/>
            </a:avLst>
          </a:prstGeom>
          <a:solidFill>
            <a:srgbClr val="E8EFF8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4" name="Text 11"/>
          <p:cNvSpPr/>
          <p:nvPr/>
        </p:nvSpPr>
        <p:spPr>
          <a:xfrm>
            <a:off x="7644384" y="4096512"/>
            <a:ext cx="3657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선수 지식 · 평가</a:t>
            </a:r>
            <a:endParaRPr lang="en-US" sz="1300" dirty="0"/>
          </a:p>
        </p:txBody>
      </p:sp>
      <p:sp>
        <p:nvSpPr>
          <p:cNvPr id="15" name="Text 12"/>
          <p:cNvSpPr/>
          <p:nvPr/>
        </p:nvSpPr>
        <p:spPr>
          <a:xfrm>
            <a:off x="7644384" y="4443984"/>
            <a:ext cx="3840480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미술 실력 불필요 (Kaimal 2016: 경험 무관)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이론평가 + 세션 시연 + 사례 포트폴리오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윤리·비밀보장 서약 이수 필수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MASTER</a:t>
            </a:r>
            <a:endParaRPr lang="en-US" sz="850" dirty="0"/>
          </a:p>
        </p:txBody>
      </p:sp>
      <p:sp>
        <p:nvSpPr>
          <p:cNvPr id="18" name="Text 15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bg>
      <p:bgPr>
        <a:solidFill>
          <a:srgbClr val="1423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2·5 심테크 해석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640080" y="896112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‘몸이 먼저 안다’ — 신경생리에서 도출되는 SiAT 원칙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3529584" cy="2743200"/>
          </a:xfrm>
          <a:prstGeom prst="roundRect">
            <a:avLst>
              <a:gd name="adj" fmla="val 2667"/>
            </a:avLst>
          </a:prstGeom>
          <a:solidFill>
            <a:srgbClr val="1E3354"/>
          </a:solidFill>
          <a:ln w="12700">
            <a:solidFill>
              <a:srgbClr val="C9A24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68680" y="2029968"/>
            <a:ext cx="1371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C9A24B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01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896112" y="2651760"/>
            <a:ext cx="30723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안전이 먼저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96112" y="3054096"/>
            <a:ext cx="301752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2000"/>
              </a:lnSpc>
              <a:buNone/>
            </a:pPr>
            <a:r>
              <a:rPr lang="en-US" sz="1220" dirty="0">
                <a:solidFill>
                  <a:srgbClr val="E4CF9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미주신경의 안전 상태(복측 미주)가 회복되어야 표현·통합이 가능하다. ‘잘 그리기’ 압박 제거가 1차 개입.</a:t>
            </a:r>
            <a:endParaRPr lang="en-US" sz="1220" dirty="0"/>
          </a:p>
        </p:txBody>
      </p:sp>
      <p:sp>
        <p:nvSpPr>
          <p:cNvPr id="8" name="Shape 6"/>
          <p:cNvSpPr/>
          <p:nvPr/>
        </p:nvSpPr>
        <p:spPr>
          <a:xfrm>
            <a:off x="4370832" y="1828800"/>
            <a:ext cx="3529584" cy="2743200"/>
          </a:xfrm>
          <a:prstGeom prst="roundRect">
            <a:avLst>
              <a:gd name="adj" fmla="val 2667"/>
            </a:avLst>
          </a:prstGeom>
          <a:solidFill>
            <a:srgbClr val="1E3354"/>
          </a:solidFill>
          <a:ln w="12700">
            <a:solidFill>
              <a:srgbClr val="C9A24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99432" y="2029968"/>
            <a:ext cx="1371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C9A24B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02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4626864" y="2651760"/>
            <a:ext cx="30723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손을 통해 우회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626864" y="3054096"/>
            <a:ext cx="301752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2000"/>
              </a:lnSpc>
              <a:buNone/>
            </a:pPr>
            <a:r>
              <a:rPr lang="en-US" sz="1220" dirty="0">
                <a:solidFill>
                  <a:srgbClr val="E4CF9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언어가 막힌 곳을 절차기억·손의 운동이 우회한다. 신체-감각 작업이 정서에 직접 닿는다.</a:t>
            </a:r>
            <a:endParaRPr lang="en-US" sz="1220" dirty="0"/>
          </a:p>
        </p:txBody>
      </p:sp>
      <p:sp>
        <p:nvSpPr>
          <p:cNvPr id="12" name="Shape 10"/>
          <p:cNvSpPr/>
          <p:nvPr/>
        </p:nvSpPr>
        <p:spPr>
          <a:xfrm>
            <a:off x="8101584" y="1828800"/>
            <a:ext cx="3529584" cy="2743200"/>
          </a:xfrm>
          <a:prstGeom prst="roundRect">
            <a:avLst>
              <a:gd name="adj" fmla="val 2667"/>
            </a:avLst>
          </a:prstGeom>
          <a:solidFill>
            <a:srgbClr val="1E3354"/>
          </a:solidFill>
          <a:ln w="12700">
            <a:solidFill>
              <a:srgbClr val="C9A24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330184" y="2029968"/>
            <a:ext cx="1371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C9A24B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03</a:t>
            </a:r>
            <a:endParaRPr lang="en-US" sz="2600" dirty="0"/>
          </a:p>
        </p:txBody>
      </p:sp>
      <p:sp>
        <p:nvSpPr>
          <p:cNvPr id="14" name="Text 12"/>
          <p:cNvSpPr/>
          <p:nvPr/>
        </p:nvSpPr>
        <p:spPr>
          <a:xfrm>
            <a:off x="8357616" y="2651760"/>
            <a:ext cx="3072384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몰입이 치유한다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8357616" y="3054096"/>
            <a:ext cx="301752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2000"/>
              </a:lnSpc>
              <a:buNone/>
            </a:pPr>
            <a:r>
              <a:rPr lang="en-US" sz="1220" dirty="0">
                <a:solidFill>
                  <a:srgbClr val="E4CF9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플로우는 반추(DMN)를 멈추고 가소성(새로움·보상·반복)을 촉진한다. 세션은 몰입을 보호하도록 설계한다.</a:t>
            </a:r>
            <a:endParaRPr lang="en-US" sz="1220" dirty="0"/>
          </a:p>
        </p:txBody>
      </p:sp>
      <p:sp>
        <p:nvSpPr>
          <p:cNvPr id="16" name="Text 14"/>
          <p:cNvSpPr/>
          <p:nvPr/>
        </p:nvSpPr>
        <p:spPr>
          <a:xfrm>
            <a:off x="640080" y="480060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→ 이 세 원칙(안전·우회·몰입)은 제4부 SiAT 8단계 모델의 신경생리적 뼈대가 된다.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제2부 · 몸으로 그리다</a:t>
            </a:r>
            <a:endParaRPr lang="en-US" sz="850" dirty="0"/>
          </a:p>
        </p:txBody>
      </p:sp>
      <p:sp>
        <p:nvSpPr>
          <p:cNvPr id="19" name="Text 1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42</a:t>
            </a:r>
            <a:endParaRPr lang="en-US" sz="9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2·3 연구사례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근거: 미술 행위의 생리적 효과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828800"/>
            <a:ext cx="3599688" cy="3657600"/>
          </a:xfrm>
          <a:prstGeom prst="roundRect">
            <a:avLst>
              <a:gd name="adj" fmla="val 2032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86384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" y="2212848"/>
            <a:ext cx="310896" cy="31089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481328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코르티솔 감소</a:t>
            </a:r>
            <a:endParaRPr lang="en-US" sz="1400" dirty="0"/>
          </a:p>
        </p:txBody>
      </p:sp>
      <p:sp>
        <p:nvSpPr>
          <p:cNvPr id="11" name="Text 7"/>
          <p:cNvSpPr/>
          <p:nvPr/>
        </p:nvSpPr>
        <p:spPr>
          <a:xfrm>
            <a:off x="804672" y="2779776"/>
            <a:ext cx="3105912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Kaimal et al. (2016), Art Therapy</a:t>
            </a:r>
            <a:endParaRPr lang="en-US" sz="113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건강 성인 39명, 자유 미술 45분</a:t>
            </a:r>
            <a:endParaRPr lang="en-US" sz="113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약 75%에서 코르티솔 유의 감소</a:t>
            </a:r>
            <a:endParaRPr lang="en-US" sz="113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사전 미술 경험과 무관</a:t>
            </a:r>
            <a:endParaRPr lang="en-US" sz="1130" dirty="0"/>
          </a:p>
        </p:txBody>
      </p:sp>
      <p:sp>
        <p:nvSpPr>
          <p:cNvPr id="12" name="Shape 8"/>
          <p:cNvSpPr/>
          <p:nvPr/>
        </p:nvSpPr>
        <p:spPr>
          <a:xfrm>
            <a:off x="4294632" y="1828800"/>
            <a:ext cx="3599688" cy="3657600"/>
          </a:xfrm>
          <a:prstGeom prst="roundRect">
            <a:avLst>
              <a:gd name="adj" fmla="val 2032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532376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8680" y="2212848"/>
            <a:ext cx="310896" cy="310896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227320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자기효능감 상승</a:t>
            </a:r>
            <a:endParaRPr lang="en-US" sz="1400" dirty="0"/>
          </a:p>
        </p:txBody>
      </p:sp>
      <p:sp>
        <p:nvSpPr>
          <p:cNvPr id="16" name="Text 11"/>
          <p:cNvSpPr/>
          <p:nvPr/>
        </p:nvSpPr>
        <p:spPr>
          <a:xfrm>
            <a:off x="4550664" y="2779776"/>
            <a:ext cx="3105912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Kaimal et al. (2017), Arts &amp; Health</a:t>
            </a:r>
            <a:endParaRPr lang="en-US" sz="113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45분 자유 미술 후 자기효능감 증가</a:t>
            </a:r>
            <a:endParaRPr lang="en-US" sz="113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‘짧은 시간에 자기인식 변화’</a:t>
            </a:r>
            <a:endParaRPr lang="en-US" sz="113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과제 수행 자신감과 연결</a:t>
            </a:r>
            <a:endParaRPr lang="en-US" sz="1130" dirty="0"/>
          </a:p>
        </p:txBody>
      </p:sp>
      <p:sp>
        <p:nvSpPr>
          <p:cNvPr id="17" name="Shape 12"/>
          <p:cNvSpPr/>
          <p:nvPr/>
        </p:nvSpPr>
        <p:spPr>
          <a:xfrm>
            <a:off x="8040624" y="1828800"/>
            <a:ext cx="3599688" cy="3657600"/>
          </a:xfrm>
          <a:prstGeom prst="roundRect">
            <a:avLst>
              <a:gd name="adj" fmla="val 2032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8278368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4672" y="2212848"/>
            <a:ext cx="310896" cy="310896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973312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뇌혈류 변화</a:t>
            </a:r>
            <a:endParaRPr lang="en-US" sz="1400" dirty="0"/>
          </a:p>
        </p:txBody>
      </p:sp>
      <p:sp>
        <p:nvSpPr>
          <p:cNvPr id="21" name="Text 15"/>
          <p:cNvSpPr/>
          <p:nvPr/>
        </p:nvSpPr>
        <p:spPr>
          <a:xfrm>
            <a:off x="8296656" y="2779776"/>
            <a:ext cx="3105912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Kaimal et al. (2017), fNIRS 연구</a:t>
            </a:r>
            <a:endParaRPr lang="en-US" sz="113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낙서·색칠·자유화 중 mOFC 등 보상 관련 영역 혈류 변화 관찰</a:t>
            </a:r>
            <a:endParaRPr lang="en-US" sz="113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소표본 — 탐색적 근거</a:t>
            </a:r>
            <a:endParaRPr lang="en-US" sz="1130" dirty="0"/>
          </a:p>
        </p:txBody>
      </p:sp>
      <p:sp>
        <p:nvSpPr>
          <p:cNvPr id="22" name="Text 16"/>
          <p:cNvSpPr/>
          <p:nvPr/>
        </p:nvSpPr>
        <p:spPr>
          <a:xfrm>
            <a:off x="548640" y="5623560"/>
            <a:ext cx="1109167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i="1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근거 수준 해석: 대부분 소표본·단기 연구다. ‘작용 가능성’을 보여주되, 과대 일반화는 피한다.</a:t>
            </a:r>
            <a:endParaRPr lang="en-US" sz="1150" dirty="0"/>
          </a:p>
        </p:txBody>
      </p:sp>
      <p:sp>
        <p:nvSpPr>
          <p:cNvPr id="23" name="Text 17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24" name="Text 18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제2부 · 몸으로 그리다</a:t>
            </a:r>
            <a:endParaRPr lang="en-US" sz="850" dirty="0"/>
          </a:p>
        </p:txBody>
      </p:sp>
      <p:sp>
        <p:nvSpPr>
          <p:cNvPr id="25" name="Text 19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43</a:t>
            </a:r>
            <a:endParaRPr lang="en-US" sz="9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2·4 적용사례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현장 적용: 신경생리 원리를 세션에 옮기기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graphicFrame>
        <p:nvGraphicFramePr>
          <p:cNvPr id="4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83080"/>
          <a:ext cx="11091672" cy="914400"/>
        </p:xfrm>
        <a:graphic>
          <a:graphicData uri="http://schemas.openxmlformats.org/drawingml/2006/table">
            <a:tbl>
              <a:tblPr/>
              <a:tblGrid>
                <a:gridCol w="2286000"/>
                <a:gridCol w="3657600"/>
                <a:gridCol w="5148072"/>
              </a:tblGrid>
              <a:tr h="7498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내담자 상태</a:t>
                      </a:r>
                      <a:endParaRPr lang="en-US" sz="11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233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신경생리적 해석</a:t>
                      </a:r>
                      <a:endParaRPr lang="en-US" sz="11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233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미술 개입 (매체·기법)</a:t>
                      </a:r>
                      <a:endParaRPr lang="en-US" sz="11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233A"/>
                    </a:solidFill>
                  </a:tcPr>
                </a:tc>
              </a:tr>
              <a:tr h="74980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4233A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과각성·불안</a:t>
                      </a:r>
                      <a:endParaRPr lang="en-US" sz="110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편도체↑ / 교감↑ / HRV↓</a:t>
                      </a:r>
                      <a:endParaRPr lang="en-US" sz="110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구조적 매체(연필·점토), 만다라 채색, 리듬·반복</a:t>
                      </a:r>
                      <a:endParaRPr lang="en-US" sz="110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4980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4233A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위축·무기력</a:t>
                      </a:r>
                      <a:endParaRPr lang="en-US" sz="110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보상·동기↓ / 저각성</a:t>
                      </a:r>
                      <a:endParaRPr lang="en-US" sz="110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유동적 매체(물감), 큰 종이, 색의 자유로운 번짐</a:t>
                      </a:r>
                      <a:endParaRPr lang="en-US" sz="110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</a:tr>
              <a:tr h="74980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4233A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해리·멍함</a:t>
                      </a:r>
                      <a:endParaRPr lang="en-US" sz="110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배측 미주(차단)</a:t>
                      </a:r>
                      <a:endParaRPr lang="en-US" sz="110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접지: 촉각 강한 재료, 손의 무게감, 짧은 단위</a:t>
                      </a:r>
                      <a:endParaRPr lang="en-US" sz="110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4980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4233A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반추·우울</a:t>
                      </a:r>
                      <a:endParaRPr lang="en-US" sz="110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DMN 과활성</a:t>
                      </a:r>
                      <a:endParaRPr lang="en-US" sz="110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몰입 유도 과제, 도전-기술 균형, 완성의 성취</a:t>
                      </a:r>
                      <a:endParaRPr lang="en-US" sz="110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</a:tr>
            </a:tbl>
          </a:graphicData>
        </a:graphic>
      </p:graphicFrame>
      <p:sp>
        <p:nvSpPr>
          <p:cNvPr id="8" name="Text 4"/>
          <p:cNvSpPr/>
          <p:nvPr/>
        </p:nvSpPr>
        <p:spPr>
          <a:xfrm>
            <a:off x="548640" y="5532120"/>
            <a:ext cx="1109167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핵심: ‘무엇을 그리게 할까’보다 ‘지금 신경계가 어떤 상태인가’를 먼저 읽고 매체를 고른다.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0" name="Text 6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제2부 · 몸으로 그리다</a:t>
            </a:r>
            <a:endParaRPr lang="en-US" sz="850" dirty="0"/>
          </a:p>
        </p:txBody>
      </p:sp>
      <p:sp>
        <p:nvSpPr>
          <p:cNvPr id="11" name="Text 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44</a:t>
            </a:r>
            <a:endParaRPr lang="en-US" sz="9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2·6 실습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실습 2 — 호흡·붓·미주신경 (3분 채색 명상)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481328"/>
            <a:ext cx="11091672" cy="4754880"/>
          </a:xfrm>
          <a:prstGeom prst="roundRect">
            <a:avLst>
              <a:gd name="adj" fmla="val 1538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822960" y="169164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목표 · 채색의 리듬으로 부교감(미주) 활성을 체감한다 (소요 15분)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868680" y="2194560"/>
            <a:ext cx="457200" cy="457200"/>
          </a:xfrm>
          <a:prstGeom prst="ellipse">
            <a:avLst/>
          </a:prstGeom>
          <a:solidFill>
            <a:srgbClr val="C9A24B"/>
          </a:solidFill>
          <a:ln/>
        </p:spPr>
      </p:sp>
      <p:sp>
        <p:nvSpPr>
          <p:cNvPr id="10" name="Text 7"/>
          <p:cNvSpPr/>
          <p:nvPr/>
        </p:nvSpPr>
        <p:spPr>
          <a:xfrm>
            <a:off x="868680" y="21945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1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1463040" y="2157984"/>
            <a:ext cx="987552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1단계 · 호흡과 붓의 만남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1463040" y="2505456"/>
            <a:ext cx="987552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편안히 앉아 4초 들이쉬고 6초 내쉰다. 날숨에 맞춰 붓을 한 획씩 긋는다.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868680" y="3127248"/>
            <a:ext cx="457200" cy="457200"/>
          </a:xfrm>
          <a:prstGeom prst="ellipse">
            <a:avLst/>
          </a:prstGeom>
          <a:solidFill>
            <a:srgbClr val="C9A24B"/>
          </a:solidFill>
          <a:ln/>
        </p:spPr>
      </p:sp>
      <p:sp>
        <p:nvSpPr>
          <p:cNvPr id="14" name="Text 11"/>
          <p:cNvSpPr/>
          <p:nvPr/>
        </p:nvSpPr>
        <p:spPr>
          <a:xfrm>
            <a:off x="868680" y="312724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2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1463040" y="3090672"/>
            <a:ext cx="987552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2단계 · 한 색, 반복 채색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1463040" y="3438144"/>
            <a:ext cx="987552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한 가지 색으로 일정한 리듬의 획을 3분간 반복한다(완성·평가 없음).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68680" y="4059936"/>
            <a:ext cx="457200" cy="457200"/>
          </a:xfrm>
          <a:prstGeom prst="ellipse">
            <a:avLst/>
          </a:prstGeom>
          <a:solidFill>
            <a:srgbClr val="C9A24B"/>
          </a:solidFill>
          <a:ln/>
        </p:spPr>
      </p:sp>
      <p:sp>
        <p:nvSpPr>
          <p:cNvPr id="18" name="Text 15"/>
          <p:cNvSpPr/>
          <p:nvPr/>
        </p:nvSpPr>
        <p:spPr>
          <a:xfrm>
            <a:off x="868680" y="405993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3</a:t>
            </a:r>
            <a:endParaRPr lang="en-US" sz="1700" dirty="0"/>
          </a:p>
        </p:txBody>
      </p:sp>
      <p:sp>
        <p:nvSpPr>
          <p:cNvPr id="19" name="Text 16"/>
          <p:cNvSpPr/>
          <p:nvPr/>
        </p:nvSpPr>
        <p:spPr>
          <a:xfrm>
            <a:off x="1463040" y="4023360"/>
            <a:ext cx="987552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3단계 · 몸의 신호 관찰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1463040" y="4370832"/>
            <a:ext cx="987552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어깨·턱·호흡의 변화를 알아차린다. 긴장이 풀린 부위를 적는다.</a:t>
            </a:r>
            <a:endParaRPr lang="en-US" sz="1200" dirty="0"/>
          </a:p>
        </p:txBody>
      </p:sp>
      <p:sp>
        <p:nvSpPr>
          <p:cNvPr id="21" name="Shape 18"/>
          <p:cNvSpPr/>
          <p:nvPr/>
        </p:nvSpPr>
        <p:spPr>
          <a:xfrm>
            <a:off x="868680" y="4992624"/>
            <a:ext cx="457200" cy="457200"/>
          </a:xfrm>
          <a:prstGeom prst="ellipse">
            <a:avLst/>
          </a:prstGeom>
          <a:solidFill>
            <a:srgbClr val="C9A24B"/>
          </a:solidFill>
          <a:ln/>
        </p:spPr>
      </p:sp>
      <p:sp>
        <p:nvSpPr>
          <p:cNvPr id="22" name="Text 19"/>
          <p:cNvSpPr/>
          <p:nvPr/>
        </p:nvSpPr>
        <p:spPr>
          <a:xfrm>
            <a:off x="868680" y="499262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4</a:t>
            </a:r>
            <a:endParaRPr lang="en-US" sz="1700" dirty="0"/>
          </a:p>
        </p:txBody>
      </p:sp>
      <p:sp>
        <p:nvSpPr>
          <p:cNvPr id="23" name="Text 20"/>
          <p:cNvSpPr/>
          <p:nvPr/>
        </p:nvSpPr>
        <p:spPr>
          <a:xfrm>
            <a:off x="1463040" y="4956048"/>
            <a:ext cx="987552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4단계 · 색 바꾸기</a:t>
            </a:r>
            <a:endParaRPr lang="en-US" sz="1300" dirty="0"/>
          </a:p>
        </p:txBody>
      </p:sp>
      <p:sp>
        <p:nvSpPr>
          <p:cNvPr id="24" name="Text 21"/>
          <p:cNvSpPr/>
          <p:nvPr/>
        </p:nvSpPr>
        <p:spPr>
          <a:xfrm>
            <a:off x="1463040" y="5303520"/>
            <a:ext cx="987552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‘지금 끌리는’ 색으로 바꿔 1분 더. 색이 바뀔 때의 느낌을 기록한다.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26" name="Text 23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제2부 · 몸으로 그리다</a:t>
            </a:r>
            <a:endParaRPr lang="en-US" sz="850" dirty="0"/>
          </a:p>
        </p:txBody>
      </p:sp>
      <p:sp>
        <p:nvSpPr>
          <p:cNvPr id="27" name="Text 24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45</a:t>
            </a:r>
            <a:endParaRPr lang="en-US" sz="9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2·7~8 성찰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생각해보기 · 토론문제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554480"/>
            <a:ext cx="5454396" cy="4572000"/>
          </a:xfrm>
          <a:prstGeom prst="roundRect">
            <a:avLst>
              <a:gd name="adj" fmla="val 1600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822960" y="1792224"/>
            <a:ext cx="566928" cy="566928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120" y="1929384"/>
            <a:ext cx="292608" cy="29260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499616" y="1810512"/>
            <a:ext cx="4357116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생각해보기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841248" y="2542032"/>
            <a:ext cx="4905756" cy="3383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채색 중 몸의 어느 부위가 먼저 이완되었나?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‘잘 그려야 한다’는 생각이 들 때 호흡은 어떻게 변했나?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나를 가장 빨리 ‘현재’로 데려오는 감각은 무엇인가?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6185916" y="1554480"/>
            <a:ext cx="5454396" cy="4572000"/>
          </a:xfrm>
          <a:prstGeom prst="roundRect">
            <a:avLst>
              <a:gd name="adj" fmla="val 1600"/>
            </a:avLst>
          </a:prstGeom>
          <a:solidFill>
            <a:srgbClr val="14233A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6460236" y="1792224"/>
            <a:ext cx="566928" cy="566928"/>
          </a:xfrm>
          <a:prstGeom prst="ellipse">
            <a:avLst/>
          </a:prstGeom>
          <a:solidFill>
            <a:srgbClr val="0E1A2C"/>
          </a:solidFill>
          <a:ln/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7396" y="1929384"/>
            <a:ext cx="292608" cy="292608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136892" y="1810512"/>
            <a:ext cx="4357116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토론문제</a:t>
            </a:r>
            <a:endParaRPr lang="en-US" sz="1500" dirty="0"/>
          </a:p>
        </p:txBody>
      </p:sp>
      <p:sp>
        <p:nvSpPr>
          <p:cNvPr id="16" name="Text 11"/>
          <p:cNvSpPr/>
          <p:nvPr/>
        </p:nvSpPr>
        <p:spPr>
          <a:xfrm>
            <a:off x="6478524" y="2542032"/>
            <a:ext cx="4905756" cy="3383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00" dirty="0">
                <a:solidFill>
                  <a:srgbClr val="E4CF9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미술의 치유 효과는 ‘심리’인가 ‘생리’인가 — 분리 가능한가?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00" dirty="0">
                <a:solidFill>
                  <a:srgbClr val="E4CF9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HRV·코르티솔 같은 지표를 임상에 도입할 때의 득과 실은?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00" dirty="0">
                <a:solidFill>
                  <a:srgbClr val="E4CF9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소표본 신경과학 근거를 강사는 어떻게 책임 있게 인용할까?</a:t>
            </a:r>
            <a:endParaRPr lang="en-US" sz="1200" dirty="0"/>
          </a:p>
        </p:txBody>
      </p:sp>
      <p:sp>
        <p:nvSpPr>
          <p:cNvPr id="17" name="Text 12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8" name="Text 13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제2부 · 몸으로 그리다</a:t>
            </a:r>
            <a:endParaRPr lang="en-US" sz="850" dirty="0"/>
          </a:p>
        </p:txBody>
      </p:sp>
      <p:sp>
        <p:nvSpPr>
          <p:cNvPr id="19" name="Text 14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46</a:t>
            </a:r>
            <a:endParaRPr lang="en-US" sz="9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2·9~10 강사자료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강사용 노트 · 참고문헌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481328"/>
            <a:ext cx="5486400" cy="4736592"/>
          </a:xfrm>
          <a:prstGeom prst="roundRect">
            <a:avLst>
              <a:gd name="adj" fmla="val 1544"/>
            </a:avLst>
          </a:prstGeom>
          <a:solidFill>
            <a:srgbClr val="14233A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777240" y="1664208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강사용 노트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777240" y="2084832"/>
            <a:ext cx="5029200" cy="3931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3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신경계 상태를 먼저 읽어라 — 매체는 그다음이다.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3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과각성 신호(빠른 호흡·강한 대비·떨림) 시 속도를 늦추고 접지부터.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3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용어는 쉽게 — ‘편도체가 빨라요’처럼 비유로 전달.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3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신경과학 수치는 ‘가능성’으로, 단정 금지.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3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몰입(플로우)을 방해하지 말 것 — 작업 중 과한 개입 자제.</a:t>
            </a:r>
            <a:endParaRPr lang="en-US" sz="1230" dirty="0"/>
          </a:p>
        </p:txBody>
      </p:sp>
      <p:sp>
        <p:nvSpPr>
          <p:cNvPr id="10" name="Shape 7"/>
          <p:cNvSpPr/>
          <p:nvPr/>
        </p:nvSpPr>
        <p:spPr>
          <a:xfrm>
            <a:off x="6263640" y="1481328"/>
            <a:ext cx="5376672" cy="4736592"/>
          </a:xfrm>
          <a:prstGeom prst="roundRect">
            <a:avLst>
              <a:gd name="adj" fmla="val 1544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6492240" y="1664208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참고문헌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492240" y="2084832"/>
            <a:ext cx="498348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4000"/>
              </a:lnSpc>
              <a:spcAft>
                <a:spcPts val="700"/>
              </a:spcAft>
              <a:buNone/>
            </a:pPr>
            <a:r>
              <a:rPr lang="en-US" sz="10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Kaimal, G. et al. (2016). Reduction of cortisol levels following art making. Art Therapy, 33(2).</a:t>
            </a:r>
            <a:endParaRPr lang="en-US" sz="1000" dirty="0"/>
          </a:p>
          <a:p>
            <a:pPr indent="0" marL="0">
              <a:lnSpc>
                <a:spcPct val="104000"/>
              </a:lnSpc>
              <a:spcAft>
                <a:spcPts val="700"/>
              </a:spcAft>
              <a:buNone/>
            </a:pPr>
            <a:r>
              <a:rPr lang="en-US" sz="10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Kaimal, G. et al. (2017). Functional near-infrared spectroscopy assessment of reward perception during art making. The Arts in Psychotherapy, 55.</a:t>
            </a:r>
            <a:endParaRPr lang="en-US" sz="1000" dirty="0"/>
          </a:p>
          <a:p>
            <a:pPr indent="0" marL="0">
              <a:lnSpc>
                <a:spcPct val="104000"/>
              </a:lnSpc>
              <a:spcAft>
                <a:spcPts val="700"/>
              </a:spcAft>
              <a:buNone/>
            </a:pPr>
            <a:r>
              <a:rPr lang="en-US" sz="10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Porges, S. W. (2011). The Polyvagal Theory. Norton.</a:t>
            </a:r>
            <a:endParaRPr lang="en-US" sz="1000" dirty="0"/>
          </a:p>
          <a:p>
            <a:pPr indent="0" marL="0">
              <a:lnSpc>
                <a:spcPct val="104000"/>
              </a:lnSpc>
              <a:spcAft>
                <a:spcPts val="700"/>
              </a:spcAft>
              <a:buNone/>
            </a:pPr>
            <a:r>
              <a:rPr lang="en-US" sz="10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Csikszentmihalyi, M. (1990). Flow: The Psychology of Optimal Experience. Harper &amp; Row.</a:t>
            </a:r>
            <a:endParaRPr lang="en-US" sz="1000" dirty="0"/>
          </a:p>
          <a:p>
            <a:pPr indent="0" marL="0">
              <a:lnSpc>
                <a:spcPct val="104000"/>
              </a:lnSpc>
              <a:spcAft>
                <a:spcPts val="700"/>
              </a:spcAft>
              <a:buNone/>
            </a:pPr>
            <a:r>
              <a:rPr lang="en-US" sz="10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Hass-Cohen, N., &amp; Findlay, J. C. (2015). Art Therapy and the Neuroscience of Relationships, Creativity, and Resiliency (ATR-N). Norton.</a:t>
            </a:r>
            <a:endParaRPr lang="en-US" sz="1000" dirty="0"/>
          </a:p>
          <a:p>
            <a:pPr indent="0" marL="0">
              <a:lnSpc>
                <a:spcPct val="104000"/>
              </a:lnSpc>
              <a:spcAft>
                <a:spcPts val="700"/>
              </a:spcAft>
              <a:buNone/>
            </a:pPr>
            <a:r>
              <a:rPr lang="en-US" sz="10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Lusebrink, V. B. (2004). Art therapy and the brain. Art Therapy, 21(3).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제2부 · 몸으로 그리다</a:t>
            </a:r>
            <a:endParaRPr lang="en-US" sz="850" dirty="0"/>
          </a:p>
        </p:txBody>
      </p:sp>
      <p:sp>
        <p:nvSpPr>
          <p:cNvPr id="15" name="Text 12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47</a:t>
            </a:r>
            <a:endParaRPr lang="en-US" sz="9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6">
    <p:bg>
      <p:bgPr>
        <a:solidFill>
          <a:srgbClr val="0E1A2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part3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E1A2C">
              <a:alpha val="78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1828800"/>
            <a:ext cx="12191695" cy="3200400"/>
          </a:xfrm>
          <a:prstGeom prst="rect">
            <a:avLst/>
          </a:prstGeom>
          <a:solidFill>
            <a:srgbClr val="0E1A2C">
              <a:alpha val="58000"/>
            </a:srgbClr>
          </a:solidFill>
          <a:ln/>
        </p:spPr>
      </p:sp>
      <p:sp>
        <p:nvSpPr>
          <p:cNvPr id="5" name="Text 2"/>
          <p:cNvSpPr/>
          <p:nvPr/>
        </p:nvSpPr>
        <p:spPr>
          <a:xfrm>
            <a:off x="0" y="1874520"/>
            <a:ext cx="121916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spc="6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PART 3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5181448" y="2395728"/>
            <a:ext cx="1828800" cy="0"/>
          </a:xfrm>
          <a:prstGeom prst="line">
            <a:avLst/>
          </a:prstGeom>
          <a:noFill/>
          <a:ln w="19050">
            <a:solidFill>
              <a:srgbClr val="C9A24B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0" y="2560320"/>
            <a:ext cx="1219169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색채가 치유한다</a:t>
            </a:r>
            <a:endParaRPr lang="en-US" sz="4000" dirty="0"/>
          </a:p>
        </p:txBody>
      </p:sp>
      <p:sp>
        <p:nvSpPr>
          <p:cNvPr id="8" name="Text 5"/>
          <p:cNvSpPr/>
          <p:nvPr/>
        </p:nvSpPr>
        <p:spPr>
          <a:xfrm>
            <a:off x="0" y="3611880"/>
            <a:ext cx="121916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E4CF9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색채심리학의 이론과 임상 실증 — 빛에서 감정, 그리고 회복으로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제3부 · 색채가 치유한다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48</a:t>
            </a:r>
            <a:endParaRPr lang="en-US" sz="9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3·1 핵심이론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색채란 무엇인가 — 물리·생리·심리의 삼중 사건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828800"/>
            <a:ext cx="3599688" cy="3566160"/>
          </a:xfrm>
          <a:prstGeom prst="roundRect">
            <a:avLst>
              <a:gd name="adj" fmla="val 2051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86384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" y="2212848"/>
            <a:ext cx="310896" cy="31089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481328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물리 (Physics)</a:t>
            </a:r>
            <a:endParaRPr lang="en-US" sz="1450" dirty="0"/>
          </a:p>
        </p:txBody>
      </p:sp>
      <p:sp>
        <p:nvSpPr>
          <p:cNvPr id="11" name="Text 7"/>
          <p:cNvSpPr/>
          <p:nvPr/>
        </p:nvSpPr>
        <p:spPr>
          <a:xfrm>
            <a:off x="804672" y="2779776"/>
            <a:ext cx="3105912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색은 ‘파장’이라는 물리량</a:t>
            </a:r>
            <a:endParaRPr lang="en-US" sz="118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380~740nm 가시광선</a:t>
            </a:r>
            <a:endParaRPr lang="en-US" sz="118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대상의 반사·흡수의 결과</a:t>
            </a:r>
            <a:endParaRPr lang="en-US" sz="118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→ 색은 빛에 ‘있지’ 않다</a:t>
            </a:r>
            <a:endParaRPr lang="en-US" sz="1180" dirty="0"/>
          </a:p>
        </p:txBody>
      </p:sp>
      <p:sp>
        <p:nvSpPr>
          <p:cNvPr id="12" name="Shape 8"/>
          <p:cNvSpPr/>
          <p:nvPr/>
        </p:nvSpPr>
        <p:spPr>
          <a:xfrm>
            <a:off x="4294632" y="1828800"/>
            <a:ext cx="3599688" cy="3566160"/>
          </a:xfrm>
          <a:prstGeom prst="roundRect">
            <a:avLst>
              <a:gd name="adj" fmla="val 2051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532376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8680" y="2212848"/>
            <a:ext cx="310896" cy="310896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227320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생리 (Physiology)</a:t>
            </a:r>
            <a:endParaRPr lang="en-US" sz="1450" dirty="0"/>
          </a:p>
        </p:txBody>
      </p:sp>
      <p:sp>
        <p:nvSpPr>
          <p:cNvPr id="16" name="Text 11"/>
          <p:cNvSpPr/>
          <p:nvPr/>
        </p:nvSpPr>
        <p:spPr>
          <a:xfrm>
            <a:off x="4550664" y="2779776"/>
            <a:ext cx="3105912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원추세포 3종이 파장을 신호로</a:t>
            </a:r>
            <a:endParaRPr lang="en-US" sz="118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V4에서 색 항상성 처리</a:t>
            </a:r>
            <a:endParaRPr lang="en-US" sz="118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대립과정(적-녹, 청-황)</a:t>
            </a:r>
            <a:endParaRPr lang="en-US" sz="118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→ 색은 뇌가 ‘만든다’</a:t>
            </a:r>
            <a:endParaRPr lang="en-US" sz="1180" dirty="0"/>
          </a:p>
        </p:txBody>
      </p:sp>
      <p:sp>
        <p:nvSpPr>
          <p:cNvPr id="17" name="Shape 12"/>
          <p:cNvSpPr/>
          <p:nvPr/>
        </p:nvSpPr>
        <p:spPr>
          <a:xfrm>
            <a:off x="8040624" y="1828800"/>
            <a:ext cx="3599688" cy="3566160"/>
          </a:xfrm>
          <a:prstGeom prst="roundRect">
            <a:avLst>
              <a:gd name="adj" fmla="val 2051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8278368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4672" y="2212848"/>
            <a:ext cx="310896" cy="310896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973312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심리 (Psychology)</a:t>
            </a:r>
            <a:endParaRPr lang="en-US" sz="1450" dirty="0"/>
          </a:p>
        </p:txBody>
      </p:sp>
      <p:sp>
        <p:nvSpPr>
          <p:cNvPr id="21" name="Text 15"/>
          <p:cNvSpPr/>
          <p:nvPr/>
        </p:nvSpPr>
        <p:spPr>
          <a:xfrm>
            <a:off x="8296656" y="2779776"/>
            <a:ext cx="3105912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색에 정서·의미·상징 부여</a:t>
            </a:r>
            <a:endParaRPr lang="en-US" sz="118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문화·경험·맥락에 의존</a:t>
            </a:r>
            <a:endParaRPr lang="en-US" sz="118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각성·기분·행동에 영향</a:t>
            </a:r>
            <a:endParaRPr lang="en-US" sz="118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→ 색은 ‘경험된다’</a:t>
            </a:r>
            <a:endParaRPr lang="en-US" sz="1180" dirty="0"/>
          </a:p>
        </p:txBody>
      </p:sp>
      <p:sp>
        <p:nvSpPr>
          <p:cNvPr id="22" name="Text 16"/>
          <p:cNvSpPr/>
          <p:nvPr/>
        </p:nvSpPr>
        <p:spPr>
          <a:xfrm>
            <a:off x="548640" y="5577840"/>
            <a:ext cx="1109167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색채치유는 이 세 층위를 모두 다룬다. ‘빨강은 흥분’ 같은 단순 공식이 아니라, 생리적 각성 + 개인사 + 문화 맥락의 상호작용으로 이해한다.</a:t>
            </a:r>
            <a:endParaRPr lang="en-US" sz="1200" dirty="0"/>
          </a:p>
        </p:txBody>
      </p:sp>
      <p:sp>
        <p:nvSpPr>
          <p:cNvPr id="23" name="Text 17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24" name="Text 18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제3부 · 색채가 치유한다</a:t>
            </a:r>
            <a:endParaRPr lang="en-US" sz="850" dirty="0"/>
          </a:p>
        </p:txBody>
      </p:sp>
      <p:sp>
        <p:nvSpPr>
          <p:cNvPr id="25" name="Text 19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49</a:t>
            </a:r>
            <a:endParaRPr lang="en-US" sz="9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3·1 과학적 배경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색채 지각의 신경생물학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8640" y="1517904"/>
            <a:ext cx="6309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파장에서 색경험까지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548640" y="1938528"/>
            <a:ext cx="635508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50" b="1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삼원색설(Young–Helmholtz): L·M·S 세 원추세포가 파장 정보를 부호화.</a:t>
            </a:r>
            <a:endParaRPr lang="en-US" sz="1250" dirty="0"/>
          </a:p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50" b="1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대립과정설(Hering): 적-녹, 청-황, 흑-백의 길항 채널로 처리.</a:t>
            </a:r>
            <a:endParaRPr lang="en-US" sz="1250" dirty="0"/>
          </a:p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두 이론은 ‘수용기 단계(삼원색) → 신경 단계(대립과정)’로 통합된다.</a:t>
            </a:r>
            <a:endParaRPr lang="en-US" sz="1250" dirty="0"/>
          </a:p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잔상(보색 잔상)은 대립과정의 직접 증거.</a:t>
            </a:r>
            <a:endParaRPr lang="en-US" sz="1250" dirty="0"/>
          </a:p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V4 손상 시 색만 사라지는 대뇌색맹(achromatopsia) → 색은 뇌의 구성물.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7114032" y="1481328"/>
            <a:ext cx="4526280" cy="4736592"/>
          </a:xfrm>
          <a:prstGeom prst="roundRect">
            <a:avLst>
              <a:gd name="adj" fmla="val 1616"/>
            </a:avLst>
          </a:prstGeom>
          <a:solidFill>
            <a:srgbClr val="14233A"/>
          </a:solidFill>
          <a:ln w="9525">
            <a:solidFill>
              <a:srgbClr val="D9DEE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333488" y="1664208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치유적 함의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7333488" y="2084832"/>
            <a:ext cx="41148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3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보색의 긴장·균형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3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대립과정이 보색 대비의 강렬함을 설명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3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색 항상성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3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조명이 달라도 ‘그 색’으로 인식 → 상징 안정성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3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개인차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3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색각 이상·나이에 따른 수용기 변화 고려</a:t>
            </a:r>
            <a:endParaRPr lang="en-US" sz="1230" dirty="0"/>
          </a:p>
        </p:txBody>
      </p:sp>
      <p:sp>
        <p:nvSpPr>
          <p:cNvPr id="12" name="Text 9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제3부 · 색채가 치유한다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50</a:t>
            </a:r>
            <a:endParaRPr lang="en-US" sz="90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3·1 핵심이론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괴테 『색채론』: 색의 심리·생리적 작용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8640" y="1517904"/>
            <a:ext cx="6309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Goethe, Zur Farbenlehre (1810)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548640" y="1938528"/>
            <a:ext cx="635508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50" b="1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뉴턴의 물리광학에 맞서 ‘인간이 경험하는 색’을 탐구.</a:t>
            </a:r>
            <a:endParaRPr lang="en-US" sz="1250" dirty="0"/>
          </a:p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색을 능동(plus)·수동(minus) 두 극으로 구분.</a:t>
            </a:r>
            <a:endParaRPr lang="en-US" sz="1250" dirty="0"/>
          </a:p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C0392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능동측 — 노랑·주황·빨강: 따뜻함·활기·근접감.</a:t>
            </a:r>
            <a:endParaRPr lang="en-US" sz="1250" dirty="0"/>
          </a:p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2C5C9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수동측 — 파랑·남보라: 차가움·고요·후퇴감.</a:t>
            </a:r>
            <a:endParaRPr lang="en-US" sz="1250" dirty="0"/>
          </a:p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잔상·대비 등 ‘생리색’ 현상을 체계적으로 기술.</a:t>
            </a:r>
            <a:endParaRPr lang="en-US" sz="1250" dirty="0"/>
          </a:p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5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과학적 한계에도, 색-정서 연구의 출발점이 되었다.</a:t>
            </a:r>
            <a:endParaRPr lang="en-US" sz="1250" dirty="0"/>
          </a:p>
        </p:txBody>
      </p:sp>
      <p:sp>
        <p:nvSpPr>
          <p:cNvPr id="9" name="Shape 6"/>
          <p:cNvSpPr/>
          <p:nvPr/>
        </p:nvSpPr>
        <p:spPr>
          <a:xfrm>
            <a:off x="7114032" y="1481328"/>
            <a:ext cx="4526280" cy="4736592"/>
          </a:xfrm>
          <a:prstGeom prst="roundRect">
            <a:avLst>
              <a:gd name="adj" fmla="val 1616"/>
            </a:avLst>
          </a:prstGeom>
          <a:solidFill>
            <a:srgbClr val="E8EFF8"/>
          </a:solidFill>
          <a:ln w="9525">
            <a:solidFill>
              <a:srgbClr val="D9DEE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333488" y="1664208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현대적 평가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7333488" y="2084832"/>
            <a:ext cx="41148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3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공헌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색의 ‘주관적 경험’을 학문 대상으로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3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한계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물리이론으로는 부정확, 일반화 위험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3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치유적 활용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‘따뜻한/차가운 색’의 직관적 분류는 임상 소통에 유용</a:t>
            </a:r>
            <a:endParaRPr lang="en-US" sz="1230" dirty="0"/>
          </a:p>
        </p:txBody>
      </p:sp>
      <p:sp>
        <p:nvSpPr>
          <p:cNvPr id="12" name="Text 9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제3부 · 색채가 치유한다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51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423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603504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SiAT 정의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심테크 통합미술치료(SiAT)란 무엇인가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640080" y="1737360"/>
            <a:ext cx="1088136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감지(感知)된 정서를 </a:t>
            </a:r>
            <a:pPr indent="0" marL="0">
              <a:lnSpc>
                <a:spcPct val="130000"/>
              </a:lnSpc>
              <a:buNone/>
            </a:pPr>
            <a:r>
              <a:rPr lang="en-US" sz="180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색채와 형태</a:t>
            </a:r>
            <a:pPr indent="0" marL="0">
              <a:lnSpc>
                <a:spcPct val="13000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로 외재화하여, 뇌와 자율신경의 </a:t>
            </a:r>
            <a:pPr indent="0" marL="0">
              <a:lnSpc>
                <a:spcPct val="130000"/>
              </a:lnSpc>
              <a:buNone/>
            </a:pPr>
            <a:r>
              <a:rPr lang="en-US" sz="180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재구성</a:t>
            </a:r>
            <a:pPr indent="0" marL="0">
              <a:lnSpc>
                <a:spcPct val="13000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을 통해 자기이해와 </a:t>
            </a:r>
            <a:pPr indent="0" marL="0">
              <a:lnSpc>
                <a:spcPct val="130000"/>
              </a:lnSpc>
              <a:buNone/>
            </a:pPr>
            <a:r>
              <a:rPr lang="en-US" sz="180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생명 회복</a:t>
            </a:r>
            <a:pPr indent="0" marL="0">
              <a:lnSpc>
                <a:spcPct val="13000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에 이르게 하고, 이를 </a:t>
            </a:r>
            <a:pPr indent="0" marL="0">
              <a:lnSpc>
                <a:spcPct val="130000"/>
              </a:lnSpc>
              <a:buNone/>
            </a:pPr>
            <a:r>
              <a:rPr lang="en-US" sz="180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홍익(弘益)의 실천</a:t>
            </a:r>
            <a:pPr indent="0" marL="0">
              <a:lnSpc>
                <a:spcPct val="13000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으로 확장하는 통합 미술치유 체계.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640080" y="3108960"/>
            <a:ext cx="3566160" cy="3017520"/>
          </a:xfrm>
          <a:prstGeom prst="roundRect">
            <a:avLst>
              <a:gd name="adj" fmla="val 2424"/>
            </a:avLst>
          </a:prstGeom>
          <a:solidFill>
            <a:srgbClr val="1E3354"/>
          </a:solidFill>
          <a:ln w="12700">
            <a:solidFill>
              <a:srgbClr val="C9A24B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002536" y="3383280"/>
            <a:ext cx="841248" cy="841248"/>
          </a:xfrm>
          <a:prstGeom prst="ellipse">
            <a:avLst/>
          </a:prstGeom>
          <a:solidFill>
            <a:srgbClr val="0E1A2C"/>
          </a:solidFill>
          <a:ln w="12700">
            <a:solidFill>
              <a:srgbClr val="C9A24B"/>
            </a:solidFill>
            <a:prstDash val="solid"/>
          </a:ln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76272" y="3557016"/>
            <a:ext cx="493776" cy="49377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40080" y="4352544"/>
            <a:ext cx="3566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철학 (心)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914400" y="4864608"/>
            <a:ext cx="301752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4CF9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홍익인간·율려·천부경의 인간관 위에 ‘3초 멈춤’의 창조적 자각을 둔다.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4389120" y="3108960"/>
            <a:ext cx="3566160" cy="3017520"/>
          </a:xfrm>
          <a:prstGeom prst="roundRect">
            <a:avLst>
              <a:gd name="adj" fmla="val 2424"/>
            </a:avLst>
          </a:prstGeom>
          <a:solidFill>
            <a:srgbClr val="1E3354"/>
          </a:solidFill>
          <a:ln w="12700">
            <a:solidFill>
              <a:srgbClr val="C9A24B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5751576" y="3383280"/>
            <a:ext cx="841248" cy="841248"/>
          </a:xfrm>
          <a:prstGeom prst="ellipse">
            <a:avLst/>
          </a:prstGeom>
          <a:solidFill>
            <a:srgbClr val="0E1A2C"/>
          </a:solidFill>
          <a:ln w="12700">
            <a:solidFill>
              <a:srgbClr val="C9A24B"/>
            </a:solidFill>
            <a:prstDash val="solid"/>
          </a:ln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5312" y="3557016"/>
            <a:ext cx="493776" cy="493776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389120" y="4352544"/>
            <a:ext cx="3566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과학 (腦)</a:t>
            </a:r>
            <a:endParaRPr lang="en-US" sz="1800" dirty="0"/>
          </a:p>
        </p:txBody>
      </p:sp>
      <p:sp>
        <p:nvSpPr>
          <p:cNvPr id="14" name="Text 10"/>
          <p:cNvSpPr/>
          <p:nvPr/>
        </p:nvSpPr>
        <p:spPr>
          <a:xfrm>
            <a:off x="4663440" y="4864608"/>
            <a:ext cx="301752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4CF9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신경미학·색채생리·자율신경 조절의 실증 근거로 작용 기제를 설명한다.</a:t>
            </a:r>
            <a:endParaRPr lang="en-US" sz="1250" dirty="0"/>
          </a:p>
        </p:txBody>
      </p:sp>
      <p:sp>
        <p:nvSpPr>
          <p:cNvPr id="15" name="Shape 11"/>
          <p:cNvSpPr/>
          <p:nvPr/>
        </p:nvSpPr>
        <p:spPr>
          <a:xfrm>
            <a:off x="8138160" y="3108960"/>
            <a:ext cx="3566160" cy="3017520"/>
          </a:xfrm>
          <a:prstGeom prst="roundRect">
            <a:avLst>
              <a:gd name="adj" fmla="val 2424"/>
            </a:avLst>
          </a:prstGeom>
          <a:solidFill>
            <a:srgbClr val="1E3354"/>
          </a:solidFill>
          <a:ln w="12700">
            <a:solidFill>
              <a:srgbClr val="C9A24B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9500616" y="3383280"/>
            <a:ext cx="841248" cy="841248"/>
          </a:xfrm>
          <a:prstGeom prst="ellipse">
            <a:avLst/>
          </a:prstGeom>
          <a:solidFill>
            <a:srgbClr val="0E1A2C"/>
          </a:solidFill>
          <a:ln w="12700">
            <a:solidFill>
              <a:srgbClr val="C9A24B"/>
            </a:solidFill>
            <a:prstDash val="solid"/>
          </a:ln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4352" y="3557016"/>
            <a:ext cx="493776" cy="493776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138160" y="4352544"/>
            <a:ext cx="3566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임상 (癒)</a:t>
            </a:r>
            <a:endParaRPr lang="en-US" sz="1800" dirty="0"/>
          </a:p>
        </p:txBody>
      </p:sp>
      <p:sp>
        <p:nvSpPr>
          <p:cNvPr id="19" name="Text 14"/>
          <p:cNvSpPr/>
          <p:nvPr/>
        </p:nvSpPr>
        <p:spPr>
          <a:xfrm>
            <a:off x="8412480" y="4864608"/>
            <a:ext cx="301752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E4CF9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근거기반 프로토콜·대상별 처방·윤리·위기대응을 갖춘 치유 실천.</a:t>
            </a:r>
            <a:endParaRPr lang="en-US" sz="1250" dirty="0"/>
          </a:p>
        </p:txBody>
      </p:sp>
      <p:sp>
        <p:nvSpPr>
          <p:cNvPr id="20" name="Text 15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21" name="Text 16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MASTER</a:t>
            </a:r>
            <a:endParaRPr lang="en-US" sz="850" dirty="0"/>
          </a:p>
        </p:txBody>
      </p:sp>
      <p:sp>
        <p:nvSpPr>
          <p:cNvPr id="22" name="Text 1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3·1 핵심이론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이텐의 7대 색채대비 (Johannes Itten)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graphicFrame>
        <p:nvGraphicFramePr>
          <p:cNvPr id="5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55648"/>
          <a:ext cx="11091672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4754880"/>
                <a:gridCol w="4325112"/>
              </a:tblGrid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대비</a:t>
                      </a:r>
                      <a:endParaRPr lang="en-US" sz="11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233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내용</a:t>
                      </a:r>
                      <a:endParaRPr lang="en-US" sz="11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233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표현·임상 활용</a:t>
                      </a:r>
                      <a:endParaRPr lang="en-US" sz="11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233A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80" b="1" dirty="0">
                          <a:solidFill>
                            <a:srgbClr val="14233A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색상 대비</a:t>
                      </a:r>
                      <a:endParaRPr lang="en-US" sz="108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8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순색 간의 차이(빨강-파랑-노랑)</a:t>
                      </a:r>
                      <a:endParaRPr lang="en-US" sz="108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8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생기·명료함 / 활력 부여</a:t>
                      </a:r>
                      <a:endParaRPr lang="en-US" sz="108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80" b="1" dirty="0">
                          <a:solidFill>
                            <a:srgbClr val="14233A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명도 대비</a:t>
                      </a:r>
                      <a:endParaRPr lang="en-US" sz="108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8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밝고 어두움의 차이</a:t>
                      </a:r>
                      <a:endParaRPr lang="en-US" sz="108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8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공간·깊이 / 우울 시 명도 변화 관찰</a:t>
                      </a:r>
                      <a:endParaRPr lang="en-US" sz="108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80" b="1" dirty="0">
                          <a:solidFill>
                            <a:srgbClr val="14233A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한난 대비</a:t>
                      </a:r>
                      <a:endParaRPr lang="en-US" sz="108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8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따뜻한 색 vs 차가운 색</a:t>
                      </a:r>
                      <a:endParaRPr lang="en-US" sz="108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8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정서 온도 / 각성-진정 조절</a:t>
                      </a:r>
                      <a:endParaRPr lang="en-US" sz="108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80" b="1" dirty="0">
                          <a:solidFill>
                            <a:srgbClr val="14233A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보색 대비</a:t>
                      </a:r>
                      <a:endParaRPr lang="en-US" sz="108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8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색상환 반대색(빨강-초록 등)</a:t>
                      </a:r>
                      <a:endParaRPr lang="en-US" sz="108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8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강렬한 긴장·균형 / 양가감정</a:t>
                      </a:r>
                      <a:endParaRPr lang="en-US" sz="108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80" b="1" dirty="0">
                          <a:solidFill>
                            <a:srgbClr val="14233A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동시 대비</a:t>
                      </a:r>
                      <a:endParaRPr lang="en-US" sz="108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8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주변색에 의한 색의 변화</a:t>
                      </a:r>
                      <a:endParaRPr lang="en-US" sz="108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8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‘맥락이 색을 바꾼다’의 시각 경험</a:t>
                      </a:r>
                      <a:endParaRPr lang="en-US" sz="108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80" b="1" dirty="0">
                          <a:solidFill>
                            <a:srgbClr val="14233A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채도 대비</a:t>
                      </a:r>
                      <a:endParaRPr lang="en-US" sz="108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8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맑은 색 vs 탁한 색</a:t>
                      </a:r>
                      <a:endParaRPr lang="en-US" sz="108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8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감정의 ‘강도’ / 흐림 = 위축 단서</a:t>
                      </a:r>
                      <a:endParaRPr lang="en-US" sz="108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80" b="1" dirty="0">
                          <a:solidFill>
                            <a:srgbClr val="14233A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면적 대비</a:t>
                      </a:r>
                      <a:endParaRPr lang="en-US" sz="108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8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색이 차지하는 양의 균형</a:t>
                      </a:r>
                      <a:endParaRPr lang="en-US" sz="108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8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구성·우선순위 / 무엇을 크게 칠했나</a:t>
                      </a:r>
                      <a:endParaRPr lang="en-US" sz="108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Text 4"/>
          <p:cNvSpPr/>
          <p:nvPr/>
        </p:nvSpPr>
        <p:spPr>
          <a:xfrm>
            <a:off x="548640" y="5989320"/>
            <a:ext cx="110916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이텐의 대비 이론은 색을 ‘단독’이 아니라 ‘관계’로 본다 — 그림 속 색의 관계가 곧 내담자의 정서적 관계 구조를 비춘다.</a:t>
            </a:r>
            <a:endParaRPr lang="en-US" sz="1100" dirty="0"/>
          </a:p>
        </p:txBody>
      </p:sp>
      <p:sp>
        <p:nvSpPr>
          <p:cNvPr id="9" name="Text 5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0" name="Text 6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제3부 · 색채가 치유한다</a:t>
            </a:r>
            <a:endParaRPr lang="en-US" sz="850" dirty="0"/>
          </a:p>
        </p:txBody>
      </p:sp>
      <p:sp>
        <p:nvSpPr>
          <p:cNvPr id="11" name="Text 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52</a:t>
            </a:r>
            <a:endParaRPr lang="en-US" sz="90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3·1 과학적 배경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색상환과 색의 관계 구조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pic>
        <p:nvPicPr>
          <p:cNvPr id="7" name="Image 1" descr="assets/colorwheel.jp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7315200" y="1600200"/>
            <a:ext cx="4206240" cy="420624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48640" y="1554480"/>
            <a:ext cx="6400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색상환으로 읽는 관계</a:t>
            </a:r>
            <a:endParaRPr lang="en-US" sz="1550" dirty="0"/>
          </a:p>
        </p:txBody>
      </p:sp>
      <p:sp>
        <p:nvSpPr>
          <p:cNvPr id="9" name="Text 5"/>
          <p:cNvSpPr/>
          <p:nvPr/>
        </p:nvSpPr>
        <p:spPr>
          <a:xfrm>
            <a:off x="548640" y="2011680"/>
            <a:ext cx="649224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30" b="1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인접색(유사색): 조화·안정 — 한 정서의 미묘한 결.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30" b="1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보색(반대색): 긴장·생동 — 대립·양가감정의 시각화.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삼각배색·분할보색: 역동적 균형.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난색역(빨강~노랑)·한색역(초록~보라)의 정서 온도.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3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임상 질문: ‘왜 이 색들을 함께 두었나요?’ — 색의 관계가 곧 의미.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주의: 색-의미 연결은 개인·문화에 따라 다르다. 색상환은 ‘해석의 출발점’이지 정답표가 아니다.</a:t>
            </a:r>
            <a:endParaRPr lang="en-US" sz="1230" dirty="0"/>
          </a:p>
        </p:txBody>
      </p:sp>
      <p:sp>
        <p:nvSpPr>
          <p:cNvPr id="10" name="Text 6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1" name="Text 7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제3부 · 색채가 치유한다</a:t>
            </a:r>
            <a:endParaRPr lang="en-US" sz="850" dirty="0"/>
          </a:p>
        </p:txBody>
      </p:sp>
      <p:sp>
        <p:nvSpPr>
          <p:cNvPr id="12" name="Text 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53</a:t>
            </a:r>
            <a:endParaRPr lang="en-US" sz="900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3·1 핵심이론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배색 조화 이론: 색은 ‘관계’로 작동한다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828800"/>
            <a:ext cx="3599688" cy="3291840"/>
          </a:xfrm>
          <a:prstGeom prst="roundRect">
            <a:avLst>
              <a:gd name="adj" fmla="val 2222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86384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" y="2212848"/>
            <a:ext cx="310896" cy="31089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481328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유사 조화</a:t>
            </a:r>
            <a:endParaRPr lang="en-US" sz="1400" dirty="0"/>
          </a:p>
        </p:txBody>
      </p:sp>
      <p:sp>
        <p:nvSpPr>
          <p:cNvPr id="11" name="Text 7"/>
          <p:cNvSpPr/>
          <p:nvPr/>
        </p:nvSpPr>
        <p:spPr>
          <a:xfrm>
            <a:off x="804672" y="2779776"/>
            <a:ext cx="3105912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인접색·동일 색조의 결합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안정·통일·차분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한 정서의 미묘한 결 표현</a:t>
            </a:r>
            <a:endParaRPr lang="en-US" sz="1150" dirty="0"/>
          </a:p>
        </p:txBody>
      </p:sp>
      <p:sp>
        <p:nvSpPr>
          <p:cNvPr id="12" name="Shape 8"/>
          <p:cNvSpPr/>
          <p:nvPr/>
        </p:nvSpPr>
        <p:spPr>
          <a:xfrm>
            <a:off x="4294632" y="1828800"/>
            <a:ext cx="3599688" cy="3291840"/>
          </a:xfrm>
          <a:prstGeom prst="roundRect">
            <a:avLst>
              <a:gd name="adj" fmla="val 2222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532376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8680" y="2212848"/>
            <a:ext cx="310896" cy="310896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227320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대비 조화</a:t>
            </a:r>
            <a:endParaRPr lang="en-US" sz="1400" dirty="0"/>
          </a:p>
        </p:txBody>
      </p:sp>
      <p:sp>
        <p:nvSpPr>
          <p:cNvPr id="16" name="Text 11"/>
          <p:cNvSpPr/>
          <p:nvPr/>
        </p:nvSpPr>
        <p:spPr>
          <a:xfrm>
            <a:off x="4550664" y="2779776"/>
            <a:ext cx="3105912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보색·명도/채도 대비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생동·강조·긴장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양가감정·역동의 시각화</a:t>
            </a:r>
            <a:endParaRPr lang="en-US" sz="1150" dirty="0"/>
          </a:p>
        </p:txBody>
      </p:sp>
      <p:sp>
        <p:nvSpPr>
          <p:cNvPr id="17" name="Shape 12"/>
          <p:cNvSpPr/>
          <p:nvPr/>
        </p:nvSpPr>
        <p:spPr>
          <a:xfrm>
            <a:off x="8040624" y="1828800"/>
            <a:ext cx="3599688" cy="3291840"/>
          </a:xfrm>
          <a:prstGeom prst="roundRect">
            <a:avLst>
              <a:gd name="adj" fmla="val 2222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8278368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4672" y="2212848"/>
            <a:ext cx="310896" cy="310896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973312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균형의 원리</a:t>
            </a:r>
            <a:endParaRPr lang="en-US" sz="1400" dirty="0"/>
          </a:p>
        </p:txBody>
      </p:sp>
      <p:sp>
        <p:nvSpPr>
          <p:cNvPr id="21" name="Text 15"/>
          <p:cNvSpPr/>
          <p:nvPr/>
        </p:nvSpPr>
        <p:spPr>
          <a:xfrm>
            <a:off x="8296656" y="2779776"/>
            <a:ext cx="3105912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면적·강도의 비례(이텐 면적대비)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‘무엇을 크게/작게’의 의미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구성에서 드러나는 우선순위</a:t>
            </a:r>
            <a:endParaRPr lang="en-US" sz="1150" dirty="0"/>
          </a:p>
        </p:txBody>
      </p:sp>
      <p:sp>
        <p:nvSpPr>
          <p:cNvPr id="22" name="Text 16"/>
          <p:cNvSpPr/>
          <p:nvPr/>
        </p:nvSpPr>
        <p:spPr>
          <a:xfrm>
            <a:off x="548640" y="5440680"/>
            <a:ext cx="1109167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배색은 ‘어떤 색’보다 ‘색들의 관계’가 정서를 만든다. 그림 속 색 관계는 내담자의 내적 관계 구조를 비춘다 — 단, 늘 ‘가설’로 읽는다.</a:t>
            </a:r>
            <a:endParaRPr lang="en-US" sz="1200" dirty="0"/>
          </a:p>
        </p:txBody>
      </p:sp>
      <p:sp>
        <p:nvSpPr>
          <p:cNvPr id="23" name="Text 17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24" name="Text 18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제3부 · 색채가 치유한다</a:t>
            </a:r>
            <a:endParaRPr lang="en-US" sz="850" dirty="0"/>
          </a:p>
        </p:txBody>
      </p:sp>
      <p:sp>
        <p:nvSpPr>
          <p:cNvPr id="25" name="Text 19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54</a:t>
            </a:r>
            <a:endParaRPr lang="en-US" sz="900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3·1 과학적 배경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경계 긋기: ‘색채심리’와 ‘컬러테라피’ 과대광고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8640" y="1517904"/>
            <a:ext cx="6309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근거 있는 것 vs 과장된 것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548640" y="1938528"/>
            <a:ext cx="635508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b="1" dirty="0">
                <a:solidFill>
                  <a:srgbClr val="27865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근거 있는 활용: 색의 각성·주의·환경 효과를 ‘맥락 안에서’ 보조적으로 사용.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b="1" dirty="0">
                <a:solidFill>
                  <a:srgbClr val="C0392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과장·무근거: ‘특정 색이 특정 질병을 치료한다’는 색광·컬러테라피식 주장.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색-감정 ‘1:1 정답표’, 오라·차크라식 색 진단은 과학적 근거가 부족.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효과크기·재현성 논쟁을 솔직히 인정하는 태도가 전문성.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SiAT는 ‘치료한다’가 아니라 ‘표현·조절을 돕는다’로 말한다.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7114032" y="1481328"/>
            <a:ext cx="4526280" cy="4736592"/>
          </a:xfrm>
          <a:prstGeom prst="roundRect">
            <a:avLst>
              <a:gd name="adj" fmla="val 1616"/>
            </a:avLst>
          </a:prstGeom>
          <a:solidFill>
            <a:srgbClr val="14233A"/>
          </a:solidFill>
          <a:ln w="9525">
            <a:solidFill>
              <a:srgbClr val="D9DEE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333488" y="1664208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강사의 책임 언어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7333488" y="2084832"/>
            <a:ext cx="41148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‘치료’ 대신 ‘보조·완화’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‘증명’ 대신 ‘경향·가능성’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‘진단’ 대신 ‘관찰·대화’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과장 마케팅과 분명히 선을 긋는다.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E4CF9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정직함이 곧 신뢰다.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제3부 · 색채가 치유한다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55</a:t>
            </a:r>
            <a:endParaRPr lang="en-US" sz="900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3·1 핵심이론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칸딘스키: 색과 형태의 ‘영적 울림’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8640" y="1517904"/>
            <a:ext cx="6309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Concerning the Spiritual in Art (1911)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548640" y="1938528"/>
            <a:ext cx="635508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40" b="1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색은 ‘내적 필연성’에 의해 영혼을 울리는 힘이라 보았다.</a:t>
            </a:r>
            <a:endParaRPr lang="en-US" sz="1240" dirty="0"/>
          </a:p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40" dirty="0">
                <a:solidFill>
                  <a:srgbClr val="C99B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노랑 — 확장·공격·날카로움 (삼각형).</a:t>
            </a:r>
            <a:endParaRPr lang="en-US" sz="1240" dirty="0"/>
          </a:p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40" dirty="0">
                <a:solidFill>
                  <a:srgbClr val="2C5C9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파랑 — 후퇴·심오·고요 (원).</a:t>
            </a:r>
            <a:endParaRPr lang="en-US" sz="1240" dirty="0"/>
          </a:p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40" dirty="0">
                <a:solidFill>
                  <a:srgbClr val="C0392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빨강 — 강렬·생명·견고 (정사각형 경향).</a:t>
            </a:r>
            <a:endParaRPr lang="en-US" sz="1240" dirty="0"/>
          </a:p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4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색과 형태의 ‘공감각적’ 대응을 추상으로 구현.</a:t>
            </a:r>
            <a:endParaRPr lang="en-US" sz="1240" dirty="0"/>
          </a:p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4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미술치료의 ‘비재현·내면표현’의 직접적 선구.</a:t>
            </a:r>
            <a:endParaRPr lang="en-US" sz="1240" dirty="0"/>
          </a:p>
        </p:txBody>
      </p:sp>
      <p:sp>
        <p:nvSpPr>
          <p:cNvPr id="9" name="Shape 6"/>
          <p:cNvSpPr/>
          <p:nvPr/>
        </p:nvSpPr>
        <p:spPr>
          <a:xfrm>
            <a:off x="7114032" y="1481328"/>
            <a:ext cx="4526280" cy="4736592"/>
          </a:xfrm>
          <a:prstGeom prst="roundRect">
            <a:avLst>
              <a:gd name="adj" fmla="val 1616"/>
            </a:avLst>
          </a:prstGeom>
          <a:solidFill>
            <a:srgbClr val="14233A"/>
          </a:solidFill>
          <a:ln w="9525">
            <a:solidFill>
              <a:srgbClr val="D9DEE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333488" y="1664208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임상적 시사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7333488" y="2084832"/>
            <a:ext cx="41148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색·형태 선택을 ‘내적 상태의 직접 표현’으로 존중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재현(무엇을 그렸나)보다 표현(어떤 색·형인가)에 주목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단, 칸딘스키의 대응은 ‘보편 법칙’이 아닌 개인적 미학.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내담자 자신의 의미를 우선한다.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제3부 · 색채가 치유한다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56</a:t>
            </a:r>
            <a:endParaRPr lang="en-US" sz="900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3·1 과학적 배경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뤼셔 색채검사: 가능성과 한계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828800"/>
            <a:ext cx="3599688" cy="3657600"/>
          </a:xfrm>
          <a:prstGeom prst="roundRect">
            <a:avLst>
              <a:gd name="adj" fmla="val 2032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86384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" y="2212848"/>
            <a:ext cx="310896" cy="31089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481328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구조</a:t>
            </a:r>
            <a:endParaRPr lang="en-US" sz="1400" dirty="0"/>
          </a:p>
        </p:txBody>
      </p:sp>
      <p:sp>
        <p:nvSpPr>
          <p:cNvPr id="11" name="Text 7"/>
          <p:cNvSpPr/>
          <p:nvPr/>
        </p:nvSpPr>
        <p:spPr>
          <a:xfrm>
            <a:off x="804672" y="2779776"/>
            <a:ext cx="3105912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Max Lüscher(1947)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8색 선호 순서로 심리상태 추론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기본 4색(청·녹·적·황) + 보조 4색(자·갈·흑·회)</a:t>
            </a:r>
            <a:endParaRPr lang="en-US" sz="1150" dirty="0"/>
          </a:p>
        </p:txBody>
      </p:sp>
      <p:sp>
        <p:nvSpPr>
          <p:cNvPr id="12" name="Shape 8"/>
          <p:cNvSpPr/>
          <p:nvPr/>
        </p:nvSpPr>
        <p:spPr>
          <a:xfrm>
            <a:off x="4294632" y="1828800"/>
            <a:ext cx="3599688" cy="3657600"/>
          </a:xfrm>
          <a:prstGeom prst="roundRect">
            <a:avLst>
              <a:gd name="adj" fmla="val 2032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532376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8680" y="2212848"/>
            <a:ext cx="310896" cy="310896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227320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해석 논리</a:t>
            </a:r>
            <a:endParaRPr lang="en-US" sz="1400" dirty="0"/>
          </a:p>
        </p:txBody>
      </p:sp>
      <p:sp>
        <p:nvSpPr>
          <p:cNvPr id="16" name="Text 11"/>
          <p:cNvSpPr/>
          <p:nvPr/>
        </p:nvSpPr>
        <p:spPr>
          <a:xfrm>
            <a:off x="4550664" y="2779776"/>
            <a:ext cx="3105912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색 선호 = 무의식적 욕구·정서 상태 반영 가정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선택·거부 순서로 ‘갈등/보상’ 해석</a:t>
            </a:r>
            <a:endParaRPr lang="en-US" sz="1150" dirty="0"/>
          </a:p>
        </p:txBody>
      </p:sp>
      <p:sp>
        <p:nvSpPr>
          <p:cNvPr id="17" name="Shape 12"/>
          <p:cNvSpPr/>
          <p:nvPr/>
        </p:nvSpPr>
        <p:spPr>
          <a:xfrm>
            <a:off x="8040624" y="1828800"/>
            <a:ext cx="3599688" cy="3657600"/>
          </a:xfrm>
          <a:prstGeom prst="roundRect">
            <a:avLst>
              <a:gd name="adj" fmla="val 2032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8278368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4672" y="2212848"/>
            <a:ext cx="310896" cy="310896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973312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비판·한계</a:t>
            </a:r>
            <a:endParaRPr lang="en-US" sz="1400" dirty="0"/>
          </a:p>
        </p:txBody>
      </p:sp>
      <p:sp>
        <p:nvSpPr>
          <p:cNvPr id="21" name="Text 15"/>
          <p:cNvSpPr/>
          <p:nvPr/>
        </p:nvSpPr>
        <p:spPr>
          <a:xfrm>
            <a:off x="8296656" y="2779776"/>
            <a:ext cx="3105912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신뢰도·타당도 근거가 약함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과잉해석·바넘효과 위험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진단도구로 단독 사용 부적절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‘보조적 대화 촉매’로만</a:t>
            </a:r>
            <a:endParaRPr lang="en-US" sz="1150" dirty="0"/>
          </a:p>
        </p:txBody>
      </p:sp>
      <p:sp>
        <p:nvSpPr>
          <p:cNvPr id="22" name="Text 16"/>
          <p:cNvSpPr/>
          <p:nvPr/>
        </p:nvSpPr>
        <p:spPr>
          <a:xfrm>
            <a:off x="548640" y="5623560"/>
            <a:ext cx="1109167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i="1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교육적 입장: 뤼셔 검사는 ‘색-정서 관심’을 환기한 역사적 의의가 있으나, 임상 진단 근거로는 신중해야 한다. SiAT는 검사가 아닌 ‘대화’의 도구로 다룬다.</a:t>
            </a:r>
            <a:endParaRPr lang="en-US" sz="1150" dirty="0"/>
          </a:p>
        </p:txBody>
      </p:sp>
      <p:sp>
        <p:nvSpPr>
          <p:cNvPr id="23" name="Text 17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24" name="Text 18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제3부 · 색채가 치유한다</a:t>
            </a:r>
            <a:endParaRPr lang="en-US" sz="850" dirty="0"/>
          </a:p>
        </p:txBody>
      </p:sp>
      <p:sp>
        <p:nvSpPr>
          <p:cNvPr id="25" name="Text 19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57</a:t>
            </a:r>
            <a:endParaRPr lang="en-US" sz="900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3·1 연구사례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현대 색채심리 연구: 무엇이 밝혀졌나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8640" y="1517904"/>
            <a:ext cx="6309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수렴되는 발견과 논쟁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548640" y="1938528"/>
            <a:ext cx="635508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30" b="1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빨강은 맥락에 따라 각성·지배·경계 신호로 작용(예: 평가 맥락에서 수행 영향) — 단, 효과크기·재현성 논쟁.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파랑·녹색 계열은 진정·집중과 연관되는 경향(자연색 선호).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색-정서 연결은 강한 문화·언어 의존성을 가진다(예: 흰색의 상징).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‘색이 보편적으로 특정 감정을 유발’한다는 강한 주장은 근거가 약하다.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3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결론: 색의 효과는 ‘맥락·개인·문화’ 안에서 해석되어야 한다.</a:t>
            </a:r>
            <a:endParaRPr lang="en-US" sz="1230" dirty="0"/>
          </a:p>
        </p:txBody>
      </p:sp>
      <p:sp>
        <p:nvSpPr>
          <p:cNvPr id="9" name="Shape 6"/>
          <p:cNvSpPr/>
          <p:nvPr/>
        </p:nvSpPr>
        <p:spPr>
          <a:xfrm>
            <a:off x="7114032" y="1481328"/>
            <a:ext cx="4526280" cy="4736592"/>
          </a:xfrm>
          <a:prstGeom prst="roundRect">
            <a:avLst>
              <a:gd name="adj" fmla="val 1616"/>
            </a:avLst>
          </a:prstGeom>
          <a:solidFill>
            <a:srgbClr val="E8EFF8"/>
          </a:solidFill>
          <a:ln w="9525">
            <a:solidFill>
              <a:srgbClr val="D9DEE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333488" y="1664208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강사 유의사항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7333488" y="2084832"/>
            <a:ext cx="41148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색-감정 ‘고정표’를 가르치지 말 것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인터넷 ‘색채심리’ 도표 다수는 과장·무근거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개인의 색 의미를 먼저 묻기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“당신에게 이 색은 무엇인가요?”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문화·세대 차이 고려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제3부 · 색채가 치유한다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58</a:t>
            </a:r>
            <a:endParaRPr lang="en-US" sz="900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3·2 과학적 배경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색채와 편도체: 빨강은 왜 ‘빠른가’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8640" y="1517904"/>
            <a:ext cx="6309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색·각성·정서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548640" y="1938528"/>
            <a:ext cx="635508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40" b="1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강한 채도·난색은 시각적 현저성이 높아 주의를 빠르게 끈다.</a:t>
            </a:r>
            <a:endParaRPr lang="en-US" sz="1240" dirty="0"/>
          </a:p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4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현저한 시각 자극은 편도체·각성계를 활성화할 수 있다.</a:t>
            </a:r>
            <a:endParaRPr lang="en-US" sz="1240" dirty="0"/>
          </a:p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4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빨강은 위험·피·열의 진화적 연합을 가진다(가설).</a:t>
            </a:r>
            <a:endParaRPr lang="en-US" sz="1240" dirty="0"/>
          </a:p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4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그러나 ‘빨강 = 분노’식 1:1 대응은 성립하지 않는다(맥락 의존).</a:t>
            </a:r>
            <a:endParaRPr lang="en-US" sz="1240" dirty="0"/>
          </a:p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4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임상: 강한 색의 ‘양’과 ‘배치’가 각성 상태의 단서가 된다.</a:t>
            </a:r>
            <a:endParaRPr lang="en-US" sz="1240" dirty="0"/>
          </a:p>
        </p:txBody>
      </p:sp>
      <p:sp>
        <p:nvSpPr>
          <p:cNvPr id="9" name="Shape 6"/>
          <p:cNvSpPr/>
          <p:nvPr/>
        </p:nvSpPr>
        <p:spPr>
          <a:xfrm>
            <a:off x="7114032" y="1481328"/>
            <a:ext cx="4526280" cy="4736592"/>
          </a:xfrm>
          <a:prstGeom prst="roundRect">
            <a:avLst>
              <a:gd name="adj" fmla="val 1616"/>
            </a:avLst>
          </a:prstGeom>
          <a:solidFill>
            <a:srgbClr val="14233A"/>
          </a:solidFill>
          <a:ln w="9525">
            <a:solidFill>
              <a:srgbClr val="D9DEE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333488" y="1664208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관찰 포인트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7333488" y="2084832"/>
            <a:ext cx="41148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캔버스를 가득 채운 강한 적색 → 각성/긴장 가능성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검정·회색의 지배 → 위축·차단 가능성(단정 금지)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색의 ‘변화’(세션 간 명도·채도 추이) 추적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색은 ‘상태’의 단서이지 ‘진단’이 아니다.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제3부 · 색채가 치유한다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59</a:t>
            </a:r>
            <a:endParaRPr lang="en-US" sz="900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3·2 과학적 배경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색채와 기억·주의·행동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828800"/>
            <a:ext cx="3599688" cy="3291840"/>
          </a:xfrm>
          <a:prstGeom prst="roundRect">
            <a:avLst>
              <a:gd name="adj" fmla="val 2222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86384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" y="2212848"/>
            <a:ext cx="310896" cy="31089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481328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색과 기억</a:t>
            </a:r>
            <a:endParaRPr lang="en-US" sz="1400" dirty="0"/>
          </a:p>
        </p:txBody>
      </p:sp>
      <p:sp>
        <p:nvSpPr>
          <p:cNvPr id="11" name="Text 7"/>
          <p:cNvSpPr/>
          <p:nvPr/>
        </p:nvSpPr>
        <p:spPr>
          <a:xfrm>
            <a:off x="804672" y="2779776"/>
            <a:ext cx="3105912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색은 기억 부호화·인출을 돕는 단서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정서가 실린 색은 회상을 강화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자전적 기억과 색의 연합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4294632" y="1828800"/>
            <a:ext cx="3599688" cy="3291840"/>
          </a:xfrm>
          <a:prstGeom prst="roundRect">
            <a:avLst>
              <a:gd name="adj" fmla="val 2222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532376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8680" y="2212848"/>
            <a:ext cx="310896" cy="310896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227320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색과 주의</a:t>
            </a:r>
            <a:endParaRPr lang="en-US" sz="1400" dirty="0"/>
          </a:p>
        </p:txBody>
      </p:sp>
      <p:sp>
        <p:nvSpPr>
          <p:cNvPr id="16" name="Text 11"/>
          <p:cNvSpPr/>
          <p:nvPr/>
        </p:nvSpPr>
        <p:spPr>
          <a:xfrm>
            <a:off x="4550664" y="2779776"/>
            <a:ext cx="3105912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현저한 색이 주의를 포획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대비가 ‘전경’을 만든다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집중·이완 환경 설계의 근거</a:t>
            </a:r>
            <a:endParaRPr lang="en-US" sz="1200" dirty="0"/>
          </a:p>
        </p:txBody>
      </p:sp>
      <p:sp>
        <p:nvSpPr>
          <p:cNvPr id="17" name="Shape 12"/>
          <p:cNvSpPr/>
          <p:nvPr/>
        </p:nvSpPr>
        <p:spPr>
          <a:xfrm>
            <a:off x="8040624" y="1828800"/>
            <a:ext cx="3599688" cy="3291840"/>
          </a:xfrm>
          <a:prstGeom prst="roundRect">
            <a:avLst>
              <a:gd name="adj" fmla="val 2222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8278368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4672" y="2212848"/>
            <a:ext cx="310896" cy="310896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973312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색과 행동</a:t>
            </a:r>
            <a:endParaRPr lang="en-US" sz="1400" dirty="0"/>
          </a:p>
        </p:txBody>
      </p:sp>
      <p:sp>
        <p:nvSpPr>
          <p:cNvPr id="21" name="Text 15"/>
          <p:cNvSpPr/>
          <p:nvPr/>
        </p:nvSpPr>
        <p:spPr>
          <a:xfrm>
            <a:off x="8296656" y="2779776"/>
            <a:ext cx="3105912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환경색이 머무름·이동에 영향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식욕·각성·진정의 맥락 효과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공간 설계·치료실 색채로 연결</a:t>
            </a:r>
            <a:endParaRPr lang="en-US" sz="1200" dirty="0"/>
          </a:p>
        </p:txBody>
      </p:sp>
      <p:sp>
        <p:nvSpPr>
          <p:cNvPr id="22" name="Text 16"/>
          <p:cNvSpPr/>
          <p:nvPr/>
        </p:nvSpPr>
        <p:spPr>
          <a:xfrm>
            <a:off x="548640" y="5440680"/>
            <a:ext cx="1109167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세 경로(기억·주의·행동)는 다음 절 ‘환경색채’에서 병원·학교·공공 공간 설계로 구체화된다.</a:t>
            </a:r>
            <a:endParaRPr lang="en-US" sz="1200" dirty="0"/>
          </a:p>
        </p:txBody>
      </p:sp>
      <p:sp>
        <p:nvSpPr>
          <p:cNvPr id="23" name="Text 17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24" name="Text 18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제3부 · 색채가 치유한다</a:t>
            </a:r>
            <a:endParaRPr lang="en-US" sz="850" dirty="0"/>
          </a:p>
        </p:txBody>
      </p:sp>
      <p:sp>
        <p:nvSpPr>
          <p:cNvPr id="25" name="Text 19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60</a:t>
            </a:r>
            <a:endParaRPr lang="en-US" sz="900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3·2 핵심이론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색온도와 자율신경: 따뜻함과 차가움의 생리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8640" y="1517904"/>
            <a:ext cx="6309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색온도의 정서·생리 효과(경향)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548640" y="1938528"/>
            <a:ext cx="635508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30" b="1" dirty="0">
                <a:solidFill>
                  <a:srgbClr val="C0392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난색(빨강·주황·노랑): 각성·활기·근접 — 교감 쪽 자극 경향.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30" b="1" dirty="0">
                <a:solidFill>
                  <a:srgbClr val="2C5C9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한색(파랑·청록·남색): 진정·집중·후퇴 — 부교감 쪽 경향.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중성·자연색(녹색): 균형·회복(자연 회복 가설, attention restoration).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단, 효과는 약하고 맥락 의존적 — ‘경향’으로 이해.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3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임상: 각성 조절의 ‘보조 레버’로 색온도를 활용한다.</a:t>
            </a:r>
            <a:endParaRPr lang="en-US" sz="1230" dirty="0"/>
          </a:p>
        </p:txBody>
      </p:sp>
      <p:sp>
        <p:nvSpPr>
          <p:cNvPr id="9" name="Shape 6"/>
          <p:cNvSpPr/>
          <p:nvPr/>
        </p:nvSpPr>
        <p:spPr>
          <a:xfrm>
            <a:off x="7114032" y="1481328"/>
            <a:ext cx="4526280" cy="4736592"/>
          </a:xfrm>
          <a:prstGeom prst="roundRect">
            <a:avLst>
              <a:gd name="adj" fmla="val 1616"/>
            </a:avLst>
          </a:prstGeom>
          <a:solidFill>
            <a:srgbClr val="14233A"/>
          </a:solidFill>
          <a:ln w="9525">
            <a:solidFill>
              <a:srgbClr val="D9DEE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333488" y="1664208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각성 조절 적용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7333488" y="2084832"/>
            <a:ext cx="41148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과각성·불안 내담자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한색·저채도 환경, 차분한 팔레트 제안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위축·저각성 내담자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난색·활기 있는 색의 ‘초대’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항상 선택은 내담자에게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강제 아닌 ‘제안’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제3부 · 색채가 치유한다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61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E1A2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part1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E1A2C">
              <a:alpha val="78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1828800"/>
            <a:ext cx="12191695" cy="3200400"/>
          </a:xfrm>
          <a:prstGeom prst="rect">
            <a:avLst/>
          </a:prstGeom>
          <a:solidFill>
            <a:srgbClr val="0E1A2C">
              <a:alpha val="58000"/>
            </a:srgbClr>
          </a:solidFill>
          <a:ln/>
        </p:spPr>
      </p:sp>
      <p:sp>
        <p:nvSpPr>
          <p:cNvPr id="5" name="Text 2"/>
          <p:cNvSpPr/>
          <p:nvPr/>
        </p:nvSpPr>
        <p:spPr>
          <a:xfrm>
            <a:off x="0" y="1874520"/>
            <a:ext cx="121916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spc="6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PART 1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5181448" y="2395728"/>
            <a:ext cx="1828800" cy="0"/>
          </a:xfrm>
          <a:prstGeom prst="line">
            <a:avLst/>
          </a:prstGeom>
          <a:noFill/>
          <a:ln w="19050">
            <a:solidFill>
              <a:srgbClr val="C9A24B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0" y="2560320"/>
            <a:ext cx="1219169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창조의 눈을 뜨다</a:t>
            </a:r>
            <a:endParaRPr lang="en-US" sz="4000" dirty="0"/>
          </a:p>
        </p:txBody>
      </p:sp>
      <p:sp>
        <p:nvSpPr>
          <p:cNvPr id="8" name="Text 5"/>
          <p:cNvSpPr/>
          <p:nvPr/>
        </p:nvSpPr>
        <p:spPr>
          <a:xfrm>
            <a:off x="0" y="3611880"/>
            <a:ext cx="121916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E4CF9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미술이란 무엇인가 — 미학·진화·지각의 기초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제1부 · 창조의 눈을 뜨다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3·2 핵심이론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오행 색채론: 동양의 색-기운-장부 체계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pic>
        <p:nvPicPr>
          <p:cNvPr id="7" name="Image 1" descr="assets/fiveelements.jpg">    </p:cNvPr>
          <p:cNvPicPr>
            <a:picLocks noChangeAspect="1"/>
          </p:cNvPicPr>
          <p:nvPr/>
        </p:nvPicPr>
        <p:blipFill>
          <a:blip r:embed="rId2"/>
          <a:srcRect l="0" r="0" t="0" b="0"/>
          <a:stretch/>
        </p:blipFill>
        <p:spPr>
          <a:xfrm>
            <a:off x="7772400" y="1783080"/>
            <a:ext cx="3749040" cy="374904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48640" y="1554480"/>
            <a:ext cx="69494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오방색(五方色)과 오행</a:t>
            </a:r>
            <a:endParaRPr lang="en-US" sz="1550" dirty="0"/>
          </a:p>
        </p:txBody>
      </p:sp>
      <p:sp>
        <p:nvSpPr>
          <p:cNvPr id="9" name="Text 5"/>
          <p:cNvSpPr/>
          <p:nvPr/>
        </p:nvSpPr>
        <p:spPr>
          <a:xfrm>
            <a:off x="548640" y="2011680"/>
            <a:ext cx="7040880" cy="3931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30" b="1" dirty="0">
                <a:solidFill>
                  <a:srgbClr val="27865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청(靑)·목(木)·동 — 생성·성장·간(肝)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30" b="1" dirty="0">
                <a:solidFill>
                  <a:srgbClr val="C0392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적(赤)·화(火)·남 — 발산·열정·심(心)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30" b="1" dirty="0">
                <a:solidFill>
                  <a:srgbClr val="C99B27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황(黃)·토(土)·중앙 — 안정·중용·비(脾)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30" b="1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백(白)·금(金)·서 — 수렴·결단·폐(肺)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3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흑(黑)·수(水)·북 — 침잠·지혜·신(腎)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3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관점: 색을 ‘기운의 균형’으로 읽어 서양 색채심리와 통합한다.</a:t>
            </a:r>
            <a:endParaRPr lang="en-US" sz="1230" dirty="0"/>
          </a:p>
        </p:txBody>
      </p:sp>
      <p:sp>
        <p:nvSpPr>
          <p:cNvPr id="10" name="Text 6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1" name="Text 7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제3부 · 색채가 치유한다</a:t>
            </a:r>
            <a:endParaRPr lang="en-US" sz="850" dirty="0"/>
          </a:p>
        </p:txBody>
      </p:sp>
      <p:sp>
        <p:nvSpPr>
          <p:cNvPr id="12" name="Text 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62</a:t>
            </a:r>
            <a:endParaRPr lang="en-US" sz="900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3·2 핵심이론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오행-감정-색의 대응 (통합 도표)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graphicFrame>
        <p:nvGraphicFramePr>
          <p:cNvPr id="6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83080"/>
          <a:ext cx="11091672" cy="914400"/>
        </p:xfrm>
        <a:graphic>
          <a:graphicData uri="http://schemas.openxmlformats.org/drawingml/2006/table">
            <a:tbl>
              <a:tblPr/>
              <a:tblGrid>
                <a:gridCol w="1371600"/>
                <a:gridCol w="1188720"/>
                <a:gridCol w="1828800"/>
                <a:gridCol w="2377440"/>
                <a:gridCol w="1097280"/>
                <a:gridCol w="3227832"/>
              </a:tblGrid>
              <a:tr h="60350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오행</a:t>
                      </a:r>
                      <a:endParaRPr lang="en-US" sz="10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233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색</a:t>
                      </a:r>
                      <a:endParaRPr lang="en-US" sz="10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233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방위/계절</a:t>
                      </a:r>
                      <a:endParaRPr lang="en-US" sz="10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233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연관 감정(전통)</a:t>
                      </a:r>
                      <a:endParaRPr lang="en-US" sz="10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233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장부</a:t>
                      </a:r>
                      <a:endParaRPr lang="en-US" sz="10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233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SiAT 균형 단서</a:t>
                      </a:r>
                      <a:endParaRPr lang="en-US" sz="10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233A"/>
                    </a:solidFill>
                  </a:tcPr>
                </a:tc>
              </a:tr>
              <a:tr h="60350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b="1" dirty="0">
                          <a:solidFill>
                            <a:srgbClr val="14233A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목(木)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청·녹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동 / 봄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분노·뻗어남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간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억눌린 성장 에너지의 표현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0350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b="1" dirty="0">
                          <a:solidFill>
                            <a:srgbClr val="14233A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화(火)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적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남 / 여름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기쁨·과흥분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심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발산·열정 / 과각성 조절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</a:tr>
              <a:tr h="60350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b="1" dirty="0">
                          <a:solidFill>
                            <a:srgbClr val="14233A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토(土)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황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중앙 / 환절기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사려·집착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비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중심·안정의 회복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0350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b="1" dirty="0">
                          <a:solidFill>
                            <a:srgbClr val="14233A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금(金)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백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서 / 가을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슬픔·결단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폐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상실의 정리·수렴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</a:tr>
              <a:tr h="60350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b="1" dirty="0">
                          <a:solidFill>
                            <a:srgbClr val="14233A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수(水)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흑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북 / 겨울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두려움·지혜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신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침잠·휴식 / 두려움 직면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Text 4"/>
          <p:cNvSpPr/>
          <p:nvPr/>
        </p:nvSpPr>
        <p:spPr>
          <a:xfrm>
            <a:off x="548640" y="5897880"/>
            <a:ext cx="1109167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i="1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※ 전통 의학·철학의 상징체계로, 의학적 진단이 아니다. SiAT에서는 색을 ‘기운의 균형’으로 성찰하는 은유적·통합적 틀로 활용한다.</a:t>
            </a:r>
            <a:endParaRPr lang="en-US" sz="1050" dirty="0"/>
          </a:p>
        </p:txBody>
      </p:sp>
      <p:sp>
        <p:nvSpPr>
          <p:cNvPr id="9" name="Text 5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0" name="Text 6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제3부 · 색채가 치유한다</a:t>
            </a:r>
            <a:endParaRPr lang="en-US" sz="850" dirty="0"/>
          </a:p>
        </p:txBody>
      </p:sp>
      <p:sp>
        <p:nvSpPr>
          <p:cNvPr id="11" name="Text 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63</a:t>
            </a:r>
            <a:endParaRPr lang="en-US" sz="900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3·3 적용사례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환경색채 (1): 병원과 치유 환경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8640" y="1517904"/>
            <a:ext cx="6309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의료·치유 공간의 색채 설계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548640" y="1938528"/>
            <a:ext cx="635508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30" b="1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자연 조망·자연색이 회복을 돕는다는 근거(Ulrich, 1984: 창밖 자연 조망과 수술 후 회복).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과도한 백색·형광은 피로·불안을 높일 수 있어 부드러운 중성·한색 보조.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소아 병동: 따뜻하고 친근한 색으로 공포 완화.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정신과·진정 공간: 저채도·한색으로 과각성 억제.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3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색은 ‘치료 환경’ 자체를 구성하는 변수다.</a:t>
            </a:r>
            <a:endParaRPr lang="en-US" sz="1230" dirty="0"/>
          </a:p>
        </p:txBody>
      </p:sp>
      <p:sp>
        <p:nvSpPr>
          <p:cNvPr id="9" name="Shape 6"/>
          <p:cNvSpPr/>
          <p:nvPr/>
        </p:nvSpPr>
        <p:spPr>
          <a:xfrm>
            <a:off x="7114032" y="1481328"/>
            <a:ext cx="4526280" cy="4736592"/>
          </a:xfrm>
          <a:prstGeom prst="roundRect">
            <a:avLst>
              <a:gd name="adj" fmla="val 1616"/>
            </a:avLst>
          </a:prstGeom>
          <a:solidFill>
            <a:srgbClr val="E8EFF8"/>
          </a:solidFill>
          <a:ln w="9525">
            <a:solidFill>
              <a:srgbClr val="D9DEE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333488" y="1664208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설계 원칙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7333488" y="2084832"/>
            <a:ext cx="41148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눈부심·고대비 과다 회피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자연광·자연요소 도입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길찾기(wayfinding)에 색 활용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혼란 감소·불안 완화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대상 특성별 차등 설계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제3부 · 색채가 치유한다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64</a:t>
            </a:r>
            <a:endParaRPr lang="en-US" sz="900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3·3 적용사례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환경색채 (2): 학교 · 기업 · 공공디자인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828800"/>
            <a:ext cx="3599688" cy="3383280"/>
          </a:xfrm>
          <a:prstGeom prst="roundRect">
            <a:avLst>
              <a:gd name="adj" fmla="val 2162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86384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" y="2212848"/>
            <a:ext cx="310896" cy="31089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481328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학교</a:t>
            </a:r>
            <a:endParaRPr lang="en-US" sz="1400" dirty="0"/>
          </a:p>
        </p:txBody>
      </p:sp>
      <p:sp>
        <p:nvSpPr>
          <p:cNvPr id="11" name="Text 7"/>
          <p:cNvSpPr/>
          <p:nvPr/>
        </p:nvSpPr>
        <p:spPr>
          <a:xfrm>
            <a:off x="804672" y="2779776"/>
            <a:ext cx="3105912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집중과 활기의 균형</a:t>
            </a:r>
            <a:endParaRPr lang="en-US" sz="118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저학년: 따뜻·친근 / 고학년: 차분·집중</a:t>
            </a:r>
            <a:endParaRPr lang="en-US" sz="118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과한 자극색은 산만 유발 가능</a:t>
            </a:r>
            <a:endParaRPr lang="en-US" sz="1180" dirty="0"/>
          </a:p>
        </p:txBody>
      </p:sp>
      <p:sp>
        <p:nvSpPr>
          <p:cNvPr id="12" name="Shape 8"/>
          <p:cNvSpPr/>
          <p:nvPr/>
        </p:nvSpPr>
        <p:spPr>
          <a:xfrm>
            <a:off x="4294632" y="1828800"/>
            <a:ext cx="3599688" cy="3383280"/>
          </a:xfrm>
          <a:prstGeom prst="roundRect">
            <a:avLst>
              <a:gd name="adj" fmla="val 2162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532376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8680" y="2212848"/>
            <a:ext cx="310896" cy="310896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227320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기업·상업</a:t>
            </a:r>
            <a:endParaRPr lang="en-US" sz="1400" dirty="0"/>
          </a:p>
        </p:txBody>
      </p:sp>
      <p:sp>
        <p:nvSpPr>
          <p:cNvPr id="16" name="Text 11"/>
          <p:cNvSpPr/>
          <p:nvPr/>
        </p:nvSpPr>
        <p:spPr>
          <a:xfrm>
            <a:off x="4550664" y="2779776"/>
            <a:ext cx="3105912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브랜드·몰입·동선 유도</a:t>
            </a:r>
            <a:endParaRPr lang="en-US" sz="118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휴게는 진정색, 활동은 활기색</a:t>
            </a:r>
            <a:endParaRPr lang="en-US" sz="118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상업: 식욕·체류·구매 맥락 효과</a:t>
            </a:r>
            <a:endParaRPr lang="en-US" sz="1180" dirty="0"/>
          </a:p>
        </p:txBody>
      </p:sp>
      <p:sp>
        <p:nvSpPr>
          <p:cNvPr id="17" name="Shape 12"/>
          <p:cNvSpPr/>
          <p:nvPr/>
        </p:nvSpPr>
        <p:spPr>
          <a:xfrm>
            <a:off x="8040624" y="1828800"/>
            <a:ext cx="3599688" cy="3383280"/>
          </a:xfrm>
          <a:prstGeom prst="roundRect">
            <a:avLst>
              <a:gd name="adj" fmla="val 2162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8278368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4672" y="2212848"/>
            <a:ext cx="310896" cy="310896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973312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공공디자인</a:t>
            </a:r>
            <a:endParaRPr lang="en-US" sz="1400" dirty="0"/>
          </a:p>
        </p:txBody>
      </p:sp>
      <p:sp>
        <p:nvSpPr>
          <p:cNvPr id="21" name="Text 15"/>
          <p:cNvSpPr/>
          <p:nvPr/>
        </p:nvSpPr>
        <p:spPr>
          <a:xfrm>
            <a:off x="8296656" y="2779776"/>
            <a:ext cx="3105912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안전·접근성·길찾기</a:t>
            </a:r>
            <a:endParaRPr lang="en-US" sz="118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색약 고려한 대비·표지</a:t>
            </a:r>
            <a:endParaRPr lang="en-US" sz="118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범죄예방(CPTED)·심리적 안정</a:t>
            </a:r>
            <a:endParaRPr lang="en-US" sz="1180" dirty="0"/>
          </a:p>
        </p:txBody>
      </p:sp>
      <p:sp>
        <p:nvSpPr>
          <p:cNvPr id="22" name="Text 16"/>
          <p:cNvSpPr/>
          <p:nvPr/>
        </p:nvSpPr>
        <p:spPr>
          <a:xfrm>
            <a:off x="548640" y="5486400"/>
            <a:ext cx="1109167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환경색채는 ‘개인 그림’을 넘어 ‘공간이 사람에게 미치는 색의 영향’을 다룬다 — 홍익(弘益) 디자인으로 확장되는 지점.</a:t>
            </a:r>
            <a:endParaRPr lang="en-US" sz="1200" dirty="0"/>
          </a:p>
        </p:txBody>
      </p:sp>
      <p:sp>
        <p:nvSpPr>
          <p:cNvPr id="23" name="Text 17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24" name="Text 18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제3부 · 색채가 치유한다</a:t>
            </a:r>
            <a:endParaRPr lang="en-US" sz="850" dirty="0"/>
          </a:p>
        </p:txBody>
      </p:sp>
      <p:sp>
        <p:nvSpPr>
          <p:cNvPr id="25" name="Text 19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65</a:t>
            </a:r>
            <a:endParaRPr lang="en-US" sz="900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3·4 과학적 배경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임상연구 개관: 근거를 읽는 법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8640" y="1517904"/>
            <a:ext cx="6309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미술치료 근거의 현주소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548640" y="1938528"/>
            <a:ext cx="635508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30" b="1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불안·우울·스트레스·삶의 질 등에서 긍정적 결과 보고가 다수.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그러나 소표본·이질적 개입·맹검 곤란 등 방법론적 한계 상존.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체계적 고찰·메타분석이 늘고 있으나 ‘확정’보다 ‘유망’ 단계.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강한 효과 주장보다 ‘근거 수준’을 함께 제시하는 태도가 중요.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3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강사는 ‘희망’과 ‘정직’의 균형을 지켜야 한다.</a:t>
            </a:r>
            <a:endParaRPr lang="en-US" sz="1230" dirty="0"/>
          </a:p>
        </p:txBody>
      </p:sp>
      <p:sp>
        <p:nvSpPr>
          <p:cNvPr id="9" name="Shape 6"/>
          <p:cNvSpPr/>
          <p:nvPr/>
        </p:nvSpPr>
        <p:spPr>
          <a:xfrm>
            <a:off x="7114032" y="1481328"/>
            <a:ext cx="4526280" cy="4736592"/>
          </a:xfrm>
          <a:prstGeom prst="roundRect">
            <a:avLst>
              <a:gd name="adj" fmla="val 1616"/>
            </a:avLst>
          </a:prstGeom>
          <a:solidFill>
            <a:srgbClr val="14233A"/>
          </a:solidFill>
          <a:ln w="9525">
            <a:solidFill>
              <a:srgbClr val="D9DEE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333488" y="1664208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근거 수준 표기 (본 교재)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7333488" y="2084832"/>
            <a:ext cx="41148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★★★ 비교적 견고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여러 RCT/메타 수렴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★★ 시사적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소수 통제연구·일관된 경향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★ 탐색적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파일럿·사례·이론 추론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→ 이후 임상 슬라이드에 등급을 표기한다.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제3부 · 색채가 치유한다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66</a:t>
            </a:r>
            <a:endParaRPr lang="en-US" sz="900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3·4 연구사례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임상 (PTSD): 마스크 메이킹과 신경영상 ★★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8640" y="1517904"/>
            <a:ext cx="6309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NICoE / Walter Reed 프로그램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548640" y="1938528"/>
            <a:ext cx="635508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20" b="1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2010년 시작, 미술치료사 Melissa Walker가 설계.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2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외상성 뇌손상·PTSD 군인이 ‘마스크’로 내면을 외재화.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2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트라우마 시 브로카영역(언어) 기능 저하 → 미술이 감각영역으로 우회 → 좌·우뇌 재통합 가설.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2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Kaimal 등이 약 400개 마스크를 분석: PTSD 점수 높을수록 부상·외상 주제, 낮을수록 공동체·애국 주제.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2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‘말할 수 없던 것’을 형상이 말하게 한다.</a:t>
            </a:r>
            <a:endParaRPr lang="en-US" sz="1220" dirty="0"/>
          </a:p>
        </p:txBody>
      </p:sp>
      <p:sp>
        <p:nvSpPr>
          <p:cNvPr id="9" name="Shape 6"/>
          <p:cNvSpPr/>
          <p:nvPr/>
        </p:nvSpPr>
        <p:spPr>
          <a:xfrm>
            <a:off x="7114032" y="1481328"/>
            <a:ext cx="4526280" cy="4736592"/>
          </a:xfrm>
          <a:prstGeom prst="roundRect">
            <a:avLst>
              <a:gd name="adj" fmla="val 1616"/>
            </a:avLst>
          </a:prstGeom>
          <a:solidFill>
            <a:srgbClr val="14233A"/>
          </a:solidFill>
          <a:ln w="9525">
            <a:solidFill>
              <a:srgbClr val="D9DEE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333488" y="1664208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신경영상 파일럿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7333488" y="2084832"/>
            <a:ext cx="41148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fMRI 10명 파일럿: 외상 묘사군에서 안정 시 DMN 활성 저하·시상 연결성 감소(PNAS, 2019).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의미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미술 주제가 신경 지표와 연관될 가능성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한계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소표본·상관 — 인과 단정 불가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제3부 · 색채가 치유한다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67</a:t>
            </a:r>
            <a:endParaRPr lang="en-US" sz="900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3·4 연구사례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임상 (우울): 미술치료와 기분·자기효능감 ★★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828800"/>
            <a:ext cx="3599688" cy="3383280"/>
          </a:xfrm>
          <a:prstGeom prst="roundRect">
            <a:avLst>
              <a:gd name="adj" fmla="val 2162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86384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" y="2212848"/>
            <a:ext cx="310896" cy="31089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481328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보고되는 효과</a:t>
            </a:r>
            <a:endParaRPr lang="en-US" sz="1350" dirty="0"/>
          </a:p>
        </p:txBody>
      </p:sp>
      <p:sp>
        <p:nvSpPr>
          <p:cNvPr id="11" name="Text 7"/>
          <p:cNvSpPr/>
          <p:nvPr/>
        </p:nvSpPr>
        <p:spPr>
          <a:xfrm>
            <a:off x="804672" y="2779776"/>
            <a:ext cx="3105912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우울 증상·기분 개선 보고 다수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자기효능감·자기표현 증가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반추 감소(몰입의 주의 전환)</a:t>
            </a:r>
            <a:endParaRPr lang="en-US" sz="1150" dirty="0"/>
          </a:p>
        </p:txBody>
      </p:sp>
      <p:sp>
        <p:nvSpPr>
          <p:cNvPr id="12" name="Shape 8"/>
          <p:cNvSpPr/>
          <p:nvPr/>
        </p:nvSpPr>
        <p:spPr>
          <a:xfrm>
            <a:off x="4294632" y="1828800"/>
            <a:ext cx="3599688" cy="3383280"/>
          </a:xfrm>
          <a:prstGeom prst="roundRect">
            <a:avLst>
              <a:gd name="adj" fmla="val 2162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532376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8680" y="2212848"/>
            <a:ext cx="310896" cy="310896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227320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작용 가설</a:t>
            </a:r>
            <a:endParaRPr lang="en-US" sz="1350" dirty="0"/>
          </a:p>
        </p:txBody>
      </p:sp>
      <p:sp>
        <p:nvSpPr>
          <p:cNvPr id="16" name="Text 11"/>
          <p:cNvSpPr/>
          <p:nvPr/>
        </p:nvSpPr>
        <p:spPr>
          <a:xfrm>
            <a:off x="4550664" y="2779776"/>
            <a:ext cx="3105912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DMN 과활성·반추에 개입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성취·완성 경험이 무력감 완충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비언어 표현이 정체된 정서 방출</a:t>
            </a:r>
            <a:endParaRPr lang="en-US" sz="1150" dirty="0"/>
          </a:p>
        </p:txBody>
      </p:sp>
      <p:sp>
        <p:nvSpPr>
          <p:cNvPr id="17" name="Shape 12"/>
          <p:cNvSpPr/>
          <p:nvPr/>
        </p:nvSpPr>
        <p:spPr>
          <a:xfrm>
            <a:off x="8040624" y="1828800"/>
            <a:ext cx="3599688" cy="3383280"/>
          </a:xfrm>
          <a:prstGeom prst="roundRect">
            <a:avLst>
              <a:gd name="adj" fmla="val 2162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8278368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4672" y="2212848"/>
            <a:ext cx="310896" cy="310896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973312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임상 유의</a:t>
            </a:r>
            <a:endParaRPr lang="en-US" sz="1350" dirty="0"/>
          </a:p>
        </p:txBody>
      </p:sp>
      <p:sp>
        <p:nvSpPr>
          <p:cNvPr id="21" name="Text 15"/>
          <p:cNvSpPr/>
          <p:nvPr/>
        </p:nvSpPr>
        <p:spPr>
          <a:xfrm>
            <a:off x="8296656" y="2779776"/>
            <a:ext cx="3105912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중등도 이상은 전문 치료 병행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‘밝은 색 강요’ 금지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현재 정서의 ‘수용’이 먼저</a:t>
            </a:r>
            <a:endParaRPr lang="en-US" sz="1150" dirty="0"/>
          </a:p>
        </p:txBody>
      </p:sp>
      <p:sp>
        <p:nvSpPr>
          <p:cNvPr id="22" name="Text 16"/>
          <p:cNvSpPr/>
          <p:nvPr/>
        </p:nvSpPr>
        <p:spPr>
          <a:xfrm>
            <a:off x="548640" y="5486400"/>
            <a:ext cx="1109167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i="1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강사 주의: 미술치료는 우울의 ‘보조·통합’ 접근이다. 약물·심리치료를 대체하지 않으며, 위험 신호 시 전문 연계가 우선이다.</a:t>
            </a:r>
            <a:endParaRPr lang="en-US" sz="1150" dirty="0"/>
          </a:p>
        </p:txBody>
      </p:sp>
      <p:sp>
        <p:nvSpPr>
          <p:cNvPr id="23" name="Text 17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24" name="Text 18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제3부 · 색채가 치유한다</a:t>
            </a:r>
            <a:endParaRPr lang="en-US" sz="850" dirty="0"/>
          </a:p>
        </p:txBody>
      </p:sp>
      <p:sp>
        <p:nvSpPr>
          <p:cNvPr id="25" name="Text 19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68</a:t>
            </a:r>
            <a:endParaRPr lang="en-US" sz="900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3·4 연구사례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임상 (불안): 만다라 채색의 근거와 ‘정직한’ 해석 ★★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8640" y="1517904"/>
            <a:ext cx="6309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만다라 연구의 계보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548640" y="1938528"/>
            <a:ext cx="635508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180" b="1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Curry &amp; Kasser(2005): 대학생 84명, 불안 유도 후 만다라·격자·자유채색 비교 — 만다라(및 격자)가 자유채색보다 불안 감소.</a:t>
            </a:r>
            <a:endParaRPr lang="en-US" sz="118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1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van der Vennet &amp; Serice(2012): 재현 연구로 만다라 우위 지지.</a:t>
            </a:r>
            <a:endParaRPr lang="en-US" sz="118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1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여러 후속 연구가 ‘구조적 채색’의 진정 효과를 보고.</a:t>
            </a:r>
            <a:endParaRPr lang="en-US" sz="118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180" b="1" dirty="0">
                <a:solidFill>
                  <a:srgbClr val="C0392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단, 2021 메타분석: 만다라가 ‘자유 드로잉’보다 유의하게 낫지는 않았다(g≈-0.16, ns).</a:t>
            </a:r>
            <a:endParaRPr lang="en-US" sz="118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18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교훈: 효과는 ‘만다라’라는 형식보다 ‘몰입·구조’에 있을 수 있다.</a:t>
            </a:r>
            <a:endParaRPr lang="en-US" sz="1180" dirty="0"/>
          </a:p>
        </p:txBody>
      </p:sp>
      <p:sp>
        <p:nvSpPr>
          <p:cNvPr id="9" name="Shape 6"/>
          <p:cNvSpPr/>
          <p:nvPr/>
        </p:nvSpPr>
        <p:spPr>
          <a:xfrm>
            <a:off x="7114032" y="1481328"/>
            <a:ext cx="4526280" cy="4736592"/>
          </a:xfrm>
          <a:prstGeom prst="roundRect">
            <a:avLst>
              <a:gd name="adj" fmla="val 1616"/>
            </a:avLst>
          </a:prstGeom>
          <a:solidFill>
            <a:srgbClr val="E8EFF8"/>
          </a:solidFill>
          <a:ln w="9525">
            <a:solidFill>
              <a:srgbClr val="D9DEE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333488" y="1664208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임상 적용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7333488" y="2084832"/>
            <a:ext cx="41148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18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구조적 채색 = 과각성의 ‘안전한 그릇’</a:t>
            </a:r>
            <a:endParaRPr lang="en-US" sz="118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1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진입장벽이 낮아 미술 불안자에 유용</a:t>
            </a:r>
            <a:endParaRPr lang="en-US" sz="118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18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‘만다라 만능’으로 과장하지 말 것</a:t>
            </a:r>
            <a:endParaRPr lang="en-US" sz="118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1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자유 드로잉도 동등할 수 있음</a:t>
            </a:r>
            <a:endParaRPr lang="en-US" sz="118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18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핵심은 리듬·몰입·예측가능성</a:t>
            </a:r>
            <a:endParaRPr lang="en-US" sz="1180" dirty="0"/>
          </a:p>
        </p:txBody>
      </p:sp>
      <p:sp>
        <p:nvSpPr>
          <p:cNvPr id="12" name="Text 9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제3부 · 색채가 치유한다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69</a:t>
            </a:r>
            <a:endParaRPr lang="en-US" sz="900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3·4 연구사례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임상 (암환자): 정신종양학과 미술치료 ★★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828800"/>
            <a:ext cx="3599688" cy="3383280"/>
          </a:xfrm>
          <a:prstGeom prst="roundRect">
            <a:avLst>
              <a:gd name="adj" fmla="val 2162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86384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" y="2212848"/>
            <a:ext cx="310896" cy="31089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481328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다루는 고통</a:t>
            </a:r>
            <a:endParaRPr lang="en-US" sz="1400" dirty="0"/>
          </a:p>
        </p:txBody>
      </p:sp>
      <p:sp>
        <p:nvSpPr>
          <p:cNvPr id="11" name="Text 7"/>
          <p:cNvSpPr/>
          <p:nvPr/>
        </p:nvSpPr>
        <p:spPr>
          <a:xfrm>
            <a:off x="804672" y="2779776"/>
            <a:ext cx="3105912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진단·치료의 불안·우울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신체상·정체성 변화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실존적 두려움·통제 상실감</a:t>
            </a:r>
            <a:endParaRPr lang="en-US" sz="1150" dirty="0"/>
          </a:p>
        </p:txBody>
      </p:sp>
      <p:sp>
        <p:nvSpPr>
          <p:cNvPr id="12" name="Shape 8"/>
          <p:cNvSpPr/>
          <p:nvPr/>
        </p:nvSpPr>
        <p:spPr>
          <a:xfrm>
            <a:off x="4294632" y="1828800"/>
            <a:ext cx="3599688" cy="3383280"/>
          </a:xfrm>
          <a:prstGeom prst="roundRect">
            <a:avLst>
              <a:gd name="adj" fmla="val 2162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532376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8680" y="2212848"/>
            <a:ext cx="310896" cy="310896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227320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보고된 효과</a:t>
            </a:r>
            <a:endParaRPr lang="en-US" sz="1400" dirty="0"/>
          </a:p>
        </p:txBody>
      </p:sp>
      <p:sp>
        <p:nvSpPr>
          <p:cNvPr id="16" name="Text 11"/>
          <p:cNvSpPr/>
          <p:nvPr/>
        </p:nvSpPr>
        <p:spPr>
          <a:xfrm>
            <a:off x="4550664" y="2779776"/>
            <a:ext cx="3105912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불안·디스트레스 감소 보고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치료 중 ‘능동성’ 회복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짧은 침상 채색도 디스트레스 완화 사례</a:t>
            </a:r>
            <a:endParaRPr lang="en-US" sz="1150" dirty="0"/>
          </a:p>
        </p:txBody>
      </p:sp>
      <p:sp>
        <p:nvSpPr>
          <p:cNvPr id="17" name="Shape 12"/>
          <p:cNvSpPr/>
          <p:nvPr/>
        </p:nvSpPr>
        <p:spPr>
          <a:xfrm>
            <a:off x="8040624" y="1828800"/>
            <a:ext cx="3599688" cy="3383280"/>
          </a:xfrm>
          <a:prstGeom prst="roundRect">
            <a:avLst>
              <a:gd name="adj" fmla="val 2162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8278368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4672" y="2212848"/>
            <a:ext cx="310896" cy="310896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973312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적용 형태</a:t>
            </a:r>
            <a:endParaRPr lang="en-US" sz="1400" dirty="0"/>
          </a:p>
        </p:txBody>
      </p:sp>
      <p:sp>
        <p:nvSpPr>
          <p:cNvPr id="21" name="Text 15"/>
          <p:cNvSpPr/>
          <p:nvPr/>
        </p:nvSpPr>
        <p:spPr>
          <a:xfrm>
            <a:off x="8296656" y="2779776"/>
            <a:ext cx="3105912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병상·외래에서 단시간 개입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유동적·저부담 매체</a:t>
            </a:r>
            <a:endParaRPr lang="en-US" sz="115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가족 동반 작업으로 관계 회복</a:t>
            </a:r>
            <a:endParaRPr lang="en-US" sz="1150" dirty="0"/>
          </a:p>
        </p:txBody>
      </p:sp>
      <p:sp>
        <p:nvSpPr>
          <p:cNvPr id="22" name="Text 16"/>
          <p:cNvSpPr/>
          <p:nvPr/>
        </p:nvSpPr>
        <p:spPr>
          <a:xfrm>
            <a:off x="548640" y="5486400"/>
            <a:ext cx="1109167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i="1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정신종양학(psycho-oncology) 맥락에서 미술치료는 통증·삶의 질·정서에 대한 ‘보완’ 개입으로 자리한다. 신체 치료를 대체하지 않는다.</a:t>
            </a:r>
            <a:endParaRPr lang="en-US" sz="1150" dirty="0"/>
          </a:p>
        </p:txBody>
      </p:sp>
      <p:sp>
        <p:nvSpPr>
          <p:cNvPr id="23" name="Text 17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24" name="Text 18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제3부 · 색채가 치유한다</a:t>
            </a:r>
            <a:endParaRPr lang="en-US" sz="850" dirty="0"/>
          </a:p>
        </p:txBody>
      </p:sp>
      <p:sp>
        <p:nvSpPr>
          <p:cNvPr id="25" name="Text 19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70</a:t>
            </a:r>
            <a:endParaRPr lang="en-US" sz="900" dirty="0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3·4 연구사례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임상 (치매·노인 / ADHD·아동·청소년) ★~★★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8640" y="1517904"/>
            <a:ext cx="6309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치매 · 노인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548640" y="1938528"/>
            <a:ext cx="635508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b="1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비언어 표현으로 잔존 능력·정체성 자극.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회상(reminiscence)과 결합 시 정서·참여 향상.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초조·무감동 완화, 사회적 상호작용 촉진 보고.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구조·익숙함·감각자극 중심으로 단순하게.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성공 경험과 존엄의 회복이 목표.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7114032" y="1481328"/>
            <a:ext cx="4526280" cy="4736592"/>
          </a:xfrm>
          <a:prstGeom prst="roundRect">
            <a:avLst>
              <a:gd name="adj" fmla="val 1616"/>
            </a:avLst>
          </a:prstGeom>
          <a:solidFill>
            <a:srgbClr val="14233A"/>
          </a:solidFill>
          <a:ln w="9525">
            <a:solidFill>
              <a:srgbClr val="D9DEE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333488" y="1664208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ADHD · 아동 · 청소년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7333488" y="2084832"/>
            <a:ext cx="41148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아동: 발달 단계에 맞춘 놀이적 표현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ADHD: 구조·짧은 단위·즉각 피드백이 핵심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청소년: 정체성·또래·자율성 존중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비밀보장·‘판단 없음’이 신뢰의 전제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E4CF9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근거는 발달·맥락별로 상이 — 개별화 필수.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제3부 · 색채가 치유한다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71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1·1 핵심이론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미술의 재정의: ‘잘 그리기’에서 ‘보는 방식’으로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8640" y="1517904"/>
            <a:ext cx="6309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미술이란 무엇인가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548640" y="1938528"/>
            <a:ext cx="635508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b="1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미술은 결과물(작품)이 아니라 세계를 지각하고 의미를 부여하는 과정이다.</a:t>
            </a:r>
            <a:endParaRPr lang="en-US" sz="13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치유 맥락에서 미술의 핵심은 ‘기술’이 아니라 ‘표현과 자각’에 있다.</a:t>
            </a:r>
            <a:endParaRPr lang="en-US" sz="13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Kaimal(2016): 사전 미술 경험과 스트레스 감소 효과 사이에 상관이 없었다 — 누구나 표현할 수 있다.</a:t>
            </a:r>
            <a:endParaRPr lang="en-US" sz="13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30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따라서 SiAT는 ‘잘 그리기’를 가르치지 않는다. ‘보는 방식’을 회복시킨다.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7114032" y="1481328"/>
            <a:ext cx="4526280" cy="4736592"/>
          </a:xfrm>
          <a:prstGeom prst="roundRect">
            <a:avLst>
              <a:gd name="adj" fmla="val 1616"/>
            </a:avLst>
          </a:prstGeom>
          <a:solidFill>
            <a:srgbClr val="14233A"/>
          </a:solidFill>
          <a:ln w="9525">
            <a:solidFill>
              <a:srgbClr val="D9DEE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333488" y="1664208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세 층위의 미술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7333488" y="2084832"/>
            <a:ext cx="41148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지각 — 무엇을 어떻게 보는가</a:t>
            </a:r>
            <a:endParaRPr lang="en-US" sz="125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감각 자료를 선택·조직하는 능동적 과정</a:t>
            </a:r>
            <a:endParaRPr lang="en-US" sz="125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표현 — 내면을 외부 형상으로</a:t>
            </a:r>
            <a:endParaRPr lang="en-US" sz="125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말로 닿지 않는 정서를 색·형태로 외재화</a:t>
            </a:r>
            <a:endParaRPr lang="en-US" sz="125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의미 — 형상에 부여되는 해석</a:t>
            </a:r>
            <a:endParaRPr lang="en-US" sz="125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자기이해와 재구성으로 이어지는 통로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제1부 · 창조의 눈을 뜨다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0">
    <p:bg>
      <p:bgPr>
        <a:solidFill>
          <a:srgbClr val="1423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4864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3·5 심테크 해석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640080" y="896112"/>
            <a:ext cx="10972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‘색은 감정의 언어다’ — SiAT의 색채 사용 3원칙</a:t>
            </a:r>
            <a:endParaRPr lang="en-US" sz="23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3529584" cy="2743200"/>
          </a:xfrm>
          <a:prstGeom prst="roundRect">
            <a:avLst>
              <a:gd name="adj" fmla="val 2667"/>
            </a:avLst>
          </a:prstGeom>
          <a:solidFill>
            <a:srgbClr val="1E3354"/>
          </a:solidFill>
          <a:ln w="12700">
            <a:solidFill>
              <a:srgbClr val="C9A24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68680" y="2029968"/>
            <a:ext cx="1371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C9A24B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01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896112" y="2651760"/>
            <a:ext cx="3072384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FFFFFF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색은 진단표가 아니다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896112" y="3200400"/>
            <a:ext cx="301752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2000"/>
              </a:lnSpc>
              <a:buNone/>
            </a:pPr>
            <a:r>
              <a:rPr lang="en-US" sz="1200" dirty="0">
                <a:solidFill>
                  <a:srgbClr val="E4CF9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‘빨강=분노’식 고정 해석을 금한다. 색의 의미는 개인·문화·맥락 안에서 ‘함께’ 발견한다.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4370832" y="1828800"/>
            <a:ext cx="3529584" cy="2743200"/>
          </a:xfrm>
          <a:prstGeom prst="roundRect">
            <a:avLst>
              <a:gd name="adj" fmla="val 2667"/>
            </a:avLst>
          </a:prstGeom>
          <a:solidFill>
            <a:srgbClr val="1E3354"/>
          </a:solidFill>
          <a:ln w="12700">
            <a:solidFill>
              <a:srgbClr val="C9A24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99432" y="2029968"/>
            <a:ext cx="1371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C9A24B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02</a:t>
            </a:r>
            <a:endParaRPr lang="en-US" sz="2600" dirty="0"/>
          </a:p>
        </p:txBody>
      </p:sp>
      <p:sp>
        <p:nvSpPr>
          <p:cNvPr id="10" name="Text 8"/>
          <p:cNvSpPr/>
          <p:nvPr/>
        </p:nvSpPr>
        <p:spPr>
          <a:xfrm>
            <a:off x="4626864" y="2651760"/>
            <a:ext cx="3072384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FFFFFF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색온도는 조절의 레버</a:t>
            </a:r>
            <a:endParaRPr lang="en-US" sz="1550" dirty="0"/>
          </a:p>
        </p:txBody>
      </p:sp>
      <p:sp>
        <p:nvSpPr>
          <p:cNvPr id="11" name="Text 9"/>
          <p:cNvSpPr/>
          <p:nvPr/>
        </p:nvSpPr>
        <p:spPr>
          <a:xfrm>
            <a:off x="4626864" y="3200400"/>
            <a:ext cx="301752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2000"/>
              </a:lnSpc>
              <a:buNone/>
            </a:pPr>
            <a:r>
              <a:rPr lang="en-US" sz="1200" dirty="0">
                <a:solidFill>
                  <a:srgbClr val="E4CF9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난색/한색의 생리 경향을 각성 조절의 ‘보조 수단’으로 쓰되, 선택권은 늘 내담자에게 둔다.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8101584" y="1828800"/>
            <a:ext cx="3529584" cy="2743200"/>
          </a:xfrm>
          <a:prstGeom prst="roundRect">
            <a:avLst>
              <a:gd name="adj" fmla="val 2667"/>
            </a:avLst>
          </a:prstGeom>
          <a:solidFill>
            <a:srgbClr val="1E3354"/>
          </a:solidFill>
          <a:ln w="12700">
            <a:solidFill>
              <a:srgbClr val="C9A24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330184" y="2029968"/>
            <a:ext cx="1371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C9A24B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03</a:t>
            </a:r>
            <a:endParaRPr lang="en-US" sz="2600" dirty="0"/>
          </a:p>
        </p:txBody>
      </p:sp>
      <p:sp>
        <p:nvSpPr>
          <p:cNvPr id="14" name="Text 12"/>
          <p:cNvSpPr/>
          <p:nvPr/>
        </p:nvSpPr>
        <p:spPr>
          <a:xfrm>
            <a:off x="8357616" y="2651760"/>
            <a:ext cx="3072384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50" b="1" dirty="0">
                <a:solidFill>
                  <a:srgbClr val="FFFFFF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동·서양의 통합</a:t>
            </a:r>
            <a:endParaRPr lang="en-US" sz="1550" dirty="0"/>
          </a:p>
        </p:txBody>
      </p:sp>
      <p:sp>
        <p:nvSpPr>
          <p:cNvPr id="15" name="Text 13"/>
          <p:cNvSpPr/>
          <p:nvPr/>
        </p:nvSpPr>
        <p:spPr>
          <a:xfrm>
            <a:off x="8357616" y="3200400"/>
            <a:ext cx="301752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2000"/>
              </a:lnSpc>
              <a:buNone/>
            </a:pPr>
            <a:r>
              <a:rPr lang="en-US" sz="1200" dirty="0">
                <a:solidFill>
                  <a:srgbClr val="E4CF9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이텐·괴테·칸딘스키의 서양 색채와 오행의 ‘기운 균형’을 통합해, 색을 생명 에너지의 언어로 읽는다.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640080" y="480060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색채치유의 윤리: 과장된 ‘색채심리’ 상술과 분명히 선을 긋고, 근거와 개인의 의미를 함께 존중한다.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제3부 · 색채가 치유한다</a:t>
            </a:r>
            <a:endParaRPr lang="en-US" sz="850" dirty="0"/>
          </a:p>
        </p:txBody>
      </p:sp>
      <p:sp>
        <p:nvSpPr>
          <p:cNvPr id="19" name="Text 1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72</a:t>
            </a:r>
            <a:endParaRPr lang="en-US" sz="900" dirty="0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3·4 연구사례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색채·미술치료 임상 근거 종합표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graphicFrame>
        <p:nvGraphicFramePr>
          <p:cNvPr id="7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83080"/>
          <a:ext cx="11091672" cy="914400"/>
        </p:xfrm>
        <a:graphic>
          <a:graphicData uri="http://schemas.openxmlformats.org/drawingml/2006/table">
            <a:tbl>
              <a:tblPr/>
              <a:tblGrid>
                <a:gridCol w="2194560"/>
                <a:gridCol w="4754880"/>
                <a:gridCol w="1463040"/>
                <a:gridCol w="2679192"/>
              </a:tblGrid>
              <a:tr h="56692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대상/증상</a:t>
                      </a:r>
                      <a:endParaRPr lang="en-US" sz="110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233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핵심 발견(요지)</a:t>
                      </a:r>
                      <a:endParaRPr lang="en-US" sz="110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233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근거 수준</a:t>
                      </a:r>
                      <a:endParaRPr lang="en-US" sz="110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233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대표 출처</a:t>
                      </a:r>
                      <a:endParaRPr lang="en-US" sz="110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233A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14233A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스트레스(일반)</a:t>
                      </a:r>
                      <a:endParaRPr lang="en-US" sz="10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45분 미술로 코르티솔 유의 감소</a:t>
                      </a:r>
                      <a:endParaRPr lang="en-US" sz="10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★★</a:t>
                      </a:r>
                      <a:endParaRPr lang="en-US" sz="10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Kaimal et al. 2016</a:t>
                      </a:r>
                      <a:endParaRPr lang="en-US" sz="10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14233A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불안</a:t>
                      </a:r>
                      <a:endParaRPr lang="en-US" sz="10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구조적 채색(만다라)의 진정 / 자유화와 동등 가능</a:t>
                      </a:r>
                      <a:endParaRPr lang="en-US" sz="10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★★</a:t>
                      </a:r>
                      <a:endParaRPr lang="en-US" sz="10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Curry&amp;Kasser 2005; 메타 2021</a:t>
                      </a:r>
                      <a:endParaRPr lang="en-US" sz="10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14233A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PTSD</a:t>
                      </a:r>
                      <a:endParaRPr lang="en-US" sz="10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마스크 주제와 PTSD·신경지표 연관(파일럿)</a:t>
                      </a:r>
                      <a:endParaRPr lang="en-US" sz="10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★~★★</a:t>
                      </a:r>
                      <a:endParaRPr lang="en-US" sz="10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Walker; PNAS 2019</a:t>
                      </a:r>
                      <a:endParaRPr lang="en-US" sz="10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14233A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우울</a:t>
                      </a:r>
                      <a:endParaRPr lang="en-US" sz="10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기분·자기효능감 개선 보고</a:t>
                      </a:r>
                      <a:endParaRPr lang="en-US" sz="10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★★</a:t>
                      </a:r>
                      <a:endParaRPr lang="en-US" sz="10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리뷰 다수</a:t>
                      </a:r>
                      <a:endParaRPr lang="en-US" sz="10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14233A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암(정신종양)</a:t>
                      </a:r>
                      <a:endParaRPr lang="en-US" sz="10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디스트레스·삶의 질 보완 효과</a:t>
                      </a:r>
                      <a:endParaRPr lang="en-US" sz="10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★★</a:t>
                      </a:r>
                      <a:endParaRPr lang="en-US" sz="10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psycho-oncology 연구</a:t>
                      </a:r>
                      <a:endParaRPr lang="en-US" sz="10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14233A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치매·노인</a:t>
                      </a:r>
                      <a:endParaRPr lang="en-US" sz="10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참여·정서·정체성 자극</a:t>
                      </a:r>
                      <a:endParaRPr lang="en-US" sz="10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★~★★</a:t>
                      </a:r>
                      <a:endParaRPr lang="en-US" sz="10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회상·미술치료 연구</a:t>
                      </a:r>
                      <a:endParaRPr lang="en-US" sz="10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</a:tr>
            </a:tbl>
          </a:graphicData>
        </a:graphic>
      </p:graphicFrame>
      <p:sp>
        <p:nvSpPr>
          <p:cNvPr id="8" name="Text 4"/>
          <p:cNvSpPr/>
          <p:nvPr/>
        </p:nvSpPr>
        <p:spPr>
          <a:xfrm>
            <a:off x="548640" y="5943600"/>
            <a:ext cx="110916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i="1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※ 등급은 본 교재의 교육적 요약이며, 분야 합의가 아니다. 단정적 광고 문구로 사용 금지.</a:t>
            </a:r>
            <a:endParaRPr lang="en-US" sz="1050" dirty="0"/>
          </a:p>
        </p:txBody>
      </p:sp>
      <p:sp>
        <p:nvSpPr>
          <p:cNvPr id="9" name="Text 5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0" name="Text 6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제3부 · 색채가 치유한다</a:t>
            </a:r>
            <a:endParaRPr lang="en-US" sz="850" dirty="0"/>
          </a:p>
        </p:txBody>
      </p:sp>
      <p:sp>
        <p:nvSpPr>
          <p:cNvPr id="11" name="Text 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73</a:t>
            </a:r>
            <a:endParaRPr lang="en-US" sz="900" dirty="0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3·6 실습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실습 3 — 감정의 색 지도 (Emotion Color Map)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481328"/>
            <a:ext cx="11091672" cy="4754880"/>
          </a:xfrm>
          <a:prstGeom prst="roundRect">
            <a:avLst>
              <a:gd name="adj" fmla="val 1538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822960" y="169164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목표 · 현재 정서를 색으로 외재화하고 ‘나의 색 의미’를 발견한다 (소요 25분)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868680" y="2194560"/>
            <a:ext cx="457200" cy="457200"/>
          </a:xfrm>
          <a:prstGeom prst="ellipse">
            <a:avLst/>
          </a:prstGeom>
          <a:solidFill>
            <a:srgbClr val="C9A24B"/>
          </a:solidFill>
          <a:ln/>
        </p:spPr>
      </p:sp>
      <p:sp>
        <p:nvSpPr>
          <p:cNvPr id="10" name="Text 7"/>
          <p:cNvSpPr/>
          <p:nvPr/>
        </p:nvSpPr>
        <p:spPr>
          <a:xfrm>
            <a:off x="868680" y="21945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1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1463040" y="2157984"/>
            <a:ext cx="987552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1단계 · 색 고르기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1463040" y="2505456"/>
            <a:ext cx="987552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설명·이유 없이, 지금 끌리는 색 3~5개를 직관으로 고른다.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868680" y="3127248"/>
            <a:ext cx="457200" cy="457200"/>
          </a:xfrm>
          <a:prstGeom prst="ellipse">
            <a:avLst/>
          </a:prstGeom>
          <a:solidFill>
            <a:srgbClr val="C9A24B"/>
          </a:solidFill>
          <a:ln/>
        </p:spPr>
      </p:sp>
      <p:sp>
        <p:nvSpPr>
          <p:cNvPr id="14" name="Text 11"/>
          <p:cNvSpPr/>
          <p:nvPr/>
        </p:nvSpPr>
        <p:spPr>
          <a:xfrm>
            <a:off x="868680" y="312724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2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1463040" y="3090672"/>
            <a:ext cx="987552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2단계 · 영역 칠하기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1463040" y="3438144"/>
            <a:ext cx="987552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종이를 자유롭게 나누고, 각 색을 ‘끌리는 만큼’의 면적으로 칠한다.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868680" y="4059936"/>
            <a:ext cx="457200" cy="457200"/>
          </a:xfrm>
          <a:prstGeom prst="ellipse">
            <a:avLst/>
          </a:prstGeom>
          <a:solidFill>
            <a:srgbClr val="C9A24B"/>
          </a:solidFill>
          <a:ln/>
        </p:spPr>
      </p:sp>
      <p:sp>
        <p:nvSpPr>
          <p:cNvPr id="18" name="Text 15"/>
          <p:cNvSpPr/>
          <p:nvPr/>
        </p:nvSpPr>
        <p:spPr>
          <a:xfrm>
            <a:off x="868680" y="405993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3</a:t>
            </a:r>
            <a:endParaRPr lang="en-US" sz="1700" dirty="0"/>
          </a:p>
        </p:txBody>
      </p:sp>
      <p:sp>
        <p:nvSpPr>
          <p:cNvPr id="19" name="Text 16"/>
          <p:cNvSpPr/>
          <p:nvPr/>
        </p:nvSpPr>
        <p:spPr>
          <a:xfrm>
            <a:off x="1463040" y="4023360"/>
            <a:ext cx="987552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3단계 · 이름 붙이기</a:t>
            </a:r>
            <a:endParaRPr lang="en-US" sz="1300" dirty="0"/>
          </a:p>
        </p:txBody>
      </p:sp>
      <p:sp>
        <p:nvSpPr>
          <p:cNvPr id="20" name="Text 17"/>
          <p:cNvSpPr/>
          <p:nvPr/>
        </p:nvSpPr>
        <p:spPr>
          <a:xfrm>
            <a:off x="1463040" y="4370832"/>
            <a:ext cx="987552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각 색 영역에 ‘지금의 감정’ 이름을 붙인다(예: 이 파랑은 ‘피곤’).</a:t>
            </a:r>
            <a:endParaRPr lang="en-US" sz="1200" dirty="0"/>
          </a:p>
        </p:txBody>
      </p:sp>
      <p:sp>
        <p:nvSpPr>
          <p:cNvPr id="21" name="Shape 18"/>
          <p:cNvSpPr/>
          <p:nvPr/>
        </p:nvSpPr>
        <p:spPr>
          <a:xfrm>
            <a:off x="868680" y="4992624"/>
            <a:ext cx="457200" cy="457200"/>
          </a:xfrm>
          <a:prstGeom prst="ellipse">
            <a:avLst/>
          </a:prstGeom>
          <a:solidFill>
            <a:srgbClr val="C9A24B"/>
          </a:solidFill>
          <a:ln/>
        </p:spPr>
      </p:sp>
      <p:sp>
        <p:nvSpPr>
          <p:cNvPr id="22" name="Text 19"/>
          <p:cNvSpPr/>
          <p:nvPr/>
        </p:nvSpPr>
        <p:spPr>
          <a:xfrm>
            <a:off x="868680" y="499262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4</a:t>
            </a:r>
            <a:endParaRPr lang="en-US" sz="1700" dirty="0"/>
          </a:p>
        </p:txBody>
      </p:sp>
      <p:sp>
        <p:nvSpPr>
          <p:cNvPr id="23" name="Text 20"/>
          <p:cNvSpPr/>
          <p:nvPr/>
        </p:nvSpPr>
        <p:spPr>
          <a:xfrm>
            <a:off x="1463040" y="4956048"/>
            <a:ext cx="987552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4단계 · 나의 색사전</a:t>
            </a:r>
            <a:endParaRPr lang="en-US" sz="1300" dirty="0"/>
          </a:p>
        </p:txBody>
      </p:sp>
      <p:sp>
        <p:nvSpPr>
          <p:cNvPr id="24" name="Text 21"/>
          <p:cNvSpPr/>
          <p:nvPr/>
        </p:nvSpPr>
        <p:spPr>
          <a:xfrm>
            <a:off x="1463040" y="5303520"/>
            <a:ext cx="987552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‘나에게 이 색은 ___’을 적는다. 통념과 다를 수 있음을 확인한다.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26" name="Text 23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제3부 · 색채가 치유한다</a:t>
            </a:r>
            <a:endParaRPr lang="en-US" sz="850" dirty="0"/>
          </a:p>
        </p:txBody>
      </p:sp>
      <p:sp>
        <p:nvSpPr>
          <p:cNvPr id="27" name="Text 24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74</a:t>
            </a:r>
            <a:endParaRPr lang="en-US" sz="900" dirty="0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3·7~8 성찰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생각해보기 · 토론문제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554480"/>
            <a:ext cx="5454396" cy="4572000"/>
          </a:xfrm>
          <a:prstGeom prst="roundRect">
            <a:avLst>
              <a:gd name="adj" fmla="val 1600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822960" y="1792224"/>
            <a:ext cx="566928" cy="566928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120" y="1929384"/>
            <a:ext cx="292608" cy="29260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499616" y="1810512"/>
            <a:ext cx="4357116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생각해보기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841248" y="2542032"/>
            <a:ext cx="4905756" cy="3383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나에게 특정 색은 어떤 기억·감정과 묶여 있는가?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‘싫은 색’이 있다면, 그 거부감의 뿌리는?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문화가 내 색 감각을 어떻게 길들였을까?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6185916" y="1554480"/>
            <a:ext cx="5454396" cy="4572000"/>
          </a:xfrm>
          <a:prstGeom prst="roundRect">
            <a:avLst>
              <a:gd name="adj" fmla="val 1600"/>
            </a:avLst>
          </a:prstGeom>
          <a:solidFill>
            <a:srgbClr val="14233A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6460236" y="1792224"/>
            <a:ext cx="566928" cy="566928"/>
          </a:xfrm>
          <a:prstGeom prst="ellipse">
            <a:avLst/>
          </a:prstGeom>
          <a:solidFill>
            <a:srgbClr val="0E1A2C"/>
          </a:solidFill>
          <a:ln/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7396" y="1929384"/>
            <a:ext cx="292608" cy="292608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136892" y="1810512"/>
            <a:ext cx="4357116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토론문제</a:t>
            </a:r>
            <a:endParaRPr lang="en-US" sz="1500" dirty="0"/>
          </a:p>
        </p:txBody>
      </p:sp>
      <p:sp>
        <p:nvSpPr>
          <p:cNvPr id="16" name="Text 11"/>
          <p:cNvSpPr/>
          <p:nvPr/>
        </p:nvSpPr>
        <p:spPr>
          <a:xfrm>
            <a:off x="6478524" y="2542032"/>
            <a:ext cx="4905756" cy="3383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00" dirty="0">
                <a:solidFill>
                  <a:srgbClr val="E4CF9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‘색채심리’ 대중 콘텐츠의 과장을 강사는 어떻게 다룰까?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00" dirty="0">
                <a:solidFill>
                  <a:srgbClr val="E4CF9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동양 오행 색채와 서양 색채심리는 통합 가능한가, 충돌하는가?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00" dirty="0">
                <a:solidFill>
                  <a:srgbClr val="E4CF9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만다라 메타분석 결과는 임상 실무를 어떻게 바꿔야 하나?</a:t>
            </a:r>
            <a:endParaRPr lang="en-US" sz="1200" dirty="0"/>
          </a:p>
        </p:txBody>
      </p:sp>
      <p:sp>
        <p:nvSpPr>
          <p:cNvPr id="17" name="Text 12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8" name="Text 13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제3부 · 색채가 치유한다</a:t>
            </a:r>
            <a:endParaRPr lang="en-US" sz="850" dirty="0"/>
          </a:p>
        </p:txBody>
      </p:sp>
      <p:sp>
        <p:nvSpPr>
          <p:cNvPr id="19" name="Text 14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75</a:t>
            </a:r>
            <a:endParaRPr lang="en-US" sz="900" dirty="0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3·9~10 강사자료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강사용 노트 · 참고문헌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481328"/>
            <a:ext cx="5486400" cy="4736592"/>
          </a:xfrm>
          <a:prstGeom prst="roundRect">
            <a:avLst>
              <a:gd name="adj" fmla="val 1544"/>
            </a:avLst>
          </a:prstGeom>
          <a:solidFill>
            <a:srgbClr val="14233A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777240" y="1664208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강사용 노트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777240" y="2084832"/>
            <a:ext cx="5029200" cy="3931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3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색-감정 ‘정답표’를 절대 가르치지 말 것.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3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항상 “당신에게 이 색은?”로 개인 의미를 먼저 묻는다.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3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뤼셔 검사 등은 ‘진단’이 아닌 ‘대화 촉매’로만.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3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임상 효과는 근거 수준과 함께 정직하게 제시.</a:t>
            </a:r>
            <a:endParaRPr lang="en-US" sz="1230" dirty="0"/>
          </a:p>
          <a:p>
            <a:pPr marL="165100" indent="-1651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3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우울·PTSD 등은 전문 치료 ‘병행/연계’를 분명히 안내.</a:t>
            </a:r>
            <a:endParaRPr lang="en-US" sz="1230" dirty="0"/>
          </a:p>
        </p:txBody>
      </p:sp>
      <p:sp>
        <p:nvSpPr>
          <p:cNvPr id="10" name="Shape 7"/>
          <p:cNvSpPr/>
          <p:nvPr/>
        </p:nvSpPr>
        <p:spPr>
          <a:xfrm>
            <a:off x="6263640" y="1481328"/>
            <a:ext cx="5376672" cy="4736592"/>
          </a:xfrm>
          <a:prstGeom prst="roundRect">
            <a:avLst>
              <a:gd name="adj" fmla="val 1544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6492240" y="1664208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참고문헌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492240" y="2084832"/>
            <a:ext cx="498348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3000"/>
              </a:lnSpc>
              <a:spcAft>
                <a:spcPts val="600"/>
              </a:spcAft>
              <a:buNone/>
            </a:pPr>
            <a:r>
              <a:rPr lang="en-US" sz="9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Itten, J. (1961). The Art of Color. Reinhold.</a:t>
            </a:r>
            <a:endParaRPr lang="en-US" sz="980" dirty="0"/>
          </a:p>
          <a:p>
            <a:pPr indent="0" marL="0">
              <a:lnSpc>
                <a:spcPct val="103000"/>
              </a:lnSpc>
              <a:spcAft>
                <a:spcPts val="600"/>
              </a:spcAft>
              <a:buNone/>
            </a:pPr>
            <a:r>
              <a:rPr lang="en-US" sz="9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Goethe, J. W. (1810). Zur Farbenlehre (Theory of Colours).</a:t>
            </a:r>
            <a:endParaRPr lang="en-US" sz="980" dirty="0"/>
          </a:p>
          <a:p>
            <a:pPr indent="0" marL="0">
              <a:lnSpc>
                <a:spcPct val="103000"/>
              </a:lnSpc>
              <a:spcAft>
                <a:spcPts val="600"/>
              </a:spcAft>
              <a:buNone/>
            </a:pPr>
            <a:r>
              <a:rPr lang="en-US" sz="9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Kandinsky, W. (1911). Concerning the Spiritual in Art.</a:t>
            </a:r>
            <a:endParaRPr lang="en-US" sz="980" dirty="0"/>
          </a:p>
          <a:p>
            <a:pPr indent="0" marL="0">
              <a:lnSpc>
                <a:spcPct val="103000"/>
              </a:lnSpc>
              <a:spcAft>
                <a:spcPts val="600"/>
              </a:spcAft>
              <a:buNone/>
            </a:pPr>
            <a:r>
              <a:rPr lang="en-US" sz="9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Curry, N. A., &amp; Kasser, T. (2005). Can coloring mandalas reduce anxiety? Art Therapy, 22(2), 81–85.</a:t>
            </a:r>
            <a:endParaRPr lang="en-US" sz="980" dirty="0"/>
          </a:p>
          <a:p>
            <a:pPr indent="0" marL="0">
              <a:lnSpc>
                <a:spcPct val="103000"/>
              </a:lnSpc>
              <a:spcAft>
                <a:spcPts val="600"/>
              </a:spcAft>
              <a:buNone/>
            </a:pPr>
            <a:r>
              <a:rPr lang="en-US" sz="9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van der Vennet, R., &amp; Serice, S. (2012). Replication study. Art Therapy, 29(2).</a:t>
            </a:r>
            <a:endParaRPr lang="en-US" sz="980" dirty="0"/>
          </a:p>
          <a:p>
            <a:pPr indent="0" marL="0">
              <a:lnSpc>
                <a:spcPct val="103000"/>
              </a:lnSpc>
              <a:spcAft>
                <a:spcPts val="600"/>
              </a:spcAft>
              <a:buNone/>
            </a:pPr>
            <a:r>
              <a:rPr lang="en-US" sz="9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Ulrich, R. (1984). View through a window may influence recovery from surgery. Science, 224.</a:t>
            </a:r>
            <a:endParaRPr lang="en-US" sz="980" dirty="0"/>
          </a:p>
          <a:p>
            <a:pPr indent="0" marL="0">
              <a:lnSpc>
                <a:spcPct val="103000"/>
              </a:lnSpc>
              <a:spcAft>
                <a:spcPts val="600"/>
              </a:spcAft>
              <a:buNone/>
            </a:pPr>
            <a:r>
              <a:rPr lang="en-US" sz="9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Elliot, A. J., &amp; Maier, M. A. (2014). Color psychology. Annual Review of Psychology, 65.</a:t>
            </a:r>
            <a:endParaRPr lang="en-US" sz="980" dirty="0"/>
          </a:p>
        </p:txBody>
      </p:sp>
      <p:sp>
        <p:nvSpPr>
          <p:cNvPr id="13" name="Text 10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제3부 · 색채가 치유한다</a:t>
            </a:r>
            <a:endParaRPr lang="en-US" sz="850" dirty="0"/>
          </a:p>
        </p:txBody>
      </p:sp>
      <p:sp>
        <p:nvSpPr>
          <p:cNvPr id="15" name="Text 12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76</a:t>
            </a:r>
            <a:endParaRPr lang="en-US" sz="900" dirty="0"/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5">
    <p:bg>
      <p:bgPr>
        <a:solidFill>
          <a:srgbClr val="0E1A2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part4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E1A2C">
              <a:alpha val="78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1828800"/>
            <a:ext cx="12191695" cy="3200400"/>
          </a:xfrm>
          <a:prstGeom prst="rect">
            <a:avLst/>
          </a:prstGeom>
          <a:solidFill>
            <a:srgbClr val="0E1A2C">
              <a:alpha val="58000"/>
            </a:srgbClr>
          </a:solidFill>
          <a:ln/>
        </p:spPr>
      </p:sp>
      <p:sp>
        <p:nvSpPr>
          <p:cNvPr id="5" name="Text 2"/>
          <p:cNvSpPr/>
          <p:nvPr/>
        </p:nvSpPr>
        <p:spPr>
          <a:xfrm>
            <a:off x="0" y="1874520"/>
            <a:ext cx="121916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spc="6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PART 4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5181448" y="2395728"/>
            <a:ext cx="1828800" cy="0"/>
          </a:xfrm>
          <a:prstGeom prst="line">
            <a:avLst/>
          </a:prstGeom>
          <a:noFill/>
          <a:ln w="19050">
            <a:solidFill>
              <a:srgbClr val="C9A24B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0" y="2560320"/>
            <a:ext cx="1219169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심테크와 미술의 만남</a:t>
            </a:r>
            <a:endParaRPr lang="en-US" sz="4000" dirty="0"/>
          </a:p>
        </p:txBody>
      </p:sp>
      <p:sp>
        <p:nvSpPr>
          <p:cNvPr id="8" name="Text 5"/>
          <p:cNvSpPr/>
          <p:nvPr/>
        </p:nvSpPr>
        <p:spPr>
          <a:xfrm>
            <a:off x="0" y="3611880"/>
            <a:ext cx="121916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E4CF9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SiAT 창조치유 8단계 — 감지에서 홍익까지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제4부 · 심테크와 미술의 만남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77</a:t>
            </a:r>
            <a:endParaRPr lang="en-US" sz="900" dirty="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4·1 핵심이론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SiAT 창조치유모델: 8단계 전체 흐름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600200"/>
            <a:ext cx="2649474" cy="1874520"/>
          </a:xfrm>
          <a:prstGeom prst="roundRect">
            <a:avLst>
              <a:gd name="adj" fmla="val 3902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49808" y="1801368"/>
            <a:ext cx="566928" cy="566928"/>
          </a:xfrm>
          <a:prstGeom prst="ellipse">
            <a:avLst/>
          </a:prstGeom>
          <a:solidFill>
            <a:srgbClr val="C9A24B"/>
          </a:solidFill>
          <a:ln/>
        </p:spPr>
      </p:sp>
      <p:sp>
        <p:nvSpPr>
          <p:cNvPr id="9" name="Text 6"/>
          <p:cNvSpPr/>
          <p:nvPr/>
        </p:nvSpPr>
        <p:spPr>
          <a:xfrm>
            <a:off x="749808" y="1801368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1</a:t>
            </a:r>
            <a:endParaRPr lang="en-US" sz="1900" dirty="0"/>
          </a:p>
        </p:txBody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0018" y="1856232"/>
            <a:ext cx="457200" cy="45720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68096" y="2478024"/>
            <a:ext cx="228371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감지</a:t>
            </a:r>
            <a:endParaRPr lang="en-US" sz="1600" dirty="0"/>
          </a:p>
        </p:txBody>
      </p:sp>
      <p:sp>
        <p:nvSpPr>
          <p:cNvPr id="12" name="Text 8"/>
          <p:cNvSpPr/>
          <p:nvPr/>
        </p:nvSpPr>
        <p:spPr>
          <a:xfrm>
            <a:off x="768096" y="2898648"/>
            <a:ext cx="228371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AWARENESS</a:t>
            </a:r>
            <a:endParaRPr lang="en-US" sz="1000" dirty="0"/>
          </a:p>
        </p:txBody>
      </p:sp>
      <p:sp>
        <p:nvSpPr>
          <p:cNvPr id="13" name="Text 9"/>
          <p:cNvSpPr/>
          <p:nvPr/>
        </p:nvSpPr>
        <p:spPr>
          <a:xfrm>
            <a:off x="3179826" y="2057400"/>
            <a:ext cx="20116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›</a:t>
            </a:r>
            <a:endParaRPr lang="en-US" sz="2000" dirty="0"/>
          </a:p>
        </p:txBody>
      </p:sp>
      <p:sp>
        <p:nvSpPr>
          <p:cNvPr id="14" name="Shape 10"/>
          <p:cNvSpPr/>
          <p:nvPr/>
        </p:nvSpPr>
        <p:spPr>
          <a:xfrm>
            <a:off x="3362706" y="1600200"/>
            <a:ext cx="2649474" cy="1874520"/>
          </a:xfrm>
          <a:prstGeom prst="roundRect">
            <a:avLst>
              <a:gd name="adj" fmla="val 3902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3563874" y="1801368"/>
            <a:ext cx="566928" cy="566928"/>
          </a:xfrm>
          <a:prstGeom prst="ellipse">
            <a:avLst/>
          </a:prstGeom>
          <a:solidFill>
            <a:srgbClr val="C9A24B"/>
          </a:solidFill>
          <a:ln/>
        </p:spPr>
      </p:sp>
      <p:sp>
        <p:nvSpPr>
          <p:cNvPr id="16" name="Text 12"/>
          <p:cNvSpPr/>
          <p:nvPr/>
        </p:nvSpPr>
        <p:spPr>
          <a:xfrm>
            <a:off x="3563874" y="1801368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2</a:t>
            </a:r>
            <a:endParaRPr lang="en-US" sz="1900" dirty="0"/>
          </a:p>
        </p:txBody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4084" y="1856232"/>
            <a:ext cx="457200" cy="45720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3582162" y="2478024"/>
            <a:ext cx="228371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3초 공간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3582162" y="2898648"/>
            <a:ext cx="228371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PAUSE</a:t>
            </a:r>
            <a:endParaRPr lang="en-US" sz="1000" dirty="0"/>
          </a:p>
        </p:txBody>
      </p:sp>
      <p:sp>
        <p:nvSpPr>
          <p:cNvPr id="20" name="Text 15"/>
          <p:cNvSpPr/>
          <p:nvPr/>
        </p:nvSpPr>
        <p:spPr>
          <a:xfrm>
            <a:off x="5993892" y="2057400"/>
            <a:ext cx="20116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›</a:t>
            </a:r>
            <a:endParaRPr lang="en-US" sz="2000" dirty="0"/>
          </a:p>
        </p:txBody>
      </p:sp>
      <p:sp>
        <p:nvSpPr>
          <p:cNvPr id="21" name="Shape 16"/>
          <p:cNvSpPr/>
          <p:nvPr/>
        </p:nvSpPr>
        <p:spPr>
          <a:xfrm>
            <a:off x="6176772" y="1600200"/>
            <a:ext cx="2649474" cy="1874520"/>
          </a:xfrm>
          <a:prstGeom prst="roundRect">
            <a:avLst>
              <a:gd name="adj" fmla="val 3902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22" name="Shape 17"/>
          <p:cNvSpPr/>
          <p:nvPr/>
        </p:nvSpPr>
        <p:spPr>
          <a:xfrm>
            <a:off x="6377940" y="1801368"/>
            <a:ext cx="566928" cy="566928"/>
          </a:xfrm>
          <a:prstGeom prst="ellipse">
            <a:avLst/>
          </a:prstGeom>
          <a:solidFill>
            <a:srgbClr val="C9A24B"/>
          </a:solidFill>
          <a:ln/>
        </p:spPr>
      </p:sp>
      <p:sp>
        <p:nvSpPr>
          <p:cNvPr id="23" name="Text 18"/>
          <p:cNvSpPr/>
          <p:nvPr/>
        </p:nvSpPr>
        <p:spPr>
          <a:xfrm>
            <a:off x="6377940" y="1801368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3</a:t>
            </a:r>
            <a:endParaRPr lang="en-US" sz="1900" dirty="0"/>
          </a:p>
        </p:txBody>
      </p:sp>
      <p:pic>
        <p:nvPicPr>
          <p:cNvPr id="2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8150" y="1856232"/>
            <a:ext cx="457200" cy="457200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6396228" y="2478024"/>
            <a:ext cx="228371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감정 외재화</a:t>
            </a:r>
            <a:endParaRPr lang="en-US" sz="1600" dirty="0"/>
          </a:p>
        </p:txBody>
      </p:sp>
      <p:sp>
        <p:nvSpPr>
          <p:cNvPr id="26" name="Text 20"/>
          <p:cNvSpPr/>
          <p:nvPr/>
        </p:nvSpPr>
        <p:spPr>
          <a:xfrm>
            <a:off x="6396228" y="2898648"/>
            <a:ext cx="228371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EXTERNALIZE</a:t>
            </a:r>
            <a:endParaRPr lang="en-US" sz="1000" dirty="0"/>
          </a:p>
        </p:txBody>
      </p:sp>
      <p:sp>
        <p:nvSpPr>
          <p:cNvPr id="27" name="Text 21"/>
          <p:cNvSpPr/>
          <p:nvPr/>
        </p:nvSpPr>
        <p:spPr>
          <a:xfrm>
            <a:off x="8807958" y="2057400"/>
            <a:ext cx="20116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›</a:t>
            </a:r>
            <a:endParaRPr lang="en-US" sz="2000" dirty="0"/>
          </a:p>
        </p:txBody>
      </p:sp>
      <p:sp>
        <p:nvSpPr>
          <p:cNvPr id="28" name="Shape 22"/>
          <p:cNvSpPr/>
          <p:nvPr/>
        </p:nvSpPr>
        <p:spPr>
          <a:xfrm>
            <a:off x="8990838" y="1600200"/>
            <a:ext cx="2649474" cy="1874520"/>
          </a:xfrm>
          <a:prstGeom prst="roundRect">
            <a:avLst>
              <a:gd name="adj" fmla="val 3902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29" name="Shape 23"/>
          <p:cNvSpPr/>
          <p:nvPr/>
        </p:nvSpPr>
        <p:spPr>
          <a:xfrm>
            <a:off x="9192006" y="1801368"/>
            <a:ext cx="566928" cy="566928"/>
          </a:xfrm>
          <a:prstGeom prst="ellipse">
            <a:avLst/>
          </a:prstGeom>
          <a:solidFill>
            <a:srgbClr val="C9A24B"/>
          </a:solidFill>
          <a:ln/>
        </p:spPr>
      </p:sp>
      <p:sp>
        <p:nvSpPr>
          <p:cNvPr id="30" name="Text 24"/>
          <p:cNvSpPr/>
          <p:nvPr/>
        </p:nvSpPr>
        <p:spPr>
          <a:xfrm>
            <a:off x="9192006" y="1801368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4</a:t>
            </a:r>
            <a:endParaRPr lang="en-US" sz="1900" dirty="0"/>
          </a:p>
        </p:txBody>
      </p:sp>
      <p:pic>
        <p:nvPicPr>
          <p:cNvPr id="31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72216" y="1856232"/>
            <a:ext cx="457200" cy="457200"/>
          </a:xfrm>
          <a:prstGeom prst="rect">
            <a:avLst/>
          </a:prstGeom>
        </p:spPr>
      </p:pic>
      <p:sp>
        <p:nvSpPr>
          <p:cNvPr id="32" name="Text 25"/>
          <p:cNvSpPr/>
          <p:nvPr/>
        </p:nvSpPr>
        <p:spPr>
          <a:xfrm>
            <a:off x="9210294" y="2478024"/>
            <a:ext cx="228371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색채 선택</a:t>
            </a:r>
            <a:endParaRPr lang="en-US" sz="1600" dirty="0"/>
          </a:p>
        </p:txBody>
      </p:sp>
      <p:sp>
        <p:nvSpPr>
          <p:cNvPr id="33" name="Text 26"/>
          <p:cNvSpPr/>
          <p:nvPr/>
        </p:nvSpPr>
        <p:spPr>
          <a:xfrm>
            <a:off x="9210294" y="2898648"/>
            <a:ext cx="228371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COLOR</a:t>
            </a:r>
            <a:endParaRPr lang="en-US" sz="1000" dirty="0"/>
          </a:p>
        </p:txBody>
      </p:sp>
      <p:sp>
        <p:nvSpPr>
          <p:cNvPr id="34" name="Shape 27"/>
          <p:cNvSpPr/>
          <p:nvPr/>
        </p:nvSpPr>
        <p:spPr>
          <a:xfrm>
            <a:off x="548640" y="3886200"/>
            <a:ext cx="2649474" cy="1874520"/>
          </a:xfrm>
          <a:prstGeom prst="roundRect">
            <a:avLst>
              <a:gd name="adj" fmla="val 3902"/>
            </a:avLst>
          </a:prstGeom>
          <a:solidFill>
            <a:srgbClr val="14233A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35" name="Shape 28"/>
          <p:cNvSpPr/>
          <p:nvPr/>
        </p:nvSpPr>
        <p:spPr>
          <a:xfrm>
            <a:off x="749808" y="4087368"/>
            <a:ext cx="566928" cy="566928"/>
          </a:xfrm>
          <a:prstGeom prst="ellipse">
            <a:avLst/>
          </a:prstGeom>
          <a:solidFill>
            <a:srgbClr val="C9A24B"/>
          </a:solidFill>
          <a:ln/>
        </p:spPr>
      </p:sp>
      <p:sp>
        <p:nvSpPr>
          <p:cNvPr id="36" name="Text 29"/>
          <p:cNvSpPr/>
          <p:nvPr/>
        </p:nvSpPr>
        <p:spPr>
          <a:xfrm>
            <a:off x="749808" y="4087368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5</a:t>
            </a:r>
            <a:endParaRPr lang="en-US" sz="1900" dirty="0"/>
          </a:p>
        </p:txBody>
      </p:sp>
      <p:pic>
        <p:nvPicPr>
          <p:cNvPr id="37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30018" y="4142232"/>
            <a:ext cx="457200" cy="457200"/>
          </a:xfrm>
          <a:prstGeom prst="rect">
            <a:avLst/>
          </a:prstGeom>
        </p:spPr>
      </p:pic>
      <p:sp>
        <p:nvSpPr>
          <p:cNvPr id="38" name="Text 30"/>
          <p:cNvSpPr/>
          <p:nvPr/>
        </p:nvSpPr>
        <p:spPr>
          <a:xfrm>
            <a:off x="768096" y="4764024"/>
            <a:ext cx="228371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형태 구성</a:t>
            </a:r>
            <a:endParaRPr lang="en-US" sz="1600" dirty="0"/>
          </a:p>
        </p:txBody>
      </p:sp>
      <p:sp>
        <p:nvSpPr>
          <p:cNvPr id="39" name="Text 31"/>
          <p:cNvSpPr/>
          <p:nvPr/>
        </p:nvSpPr>
        <p:spPr>
          <a:xfrm>
            <a:off x="768096" y="5184648"/>
            <a:ext cx="228371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E4CF9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FORM</a:t>
            </a:r>
            <a:endParaRPr lang="en-US" sz="1000" dirty="0"/>
          </a:p>
        </p:txBody>
      </p:sp>
      <p:sp>
        <p:nvSpPr>
          <p:cNvPr id="40" name="Text 32"/>
          <p:cNvSpPr/>
          <p:nvPr/>
        </p:nvSpPr>
        <p:spPr>
          <a:xfrm>
            <a:off x="3179826" y="4343400"/>
            <a:ext cx="20116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›</a:t>
            </a:r>
            <a:endParaRPr lang="en-US" sz="2000" dirty="0"/>
          </a:p>
        </p:txBody>
      </p:sp>
      <p:sp>
        <p:nvSpPr>
          <p:cNvPr id="41" name="Shape 33"/>
          <p:cNvSpPr/>
          <p:nvPr/>
        </p:nvSpPr>
        <p:spPr>
          <a:xfrm>
            <a:off x="3362706" y="3886200"/>
            <a:ext cx="2649474" cy="1874520"/>
          </a:xfrm>
          <a:prstGeom prst="roundRect">
            <a:avLst>
              <a:gd name="adj" fmla="val 3902"/>
            </a:avLst>
          </a:prstGeom>
          <a:solidFill>
            <a:srgbClr val="14233A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42" name="Shape 34"/>
          <p:cNvSpPr/>
          <p:nvPr/>
        </p:nvSpPr>
        <p:spPr>
          <a:xfrm>
            <a:off x="3563874" y="4087368"/>
            <a:ext cx="566928" cy="566928"/>
          </a:xfrm>
          <a:prstGeom prst="ellipse">
            <a:avLst/>
          </a:prstGeom>
          <a:solidFill>
            <a:srgbClr val="C9A24B"/>
          </a:solidFill>
          <a:ln/>
        </p:spPr>
      </p:sp>
      <p:sp>
        <p:nvSpPr>
          <p:cNvPr id="43" name="Text 35"/>
          <p:cNvSpPr/>
          <p:nvPr/>
        </p:nvSpPr>
        <p:spPr>
          <a:xfrm>
            <a:off x="3563874" y="4087368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6</a:t>
            </a:r>
            <a:endParaRPr lang="en-US" sz="1900" dirty="0"/>
          </a:p>
        </p:txBody>
      </p:sp>
      <p:pic>
        <p:nvPicPr>
          <p:cNvPr id="44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44084" y="4142232"/>
            <a:ext cx="457200" cy="457200"/>
          </a:xfrm>
          <a:prstGeom prst="rect">
            <a:avLst/>
          </a:prstGeom>
        </p:spPr>
      </p:pic>
      <p:sp>
        <p:nvSpPr>
          <p:cNvPr id="45" name="Text 36"/>
          <p:cNvSpPr/>
          <p:nvPr/>
        </p:nvSpPr>
        <p:spPr>
          <a:xfrm>
            <a:off x="3582162" y="4764024"/>
            <a:ext cx="228371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의미 발견</a:t>
            </a:r>
            <a:endParaRPr lang="en-US" sz="1600" dirty="0"/>
          </a:p>
        </p:txBody>
      </p:sp>
      <p:sp>
        <p:nvSpPr>
          <p:cNvPr id="46" name="Text 37"/>
          <p:cNvSpPr/>
          <p:nvPr/>
        </p:nvSpPr>
        <p:spPr>
          <a:xfrm>
            <a:off x="3582162" y="5184648"/>
            <a:ext cx="228371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E4CF9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MEANING</a:t>
            </a:r>
            <a:endParaRPr lang="en-US" sz="1000" dirty="0"/>
          </a:p>
        </p:txBody>
      </p:sp>
      <p:sp>
        <p:nvSpPr>
          <p:cNvPr id="47" name="Text 38"/>
          <p:cNvSpPr/>
          <p:nvPr/>
        </p:nvSpPr>
        <p:spPr>
          <a:xfrm>
            <a:off x="5993892" y="4343400"/>
            <a:ext cx="20116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›</a:t>
            </a:r>
            <a:endParaRPr lang="en-US" sz="2000" dirty="0"/>
          </a:p>
        </p:txBody>
      </p:sp>
      <p:sp>
        <p:nvSpPr>
          <p:cNvPr id="48" name="Shape 39"/>
          <p:cNvSpPr/>
          <p:nvPr/>
        </p:nvSpPr>
        <p:spPr>
          <a:xfrm>
            <a:off x="6176772" y="3886200"/>
            <a:ext cx="2649474" cy="1874520"/>
          </a:xfrm>
          <a:prstGeom prst="roundRect">
            <a:avLst>
              <a:gd name="adj" fmla="val 3902"/>
            </a:avLst>
          </a:prstGeom>
          <a:solidFill>
            <a:srgbClr val="14233A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49" name="Shape 40"/>
          <p:cNvSpPr/>
          <p:nvPr/>
        </p:nvSpPr>
        <p:spPr>
          <a:xfrm>
            <a:off x="6377940" y="4087368"/>
            <a:ext cx="566928" cy="566928"/>
          </a:xfrm>
          <a:prstGeom prst="ellipse">
            <a:avLst/>
          </a:prstGeom>
          <a:solidFill>
            <a:srgbClr val="C9A24B"/>
          </a:solidFill>
          <a:ln/>
        </p:spPr>
      </p:sp>
      <p:sp>
        <p:nvSpPr>
          <p:cNvPr id="50" name="Text 41"/>
          <p:cNvSpPr/>
          <p:nvPr/>
        </p:nvSpPr>
        <p:spPr>
          <a:xfrm>
            <a:off x="6377940" y="4087368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7</a:t>
            </a:r>
            <a:endParaRPr lang="en-US" sz="1900" dirty="0"/>
          </a:p>
        </p:txBody>
      </p:sp>
      <p:pic>
        <p:nvPicPr>
          <p:cNvPr id="51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58150" y="4142232"/>
            <a:ext cx="457200" cy="457200"/>
          </a:xfrm>
          <a:prstGeom prst="rect">
            <a:avLst/>
          </a:prstGeom>
        </p:spPr>
      </p:pic>
      <p:sp>
        <p:nvSpPr>
          <p:cNvPr id="52" name="Text 42"/>
          <p:cNvSpPr/>
          <p:nvPr/>
        </p:nvSpPr>
        <p:spPr>
          <a:xfrm>
            <a:off x="6396228" y="4764024"/>
            <a:ext cx="228371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생명 회복</a:t>
            </a:r>
            <a:endParaRPr lang="en-US" sz="1600" dirty="0"/>
          </a:p>
        </p:txBody>
      </p:sp>
      <p:sp>
        <p:nvSpPr>
          <p:cNvPr id="53" name="Text 43"/>
          <p:cNvSpPr/>
          <p:nvPr/>
        </p:nvSpPr>
        <p:spPr>
          <a:xfrm>
            <a:off x="6396228" y="5184648"/>
            <a:ext cx="228371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E4CF9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RECOVERY</a:t>
            </a:r>
            <a:endParaRPr lang="en-US" sz="1000" dirty="0"/>
          </a:p>
        </p:txBody>
      </p:sp>
      <p:sp>
        <p:nvSpPr>
          <p:cNvPr id="54" name="Text 44"/>
          <p:cNvSpPr/>
          <p:nvPr/>
        </p:nvSpPr>
        <p:spPr>
          <a:xfrm>
            <a:off x="8807958" y="4343400"/>
            <a:ext cx="20116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›</a:t>
            </a:r>
            <a:endParaRPr lang="en-US" sz="2000" dirty="0"/>
          </a:p>
        </p:txBody>
      </p:sp>
      <p:sp>
        <p:nvSpPr>
          <p:cNvPr id="55" name="Shape 45"/>
          <p:cNvSpPr/>
          <p:nvPr/>
        </p:nvSpPr>
        <p:spPr>
          <a:xfrm>
            <a:off x="8990838" y="3886200"/>
            <a:ext cx="2649474" cy="1874520"/>
          </a:xfrm>
          <a:prstGeom prst="roundRect">
            <a:avLst>
              <a:gd name="adj" fmla="val 3902"/>
            </a:avLst>
          </a:prstGeom>
          <a:solidFill>
            <a:srgbClr val="14233A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56" name="Shape 46"/>
          <p:cNvSpPr/>
          <p:nvPr/>
        </p:nvSpPr>
        <p:spPr>
          <a:xfrm>
            <a:off x="9192006" y="4087368"/>
            <a:ext cx="566928" cy="566928"/>
          </a:xfrm>
          <a:prstGeom prst="ellipse">
            <a:avLst/>
          </a:prstGeom>
          <a:solidFill>
            <a:srgbClr val="C9A24B"/>
          </a:solidFill>
          <a:ln/>
        </p:spPr>
      </p:sp>
      <p:sp>
        <p:nvSpPr>
          <p:cNvPr id="57" name="Text 47"/>
          <p:cNvSpPr/>
          <p:nvPr/>
        </p:nvSpPr>
        <p:spPr>
          <a:xfrm>
            <a:off x="9192006" y="4087368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8</a:t>
            </a:r>
            <a:endParaRPr lang="en-US" sz="1900" dirty="0"/>
          </a:p>
        </p:txBody>
      </p:sp>
      <p:pic>
        <p:nvPicPr>
          <p:cNvPr id="58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872216" y="4142232"/>
            <a:ext cx="457200" cy="457200"/>
          </a:xfrm>
          <a:prstGeom prst="rect">
            <a:avLst/>
          </a:prstGeom>
        </p:spPr>
      </p:pic>
      <p:sp>
        <p:nvSpPr>
          <p:cNvPr id="59" name="Text 48"/>
          <p:cNvSpPr/>
          <p:nvPr/>
        </p:nvSpPr>
        <p:spPr>
          <a:xfrm>
            <a:off x="9210294" y="4764024"/>
            <a:ext cx="228371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홍익 실천</a:t>
            </a:r>
            <a:endParaRPr lang="en-US" sz="1600" dirty="0"/>
          </a:p>
        </p:txBody>
      </p:sp>
      <p:sp>
        <p:nvSpPr>
          <p:cNvPr id="60" name="Text 49"/>
          <p:cNvSpPr/>
          <p:nvPr/>
        </p:nvSpPr>
        <p:spPr>
          <a:xfrm>
            <a:off x="9210294" y="5184648"/>
            <a:ext cx="228371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E4CF9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CONTRIBUTION</a:t>
            </a:r>
            <a:endParaRPr lang="en-US" sz="1000" dirty="0"/>
          </a:p>
        </p:txBody>
      </p:sp>
      <p:sp>
        <p:nvSpPr>
          <p:cNvPr id="61" name="Text 50"/>
          <p:cNvSpPr/>
          <p:nvPr/>
        </p:nvSpPr>
        <p:spPr>
          <a:xfrm>
            <a:off x="9821799" y="352044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↓</a:t>
            </a:r>
            <a:endParaRPr lang="en-US" sz="1800" dirty="0"/>
          </a:p>
        </p:txBody>
      </p:sp>
      <p:sp>
        <p:nvSpPr>
          <p:cNvPr id="62" name="Text 51"/>
          <p:cNvSpPr/>
          <p:nvPr/>
        </p:nvSpPr>
        <p:spPr>
          <a:xfrm>
            <a:off x="548640" y="5943600"/>
            <a:ext cx="1109167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‘안전(미주) → 우회(손) → 몰입(플로우) → 통합(언어) → 확장(홍익)’의 신경·심리 여정을 8단계로 구조화한 SIMTECH 고유 모델.</a:t>
            </a:r>
            <a:endParaRPr lang="en-US" sz="1200" dirty="0"/>
          </a:p>
        </p:txBody>
      </p:sp>
      <p:sp>
        <p:nvSpPr>
          <p:cNvPr id="63" name="Text 52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64" name="Text 53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제4부 · 심테크와 미술의 만남</a:t>
            </a:r>
            <a:endParaRPr lang="en-US" sz="850" dirty="0"/>
          </a:p>
        </p:txBody>
      </p:sp>
      <p:sp>
        <p:nvSpPr>
          <p:cNvPr id="65" name="Text 54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78</a:t>
            </a:r>
            <a:endParaRPr lang="en-US" sz="900"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4·1 핵심이론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SiAT는 무엇이 다른가 — 인접 접근과의 비교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graphicFrame>
        <p:nvGraphicFramePr>
          <p:cNvPr id="7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83080"/>
          <a:ext cx="11091672" cy="914400"/>
        </p:xfrm>
        <a:graphic>
          <a:graphicData uri="http://schemas.openxmlformats.org/drawingml/2006/table">
            <a:tbl>
              <a:tblPr/>
              <a:tblGrid>
                <a:gridCol w="2560320"/>
                <a:gridCol w="3474720"/>
                <a:gridCol w="5056632"/>
              </a:tblGrid>
              <a:tr h="74980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접근</a:t>
                      </a:r>
                      <a:endParaRPr lang="en-US" sz="120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233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초점</a:t>
                      </a:r>
                      <a:endParaRPr lang="en-US" sz="120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233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SiAT가 더하는 것</a:t>
                      </a:r>
                      <a:endParaRPr lang="en-US" sz="120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233A"/>
                    </a:solidFill>
                  </a:tcPr>
                </a:tc>
              </a:tr>
              <a:tr h="74980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4233A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일반 미술치료</a:t>
                      </a:r>
                      <a:endParaRPr lang="en-US" sz="110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표현·통찰·관계</a:t>
                      </a:r>
                      <a:endParaRPr lang="en-US" sz="110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‘3초 멈춤’의 명시화 + 신경생리 단계 매핑</a:t>
                      </a:r>
                      <a:endParaRPr lang="en-US" sz="110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4980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4233A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마음챙김(MBSR 등)</a:t>
                      </a:r>
                      <a:endParaRPr lang="en-US" sz="110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현재 자각·수용</a:t>
                      </a:r>
                      <a:endParaRPr lang="en-US" sz="110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비언어 ‘창작’을 통한 외재화·구성</a:t>
                      </a:r>
                      <a:endParaRPr lang="en-US" sz="110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</a:tr>
              <a:tr h="74980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4233A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성인 컬러링·아트 클래스</a:t>
                      </a:r>
                      <a:endParaRPr lang="en-US" sz="110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이완·취미</a:t>
                      </a:r>
                      <a:endParaRPr lang="en-US" sz="110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임상 구조(평가·금기·연계)와 윤리</a:t>
                      </a:r>
                      <a:endParaRPr lang="en-US" sz="110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74980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14233A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전통 심신수련(율려 등)</a:t>
                      </a:r>
                      <a:endParaRPr lang="en-US" sz="110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기운·균형</a:t>
                      </a:r>
                      <a:endParaRPr lang="en-US" sz="110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서양 신경과학과의 통합·검증 언어</a:t>
                      </a:r>
                      <a:endParaRPr lang="en-US" sz="110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</a:tr>
            </a:tbl>
          </a:graphicData>
        </a:graphic>
      </p:graphicFrame>
      <p:sp>
        <p:nvSpPr>
          <p:cNvPr id="8" name="Text 4"/>
          <p:cNvSpPr/>
          <p:nvPr/>
        </p:nvSpPr>
        <p:spPr>
          <a:xfrm>
            <a:off x="548640" y="5486400"/>
            <a:ext cx="11091672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SiAT의 차별점: ① ‘3초 멈춤’을 모든 단계의 닻으로 명시 ② 신경생리·색채·임상을 8단계로 통합 ③ 회복을 ‘홍익 실천’으로 사회 환원.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0" name="Text 6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제4부 · 심테크와 미술의 만남</a:t>
            </a:r>
            <a:endParaRPr lang="en-US" sz="850" dirty="0"/>
          </a:p>
        </p:txBody>
      </p:sp>
      <p:sp>
        <p:nvSpPr>
          <p:cNvPr id="11" name="Text 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79</a:t>
            </a:r>
            <a:endParaRPr lang="en-US" sz="900" dirty="0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4·2 과학적 배경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SiAT의 이론적 4기둥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828800"/>
            <a:ext cx="2663190" cy="3566160"/>
          </a:xfrm>
          <a:prstGeom prst="roundRect">
            <a:avLst>
              <a:gd name="adj" fmla="val 2747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86384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" y="2212848"/>
            <a:ext cx="310896" cy="31089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481328" y="2084832"/>
            <a:ext cx="156591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표현치료 연속체 (ETC)</a:t>
            </a:r>
            <a:endParaRPr lang="en-US" sz="1300" dirty="0"/>
          </a:p>
        </p:txBody>
      </p:sp>
      <p:sp>
        <p:nvSpPr>
          <p:cNvPr id="11" name="Text 7"/>
          <p:cNvSpPr/>
          <p:nvPr/>
        </p:nvSpPr>
        <p:spPr>
          <a:xfrm>
            <a:off x="804672" y="2779776"/>
            <a:ext cx="2169414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Kagin &amp; Lusebrink(1978)</a:t>
            </a:r>
            <a:endParaRPr lang="en-US" sz="113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운동·감각 → 지각·정서 → 인지·상징 → 창조</a:t>
            </a:r>
            <a:endParaRPr lang="en-US" sz="113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매체·과제 난이도로 처리 수준 조절</a:t>
            </a:r>
            <a:endParaRPr lang="en-US" sz="1130" dirty="0"/>
          </a:p>
        </p:txBody>
      </p:sp>
      <p:sp>
        <p:nvSpPr>
          <p:cNvPr id="12" name="Shape 8"/>
          <p:cNvSpPr/>
          <p:nvPr/>
        </p:nvSpPr>
        <p:spPr>
          <a:xfrm>
            <a:off x="3358134" y="1828800"/>
            <a:ext cx="2663190" cy="3566160"/>
          </a:xfrm>
          <a:prstGeom prst="roundRect">
            <a:avLst>
              <a:gd name="adj" fmla="val 2747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3595878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2182" y="2212848"/>
            <a:ext cx="310896" cy="310896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290822" y="2084832"/>
            <a:ext cx="156591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관계신경과학 (ATR-N)</a:t>
            </a:r>
            <a:endParaRPr lang="en-US" sz="1300" dirty="0"/>
          </a:p>
        </p:txBody>
      </p:sp>
      <p:sp>
        <p:nvSpPr>
          <p:cNvPr id="16" name="Text 11"/>
          <p:cNvSpPr/>
          <p:nvPr/>
        </p:nvSpPr>
        <p:spPr>
          <a:xfrm>
            <a:off x="3614166" y="2779776"/>
            <a:ext cx="2169414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Hass-Cohen &amp; Findlay(2015)</a:t>
            </a:r>
            <a:endParaRPr lang="en-US" sz="113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치료 관계·기억·창의·회복탄력성</a:t>
            </a:r>
            <a:endParaRPr lang="en-US" sz="113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대인 안전이 신경 변화를 매개</a:t>
            </a:r>
            <a:endParaRPr lang="en-US" sz="1130" dirty="0"/>
          </a:p>
        </p:txBody>
      </p:sp>
      <p:sp>
        <p:nvSpPr>
          <p:cNvPr id="17" name="Shape 12"/>
          <p:cNvSpPr/>
          <p:nvPr/>
        </p:nvSpPr>
        <p:spPr>
          <a:xfrm>
            <a:off x="6167628" y="1828800"/>
            <a:ext cx="2663190" cy="3566160"/>
          </a:xfrm>
          <a:prstGeom prst="roundRect">
            <a:avLst>
              <a:gd name="adj" fmla="val 2747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6405372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1676" y="2212848"/>
            <a:ext cx="310896" cy="310896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7100316" y="2084832"/>
            <a:ext cx="156591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폴리베이갈 이론</a:t>
            </a:r>
            <a:endParaRPr lang="en-US" sz="1300" dirty="0"/>
          </a:p>
        </p:txBody>
      </p:sp>
      <p:sp>
        <p:nvSpPr>
          <p:cNvPr id="21" name="Text 15"/>
          <p:cNvSpPr/>
          <p:nvPr/>
        </p:nvSpPr>
        <p:spPr>
          <a:xfrm>
            <a:off x="6423660" y="2779776"/>
            <a:ext cx="2169414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Porges(2011)</a:t>
            </a:r>
            <a:endParaRPr lang="en-US" sz="113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안전(복측미주)이 표현의 전제</a:t>
            </a:r>
            <a:endParaRPr lang="en-US" sz="113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신경지각·사회참여 회로</a:t>
            </a:r>
            <a:endParaRPr lang="en-US" sz="1130" dirty="0"/>
          </a:p>
        </p:txBody>
      </p:sp>
      <p:sp>
        <p:nvSpPr>
          <p:cNvPr id="22" name="Shape 16"/>
          <p:cNvSpPr/>
          <p:nvPr/>
        </p:nvSpPr>
        <p:spPr>
          <a:xfrm>
            <a:off x="8977122" y="1828800"/>
            <a:ext cx="2663190" cy="3566160"/>
          </a:xfrm>
          <a:prstGeom prst="roundRect">
            <a:avLst>
              <a:gd name="adj" fmla="val 2747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23" name="Shape 17"/>
          <p:cNvSpPr/>
          <p:nvPr/>
        </p:nvSpPr>
        <p:spPr>
          <a:xfrm>
            <a:off x="9214866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24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61170" y="2212848"/>
            <a:ext cx="310896" cy="310896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9909810" y="2084832"/>
            <a:ext cx="156591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홍익(弘益) 철학</a:t>
            </a:r>
            <a:endParaRPr lang="en-US" sz="1300" dirty="0"/>
          </a:p>
        </p:txBody>
      </p:sp>
      <p:sp>
        <p:nvSpPr>
          <p:cNvPr id="26" name="Text 19"/>
          <p:cNvSpPr/>
          <p:nvPr/>
        </p:nvSpPr>
        <p:spPr>
          <a:xfrm>
            <a:off x="9233154" y="2779776"/>
            <a:ext cx="2169414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고유 인간관</a:t>
            </a:r>
            <a:endParaRPr lang="en-US" sz="113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치유는 ‘나’에서 ‘우리’로</a:t>
            </a:r>
            <a:endParaRPr lang="en-US" sz="113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회복의 사회적 환원(STEP8)</a:t>
            </a:r>
            <a:endParaRPr lang="en-US" sz="1130" dirty="0"/>
          </a:p>
        </p:txBody>
      </p:sp>
      <p:sp>
        <p:nvSpPr>
          <p:cNvPr id="27" name="Text 20"/>
          <p:cNvSpPr/>
          <p:nvPr/>
        </p:nvSpPr>
        <p:spPr>
          <a:xfrm>
            <a:off x="548640" y="5577840"/>
            <a:ext cx="1109167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앞의 세 기둥(ETC·ATR-N·폴리베이갈)이 ‘검증된 임상 이론’이라면, 네 번째 기둥(홍익)은 이를 ‘생명·공동체’로 확장하는 SIMTECH의 정체성이다.</a:t>
            </a:r>
            <a:endParaRPr lang="en-US" sz="1200" dirty="0"/>
          </a:p>
        </p:txBody>
      </p:sp>
      <p:sp>
        <p:nvSpPr>
          <p:cNvPr id="28" name="Text 21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29" name="Text 22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제4부 · 심테크와 미술의 만남</a:t>
            </a:r>
            <a:endParaRPr lang="en-US" sz="850" dirty="0"/>
          </a:p>
        </p:txBody>
      </p:sp>
      <p:sp>
        <p:nvSpPr>
          <p:cNvPr id="30" name="Text 23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80</a:t>
            </a:r>
            <a:endParaRPr lang="en-US" sz="900" dirty="0"/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4·STEP 1 · AWARENESS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STEP 1 · 감지 (AWARENESS)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481328"/>
            <a:ext cx="4572000" cy="4736592"/>
          </a:xfrm>
          <a:prstGeom prst="roundRect">
            <a:avLst>
              <a:gd name="adj" fmla="val 1600"/>
            </a:avLst>
          </a:prstGeom>
          <a:solidFill>
            <a:srgbClr val="14233A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822960" y="1645920"/>
            <a:ext cx="20116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C9A24B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01</a:t>
            </a:r>
            <a:endParaRPr lang="en-US" sz="5400" dirty="0"/>
          </a:p>
        </p:txBody>
      </p:sp>
      <p:sp>
        <p:nvSpPr>
          <p:cNvPr id="9" name="Text 6"/>
          <p:cNvSpPr/>
          <p:nvPr/>
        </p:nvSpPr>
        <p:spPr>
          <a:xfrm>
            <a:off x="841248" y="2670048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4CF9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AWARENESS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841248" y="2962656"/>
            <a:ext cx="4023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감지 (AWARENESS)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841248" y="3584448"/>
            <a:ext cx="4023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핵심 개념</a:t>
            </a:r>
            <a:endParaRPr lang="en-US" sz="1150" dirty="0"/>
          </a:p>
        </p:txBody>
      </p:sp>
      <p:sp>
        <p:nvSpPr>
          <p:cNvPr id="12" name="Text 9"/>
          <p:cNvSpPr/>
          <p:nvPr/>
        </p:nvSpPr>
        <p:spPr>
          <a:xfrm>
            <a:off x="841248" y="3877056"/>
            <a:ext cx="365760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지금-여기의 신체감각·정서·충동을 평가 없이 ‘알아차린다’. 자동반응의 흐름에 ‘틈’을 만드는 첫 동작.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5349240" y="1481328"/>
            <a:ext cx="6291072" cy="2286000"/>
          </a:xfrm>
          <a:prstGeom prst="roundRect">
            <a:avLst>
              <a:gd name="adj" fmla="val 3200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5577840" y="1691640"/>
            <a:ext cx="512064" cy="51206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5856" y="1819656"/>
            <a:ext cx="256032" cy="256032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6217920" y="1737360"/>
            <a:ext cx="5212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신경·생리 기제</a:t>
            </a:r>
            <a:endParaRPr lang="en-US" sz="1400" dirty="0"/>
          </a:p>
        </p:txBody>
      </p:sp>
      <p:sp>
        <p:nvSpPr>
          <p:cNvPr id="17" name="Text 13"/>
          <p:cNvSpPr/>
          <p:nvPr/>
        </p:nvSpPr>
        <p:spPr>
          <a:xfrm>
            <a:off x="5623560" y="2286000"/>
            <a:ext cx="585216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살리언스 네트워크(섬엽·전대상)가 내·외부의 ‘현저성’을 포착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내수용감각(interoception): 몸의 신호를 의식으로 끌어올림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과각성/해리 상태를 조기에 식별하는 지점</a:t>
            </a:r>
            <a:endParaRPr lang="en-US" sz="1200" dirty="0"/>
          </a:p>
        </p:txBody>
      </p:sp>
      <p:sp>
        <p:nvSpPr>
          <p:cNvPr id="18" name="Shape 14"/>
          <p:cNvSpPr/>
          <p:nvPr/>
        </p:nvSpPr>
        <p:spPr>
          <a:xfrm>
            <a:off x="5349240" y="3931920"/>
            <a:ext cx="6291072" cy="2286000"/>
          </a:xfrm>
          <a:prstGeom prst="roundRect">
            <a:avLst>
              <a:gd name="adj" fmla="val 3200"/>
            </a:avLst>
          </a:prstGeom>
          <a:solidFill>
            <a:srgbClr val="E8EFF8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9" name="Shape 15"/>
          <p:cNvSpPr/>
          <p:nvPr/>
        </p:nvSpPr>
        <p:spPr>
          <a:xfrm>
            <a:off x="5577840" y="4142232"/>
            <a:ext cx="512064" cy="51206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2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5856" y="4270248"/>
            <a:ext cx="256032" cy="256032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6217920" y="4187952"/>
            <a:ext cx="5212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강사 진행 가이드</a:t>
            </a:r>
            <a:endParaRPr lang="en-US" sz="1400" dirty="0"/>
          </a:p>
        </p:txBody>
      </p:sp>
      <p:sp>
        <p:nvSpPr>
          <p:cNvPr id="22" name="Text 17"/>
          <p:cNvSpPr/>
          <p:nvPr/>
        </p:nvSpPr>
        <p:spPr>
          <a:xfrm>
            <a:off x="5623560" y="4736592"/>
            <a:ext cx="585216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“지금 몸 어디가 느껴지나요?”로 시작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평가·해석 금지 — 관찰만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과각성 신호 시 접지(촉각·호흡)부터</a:t>
            </a:r>
            <a:endParaRPr lang="en-US" sz="1200" dirty="0"/>
          </a:p>
        </p:txBody>
      </p:sp>
      <p:sp>
        <p:nvSpPr>
          <p:cNvPr id="23" name="Text 18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24" name="Text 19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제4부 · 심테크와 미술의 만남</a:t>
            </a:r>
            <a:endParaRPr lang="en-US" sz="850" dirty="0"/>
          </a:p>
        </p:txBody>
      </p:sp>
      <p:sp>
        <p:nvSpPr>
          <p:cNvPr id="25" name="Text 20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81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1·2 과학적 배경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미학의 역사 (1): 모방인가, 표현인가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83080"/>
          <a:ext cx="11091672" cy="914400"/>
        </p:xfrm>
        <a:graphic>
          <a:graphicData uri="http://schemas.openxmlformats.org/drawingml/2006/table">
            <a:tbl>
              <a:tblPr/>
              <a:tblGrid>
                <a:gridCol w="2560320"/>
                <a:gridCol w="5120640"/>
                <a:gridCol w="3410712"/>
              </a:tblGrid>
              <a:tr h="82296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사조 / 인물</a:t>
                      </a:r>
                      <a:endParaRPr lang="en-US" sz="120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233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미술을 보는 핵심 관점</a:t>
                      </a:r>
                      <a:endParaRPr lang="en-US" sz="120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233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치유적 함의</a:t>
                      </a:r>
                      <a:endParaRPr lang="en-US" sz="120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233A"/>
                    </a:solidFill>
                  </a:tcPr>
                </a:tc>
              </a:tr>
              <a:tr h="8229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4233A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플라톤</a:t>
                      </a:r>
                      <a:endParaRPr lang="en-US" sz="11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미술은 이데아의 모방의 모방 — 진리에서 두 단계 멀다</a:t>
                      </a:r>
                      <a:endParaRPr lang="en-US" sz="11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감정 자극에 대한 경계 / 형식의 질서</a:t>
                      </a:r>
                      <a:endParaRPr lang="en-US" sz="11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229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4233A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아리스토텔레스</a:t>
                      </a:r>
                      <a:endParaRPr lang="en-US" sz="11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미메시스를 통한 카타르시스 — 정서의 정화</a:t>
                      </a:r>
                      <a:endParaRPr lang="en-US" sz="11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예술 경험이 감정을 안전하게 방출</a:t>
                      </a:r>
                      <a:endParaRPr lang="en-US" sz="11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</a:tr>
              <a:tr h="8229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4233A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중세</a:t>
                      </a:r>
                      <a:endParaRPr lang="en-US" sz="11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신성의 상징·도상 — 보이지 않는 것의 가시화</a:t>
                      </a:r>
                      <a:endParaRPr lang="en-US" sz="11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상징을 통한 초월·위안</a:t>
                      </a:r>
                      <a:endParaRPr lang="en-US" sz="11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82296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b="1" dirty="0">
                          <a:solidFill>
                            <a:srgbClr val="14233A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르네상스</a:t>
                      </a:r>
                      <a:endParaRPr lang="en-US" sz="11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원근법·해부학 — 인간 중심의 사실 재현</a:t>
                      </a:r>
                      <a:endParaRPr lang="en-US" sz="11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5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관찰·집중·신체 인식의 훈련</a:t>
                      </a:r>
                      <a:endParaRPr lang="en-US" sz="11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</a:tr>
            </a:tbl>
          </a:graphicData>
        </a:graphic>
      </p:graphicFrame>
      <p:sp>
        <p:nvSpPr>
          <p:cNvPr id="8" name="Text 4"/>
          <p:cNvSpPr/>
          <p:nvPr/>
        </p:nvSpPr>
        <p:spPr>
          <a:xfrm>
            <a:off x="548640" y="5486400"/>
            <a:ext cx="1109167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핵심: 서양 미학은 ‘모방(재현)’에서 출발해 점차 ‘표현(내면)’으로 이동한다 — 이 이동이 곧 미술치료의 이론적 전사(前史)다.</a:t>
            </a:r>
            <a:endParaRPr lang="en-US" sz="1250" dirty="0"/>
          </a:p>
        </p:txBody>
      </p:sp>
      <p:sp>
        <p:nvSpPr>
          <p:cNvPr id="9" name="Text 5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0" name="Text 6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제1부 · 창조의 눈을 뜨다</a:t>
            </a:r>
            <a:endParaRPr lang="en-US" sz="850" dirty="0"/>
          </a:p>
        </p:txBody>
      </p:sp>
      <p:sp>
        <p:nvSpPr>
          <p:cNvPr id="11" name="Text 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4·STEP 2 · PAUSE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STEP 2 · 3초 공간 (PAUSE)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481328"/>
            <a:ext cx="4572000" cy="4736592"/>
          </a:xfrm>
          <a:prstGeom prst="roundRect">
            <a:avLst>
              <a:gd name="adj" fmla="val 1600"/>
            </a:avLst>
          </a:prstGeom>
          <a:solidFill>
            <a:srgbClr val="14233A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822960" y="1645920"/>
            <a:ext cx="20116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C9A24B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02</a:t>
            </a:r>
            <a:endParaRPr lang="en-US" sz="5400" dirty="0"/>
          </a:p>
        </p:txBody>
      </p:sp>
      <p:sp>
        <p:nvSpPr>
          <p:cNvPr id="9" name="Text 6"/>
          <p:cNvSpPr/>
          <p:nvPr/>
        </p:nvSpPr>
        <p:spPr>
          <a:xfrm>
            <a:off x="841248" y="2670048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4CF9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PAUSE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841248" y="2962656"/>
            <a:ext cx="4023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3초 공간 (PAUSE)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841248" y="3584448"/>
            <a:ext cx="4023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핵심 개념</a:t>
            </a:r>
            <a:endParaRPr lang="en-US" sz="1150" dirty="0"/>
          </a:p>
        </p:txBody>
      </p:sp>
      <p:sp>
        <p:nvSpPr>
          <p:cNvPr id="12" name="Text 9"/>
          <p:cNvSpPr/>
          <p:nvPr/>
        </p:nvSpPr>
        <p:spPr>
          <a:xfrm>
            <a:off x="841248" y="3877056"/>
            <a:ext cx="365760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자극과 반응 사이에 의도적 ‘3초의 간격’을 둔다. 습관적 반응 대신 ‘선택’의 자유가 열리는 심테크의 시그니처.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5349240" y="1481328"/>
            <a:ext cx="6291072" cy="2286000"/>
          </a:xfrm>
          <a:prstGeom prst="roundRect">
            <a:avLst>
              <a:gd name="adj" fmla="val 3200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5577840" y="1691640"/>
            <a:ext cx="512064" cy="51206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5856" y="1819656"/>
            <a:ext cx="256032" cy="256032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6217920" y="1737360"/>
            <a:ext cx="5212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신경·생리 기제</a:t>
            </a:r>
            <a:endParaRPr lang="en-US" sz="1400" dirty="0"/>
          </a:p>
        </p:txBody>
      </p:sp>
      <p:sp>
        <p:nvSpPr>
          <p:cNvPr id="17" name="Text 13"/>
          <p:cNvSpPr/>
          <p:nvPr/>
        </p:nvSpPr>
        <p:spPr>
          <a:xfrm>
            <a:off x="5623560" y="2286000"/>
            <a:ext cx="585216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전전두엽의 하향 조절이 편도체 반응에 ‘제동’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호흡 연장(날숨)으로 부교감(미주) 활성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주의를 현재로 모아 반추(DMN) 차단</a:t>
            </a:r>
            <a:endParaRPr lang="en-US" sz="1200" dirty="0"/>
          </a:p>
        </p:txBody>
      </p:sp>
      <p:sp>
        <p:nvSpPr>
          <p:cNvPr id="18" name="Shape 14"/>
          <p:cNvSpPr/>
          <p:nvPr/>
        </p:nvSpPr>
        <p:spPr>
          <a:xfrm>
            <a:off x="5349240" y="3931920"/>
            <a:ext cx="6291072" cy="2286000"/>
          </a:xfrm>
          <a:prstGeom prst="roundRect">
            <a:avLst>
              <a:gd name="adj" fmla="val 3200"/>
            </a:avLst>
          </a:prstGeom>
          <a:solidFill>
            <a:srgbClr val="E8EFF8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9" name="Shape 15"/>
          <p:cNvSpPr/>
          <p:nvPr/>
        </p:nvSpPr>
        <p:spPr>
          <a:xfrm>
            <a:off x="5577840" y="4142232"/>
            <a:ext cx="512064" cy="51206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2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5856" y="4270248"/>
            <a:ext cx="256032" cy="256032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6217920" y="4187952"/>
            <a:ext cx="5212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강사 진행 가이드</a:t>
            </a:r>
            <a:endParaRPr lang="en-US" sz="1400" dirty="0"/>
          </a:p>
        </p:txBody>
      </p:sp>
      <p:sp>
        <p:nvSpPr>
          <p:cNvPr id="22" name="Text 17"/>
          <p:cNvSpPr/>
          <p:nvPr/>
        </p:nvSpPr>
        <p:spPr>
          <a:xfrm>
            <a:off x="5623560" y="4736592"/>
            <a:ext cx="585216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4초 들숨·6초 날숨 1회 + ‘3초 멈춤’ 신호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“반응하기 전에, 3초만” 언어화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세션 전체의 ‘리듬 닻’으로 반복 사용</a:t>
            </a:r>
            <a:endParaRPr lang="en-US" sz="1200" dirty="0"/>
          </a:p>
        </p:txBody>
      </p:sp>
      <p:sp>
        <p:nvSpPr>
          <p:cNvPr id="23" name="Text 18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24" name="Text 19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제4부 · 심테크와 미술의 만남</a:t>
            </a:r>
            <a:endParaRPr lang="en-US" sz="850" dirty="0"/>
          </a:p>
        </p:txBody>
      </p:sp>
      <p:sp>
        <p:nvSpPr>
          <p:cNvPr id="25" name="Text 20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82</a:t>
            </a:r>
            <a:endParaRPr lang="en-US" sz="900" dirty="0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4·STEP 3 · EXTERNALIZATION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STEP 3 · 감정 외재화 (EXTERNALIZATION)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481328"/>
            <a:ext cx="4572000" cy="4736592"/>
          </a:xfrm>
          <a:prstGeom prst="roundRect">
            <a:avLst>
              <a:gd name="adj" fmla="val 1600"/>
            </a:avLst>
          </a:prstGeom>
          <a:solidFill>
            <a:srgbClr val="14233A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822960" y="1645920"/>
            <a:ext cx="20116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C9A24B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03</a:t>
            </a:r>
            <a:endParaRPr lang="en-US" sz="5400" dirty="0"/>
          </a:p>
        </p:txBody>
      </p:sp>
      <p:sp>
        <p:nvSpPr>
          <p:cNvPr id="9" name="Text 6"/>
          <p:cNvSpPr/>
          <p:nvPr/>
        </p:nvSpPr>
        <p:spPr>
          <a:xfrm>
            <a:off x="841248" y="2670048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4CF9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EXTERNALIZATION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841248" y="2962656"/>
            <a:ext cx="4023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감정 외재화 (EXTERNALIZATION)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841248" y="3584448"/>
            <a:ext cx="4023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핵심 개념</a:t>
            </a:r>
            <a:endParaRPr lang="en-US" sz="1150" dirty="0"/>
          </a:p>
        </p:txBody>
      </p:sp>
      <p:sp>
        <p:nvSpPr>
          <p:cNvPr id="12" name="Text 9"/>
          <p:cNvSpPr/>
          <p:nvPr/>
        </p:nvSpPr>
        <p:spPr>
          <a:xfrm>
            <a:off x="841248" y="3877056"/>
            <a:ext cx="365760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말로 닿지 않는 정서를 종이 위 형상·흔적으로 ‘밖에’ 내놓는다. 감정을 ‘나’에서 ‘대상’으로 분리하는 단계.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5349240" y="1481328"/>
            <a:ext cx="6291072" cy="2286000"/>
          </a:xfrm>
          <a:prstGeom prst="roundRect">
            <a:avLst>
              <a:gd name="adj" fmla="val 3200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5577840" y="1691640"/>
            <a:ext cx="512064" cy="51206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5856" y="1819656"/>
            <a:ext cx="256032" cy="256032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6217920" y="1737360"/>
            <a:ext cx="5212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신경·생리 기제</a:t>
            </a:r>
            <a:endParaRPr lang="en-US" sz="1400" dirty="0"/>
          </a:p>
        </p:txBody>
      </p:sp>
      <p:sp>
        <p:nvSpPr>
          <p:cNvPr id="17" name="Text 13"/>
          <p:cNvSpPr/>
          <p:nvPr/>
        </p:nvSpPr>
        <p:spPr>
          <a:xfrm>
            <a:off x="5623560" y="2286000"/>
            <a:ext cx="585216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절차기억·손의 운동이 언어 방어를 우회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비언어 표현이 피질하 정서에 직접 접근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‘담아내기(containment)’로 압도 감소</a:t>
            </a:r>
            <a:endParaRPr lang="en-US" sz="1200" dirty="0"/>
          </a:p>
        </p:txBody>
      </p:sp>
      <p:sp>
        <p:nvSpPr>
          <p:cNvPr id="18" name="Shape 14"/>
          <p:cNvSpPr/>
          <p:nvPr/>
        </p:nvSpPr>
        <p:spPr>
          <a:xfrm>
            <a:off x="5349240" y="3931920"/>
            <a:ext cx="6291072" cy="2286000"/>
          </a:xfrm>
          <a:prstGeom prst="roundRect">
            <a:avLst>
              <a:gd name="adj" fmla="val 3200"/>
            </a:avLst>
          </a:prstGeom>
          <a:solidFill>
            <a:srgbClr val="E8EFF8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9" name="Shape 15"/>
          <p:cNvSpPr/>
          <p:nvPr/>
        </p:nvSpPr>
        <p:spPr>
          <a:xfrm>
            <a:off x="5577840" y="4142232"/>
            <a:ext cx="512064" cy="51206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2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5856" y="4270248"/>
            <a:ext cx="256032" cy="256032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6217920" y="4187952"/>
            <a:ext cx="5212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강사 진행 가이드</a:t>
            </a:r>
            <a:endParaRPr lang="en-US" sz="1400" dirty="0"/>
          </a:p>
        </p:txBody>
      </p:sp>
      <p:sp>
        <p:nvSpPr>
          <p:cNvPr id="22" name="Text 17"/>
          <p:cNvSpPr/>
          <p:nvPr/>
        </p:nvSpPr>
        <p:spPr>
          <a:xfrm>
            <a:off x="5623560" y="4736592"/>
            <a:ext cx="585216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“예쁘게 말고, 느낌 그대로”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유동적 매체로 진입장벽 낮추기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해리·범람 시 작업 단위를 짧게</a:t>
            </a:r>
            <a:endParaRPr lang="en-US" sz="1200" dirty="0"/>
          </a:p>
        </p:txBody>
      </p:sp>
      <p:sp>
        <p:nvSpPr>
          <p:cNvPr id="23" name="Text 18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24" name="Text 19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제4부 · 심테크와 미술의 만남</a:t>
            </a:r>
            <a:endParaRPr lang="en-US" sz="850" dirty="0"/>
          </a:p>
        </p:txBody>
      </p:sp>
      <p:sp>
        <p:nvSpPr>
          <p:cNvPr id="25" name="Text 20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83</a:t>
            </a:r>
            <a:endParaRPr lang="en-US" sz="900" dirty="0"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4·STEP 4 · COLOR RESPONSE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STEP 4 · 색채 선택 (COLOR RESPONSE)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481328"/>
            <a:ext cx="4572000" cy="4736592"/>
          </a:xfrm>
          <a:prstGeom prst="roundRect">
            <a:avLst>
              <a:gd name="adj" fmla="val 1600"/>
            </a:avLst>
          </a:prstGeom>
          <a:solidFill>
            <a:srgbClr val="14233A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822960" y="1645920"/>
            <a:ext cx="20116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C9A24B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04</a:t>
            </a:r>
            <a:endParaRPr lang="en-US" sz="5400" dirty="0"/>
          </a:p>
        </p:txBody>
      </p:sp>
      <p:sp>
        <p:nvSpPr>
          <p:cNvPr id="9" name="Text 6"/>
          <p:cNvSpPr/>
          <p:nvPr/>
        </p:nvSpPr>
        <p:spPr>
          <a:xfrm>
            <a:off x="841248" y="2670048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4CF9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COLOR RESPONSE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841248" y="2962656"/>
            <a:ext cx="4023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색채 선택 (COLOR RESPONSE)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841248" y="3584448"/>
            <a:ext cx="4023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핵심 개념</a:t>
            </a:r>
            <a:endParaRPr lang="en-US" sz="1150" dirty="0"/>
          </a:p>
        </p:txBody>
      </p:sp>
      <p:sp>
        <p:nvSpPr>
          <p:cNvPr id="12" name="Text 9"/>
          <p:cNvSpPr/>
          <p:nvPr/>
        </p:nvSpPr>
        <p:spPr>
          <a:xfrm>
            <a:off x="841248" y="3877056"/>
            <a:ext cx="365760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직관적으로 끌리는 색을 고른다. 색은 정서의 ‘언어’이자 각성 조절의 레버 — 단, 의미는 본인이 정한다.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5349240" y="1481328"/>
            <a:ext cx="6291072" cy="2286000"/>
          </a:xfrm>
          <a:prstGeom prst="roundRect">
            <a:avLst>
              <a:gd name="adj" fmla="val 3200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5577840" y="1691640"/>
            <a:ext cx="512064" cy="51206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5856" y="1819656"/>
            <a:ext cx="256032" cy="256032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6217920" y="1737360"/>
            <a:ext cx="5212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신경·생리 기제</a:t>
            </a:r>
            <a:endParaRPr lang="en-US" sz="1400" dirty="0"/>
          </a:p>
        </p:txBody>
      </p:sp>
      <p:sp>
        <p:nvSpPr>
          <p:cNvPr id="17" name="Text 13"/>
          <p:cNvSpPr/>
          <p:nvPr/>
        </p:nvSpPr>
        <p:spPr>
          <a:xfrm>
            <a:off x="5623560" y="2286000"/>
            <a:ext cx="585216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난색/한색의 생리적 각성 경향(보조 레버)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색 선택의 자율성이 통제감·주도성 회복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V4 색처리 + 정서계의 상호작용</a:t>
            </a:r>
            <a:endParaRPr lang="en-US" sz="1200" dirty="0"/>
          </a:p>
        </p:txBody>
      </p:sp>
      <p:sp>
        <p:nvSpPr>
          <p:cNvPr id="18" name="Shape 14"/>
          <p:cNvSpPr/>
          <p:nvPr/>
        </p:nvSpPr>
        <p:spPr>
          <a:xfrm>
            <a:off x="5349240" y="3931920"/>
            <a:ext cx="6291072" cy="2286000"/>
          </a:xfrm>
          <a:prstGeom prst="roundRect">
            <a:avLst>
              <a:gd name="adj" fmla="val 3200"/>
            </a:avLst>
          </a:prstGeom>
          <a:solidFill>
            <a:srgbClr val="E8EFF8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9" name="Shape 15"/>
          <p:cNvSpPr/>
          <p:nvPr/>
        </p:nvSpPr>
        <p:spPr>
          <a:xfrm>
            <a:off x="5577840" y="4142232"/>
            <a:ext cx="512064" cy="51206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2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5856" y="4270248"/>
            <a:ext cx="256032" cy="256032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6217920" y="4187952"/>
            <a:ext cx="5212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강사 진행 가이드</a:t>
            </a:r>
            <a:endParaRPr lang="en-US" sz="1400" dirty="0"/>
          </a:p>
        </p:txBody>
      </p:sp>
      <p:sp>
        <p:nvSpPr>
          <p:cNvPr id="22" name="Text 17"/>
          <p:cNvSpPr/>
          <p:nvPr/>
        </p:nvSpPr>
        <p:spPr>
          <a:xfrm>
            <a:off x="5623560" y="4736592"/>
            <a:ext cx="585216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색-감정 ‘정답’ 강요 금지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“이 색은 당신에게 무엇인가요?”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과각성엔 한색·저채도 ‘초대’(강제 아님)</a:t>
            </a:r>
            <a:endParaRPr lang="en-US" sz="1200" dirty="0"/>
          </a:p>
        </p:txBody>
      </p:sp>
      <p:sp>
        <p:nvSpPr>
          <p:cNvPr id="23" name="Text 18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24" name="Text 19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제4부 · 심테크와 미술의 만남</a:t>
            </a:r>
            <a:endParaRPr lang="en-US" sz="850" dirty="0"/>
          </a:p>
        </p:txBody>
      </p:sp>
      <p:sp>
        <p:nvSpPr>
          <p:cNvPr id="25" name="Text 20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84</a:t>
            </a:r>
            <a:endParaRPr lang="en-US" sz="900" dirty="0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4·STEP 5 · FORM CREATION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STEP 5 · 형태 구성 (FORM CREATION)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481328"/>
            <a:ext cx="4572000" cy="4736592"/>
          </a:xfrm>
          <a:prstGeom prst="roundRect">
            <a:avLst>
              <a:gd name="adj" fmla="val 1600"/>
            </a:avLst>
          </a:prstGeom>
          <a:solidFill>
            <a:srgbClr val="14233A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822960" y="1645920"/>
            <a:ext cx="20116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C9A24B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05</a:t>
            </a:r>
            <a:endParaRPr lang="en-US" sz="5400" dirty="0"/>
          </a:p>
        </p:txBody>
      </p:sp>
      <p:sp>
        <p:nvSpPr>
          <p:cNvPr id="9" name="Text 6"/>
          <p:cNvSpPr/>
          <p:nvPr/>
        </p:nvSpPr>
        <p:spPr>
          <a:xfrm>
            <a:off x="841248" y="2670048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4CF9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FORM CREATION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841248" y="2962656"/>
            <a:ext cx="4023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형태 구성 (FORM CREATION)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841248" y="3584448"/>
            <a:ext cx="4023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핵심 개념</a:t>
            </a:r>
            <a:endParaRPr lang="en-US" sz="1150" dirty="0"/>
          </a:p>
        </p:txBody>
      </p:sp>
      <p:sp>
        <p:nvSpPr>
          <p:cNvPr id="12" name="Text 9"/>
          <p:cNvSpPr/>
          <p:nvPr/>
        </p:nvSpPr>
        <p:spPr>
          <a:xfrm>
            <a:off x="841248" y="3877056"/>
            <a:ext cx="365760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흩어진 표현에 ‘형식’을 부여한다. 혼돈을 구조로 바꾸며 통제감과 의미의 골격이 생긴다.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5349240" y="1481328"/>
            <a:ext cx="6291072" cy="2286000"/>
          </a:xfrm>
          <a:prstGeom prst="roundRect">
            <a:avLst>
              <a:gd name="adj" fmla="val 3200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5577840" y="1691640"/>
            <a:ext cx="512064" cy="51206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5856" y="1819656"/>
            <a:ext cx="256032" cy="256032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6217920" y="1737360"/>
            <a:ext cx="5212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신경·생리 기제</a:t>
            </a:r>
            <a:endParaRPr lang="en-US" sz="1400" dirty="0"/>
          </a:p>
        </p:txBody>
      </p:sp>
      <p:sp>
        <p:nvSpPr>
          <p:cNvPr id="17" name="Text 13"/>
          <p:cNvSpPr/>
          <p:nvPr/>
        </p:nvSpPr>
        <p:spPr>
          <a:xfrm>
            <a:off x="5623560" y="2286000"/>
            <a:ext cx="585216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집행제어망(CEN)·전전두엽의 ‘구성’ 활성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혼돈 → 질서: 통제감·자기효능감 상승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플로우(도전-기술 균형) 발생의 핵심 구간</a:t>
            </a:r>
            <a:endParaRPr lang="en-US" sz="1200" dirty="0"/>
          </a:p>
        </p:txBody>
      </p:sp>
      <p:sp>
        <p:nvSpPr>
          <p:cNvPr id="18" name="Shape 14"/>
          <p:cNvSpPr/>
          <p:nvPr/>
        </p:nvSpPr>
        <p:spPr>
          <a:xfrm>
            <a:off x="5349240" y="3931920"/>
            <a:ext cx="6291072" cy="2286000"/>
          </a:xfrm>
          <a:prstGeom prst="roundRect">
            <a:avLst>
              <a:gd name="adj" fmla="val 3200"/>
            </a:avLst>
          </a:prstGeom>
          <a:solidFill>
            <a:srgbClr val="E8EFF8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9" name="Shape 15"/>
          <p:cNvSpPr/>
          <p:nvPr/>
        </p:nvSpPr>
        <p:spPr>
          <a:xfrm>
            <a:off x="5577840" y="4142232"/>
            <a:ext cx="512064" cy="51206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2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5856" y="4270248"/>
            <a:ext cx="256032" cy="256032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6217920" y="4187952"/>
            <a:ext cx="5212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강사 진행 가이드</a:t>
            </a:r>
            <a:endParaRPr lang="en-US" sz="1400" dirty="0"/>
          </a:p>
        </p:txBody>
      </p:sp>
      <p:sp>
        <p:nvSpPr>
          <p:cNvPr id="22" name="Text 17"/>
          <p:cNvSpPr/>
          <p:nvPr/>
        </p:nvSpPr>
        <p:spPr>
          <a:xfrm>
            <a:off x="5623560" y="4736592"/>
            <a:ext cx="585216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“어떻게 배치하고 싶나요?”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완성 강박 줄이고 ‘과정’ 보호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몰입 중 과한 개입 자제</a:t>
            </a:r>
            <a:endParaRPr lang="en-US" sz="1200" dirty="0"/>
          </a:p>
        </p:txBody>
      </p:sp>
      <p:sp>
        <p:nvSpPr>
          <p:cNvPr id="23" name="Text 18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24" name="Text 19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제4부 · 심테크와 미술의 만남</a:t>
            </a:r>
            <a:endParaRPr lang="en-US" sz="850" dirty="0"/>
          </a:p>
        </p:txBody>
      </p:sp>
      <p:sp>
        <p:nvSpPr>
          <p:cNvPr id="25" name="Text 20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85</a:t>
            </a:r>
            <a:endParaRPr lang="en-US" sz="900" dirty="0"/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4·STEP 6 · MEANING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STEP 6 · 의미 발견 (MEANING)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481328"/>
            <a:ext cx="4572000" cy="4736592"/>
          </a:xfrm>
          <a:prstGeom prst="roundRect">
            <a:avLst>
              <a:gd name="adj" fmla="val 1600"/>
            </a:avLst>
          </a:prstGeom>
          <a:solidFill>
            <a:srgbClr val="14233A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822960" y="1645920"/>
            <a:ext cx="20116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C9A24B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06</a:t>
            </a:r>
            <a:endParaRPr lang="en-US" sz="5400" dirty="0"/>
          </a:p>
        </p:txBody>
      </p:sp>
      <p:sp>
        <p:nvSpPr>
          <p:cNvPr id="9" name="Text 6"/>
          <p:cNvSpPr/>
          <p:nvPr/>
        </p:nvSpPr>
        <p:spPr>
          <a:xfrm>
            <a:off x="841248" y="2670048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4CF9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MEANING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841248" y="2962656"/>
            <a:ext cx="4023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의미 발견 (MEANING)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841248" y="3584448"/>
            <a:ext cx="4023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핵심 개념</a:t>
            </a:r>
            <a:endParaRPr lang="en-US" sz="1150" dirty="0"/>
          </a:p>
        </p:txBody>
      </p:sp>
      <p:sp>
        <p:nvSpPr>
          <p:cNvPr id="12" name="Text 9"/>
          <p:cNvSpPr/>
          <p:nvPr/>
        </p:nvSpPr>
        <p:spPr>
          <a:xfrm>
            <a:off x="841248" y="3877056"/>
            <a:ext cx="365760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완성된 형상을 ‘바라보고’, 거기서 자기 이야기를 읽는다. 이미지가 언어로 번역되며 통합이 일어난다.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5349240" y="1481328"/>
            <a:ext cx="6291072" cy="2286000"/>
          </a:xfrm>
          <a:prstGeom prst="roundRect">
            <a:avLst>
              <a:gd name="adj" fmla="val 3200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5577840" y="1691640"/>
            <a:ext cx="512064" cy="51206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5856" y="1819656"/>
            <a:ext cx="256032" cy="256032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6217920" y="1737360"/>
            <a:ext cx="5212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신경·생리 기제</a:t>
            </a:r>
            <a:endParaRPr lang="en-US" sz="1400" dirty="0"/>
          </a:p>
        </p:txBody>
      </p:sp>
      <p:sp>
        <p:nvSpPr>
          <p:cNvPr id="17" name="Text 13"/>
          <p:cNvSpPr/>
          <p:nvPr/>
        </p:nvSpPr>
        <p:spPr>
          <a:xfrm>
            <a:off x="5623560" y="2286000"/>
            <a:ext cx="585216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우뇌적 이미지 ↔ 좌뇌적 언어의 재통합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해마·전전두엽의 기억 맥락화·재구성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‘말할 수 없던 것’의 언어화(통합의 순간)</a:t>
            </a:r>
            <a:endParaRPr lang="en-US" sz="1200" dirty="0"/>
          </a:p>
        </p:txBody>
      </p:sp>
      <p:sp>
        <p:nvSpPr>
          <p:cNvPr id="18" name="Shape 14"/>
          <p:cNvSpPr/>
          <p:nvPr/>
        </p:nvSpPr>
        <p:spPr>
          <a:xfrm>
            <a:off x="5349240" y="3931920"/>
            <a:ext cx="6291072" cy="2286000"/>
          </a:xfrm>
          <a:prstGeom prst="roundRect">
            <a:avLst>
              <a:gd name="adj" fmla="val 3200"/>
            </a:avLst>
          </a:prstGeom>
          <a:solidFill>
            <a:srgbClr val="E8EFF8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9" name="Shape 15"/>
          <p:cNvSpPr/>
          <p:nvPr/>
        </p:nvSpPr>
        <p:spPr>
          <a:xfrm>
            <a:off x="5577840" y="4142232"/>
            <a:ext cx="512064" cy="51206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2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5856" y="4270248"/>
            <a:ext cx="256032" cy="256032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6217920" y="4187952"/>
            <a:ext cx="5212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강사 진행 가이드</a:t>
            </a:r>
            <a:endParaRPr lang="en-US" sz="1400" dirty="0"/>
          </a:p>
        </p:txBody>
      </p:sp>
      <p:sp>
        <p:nvSpPr>
          <p:cNvPr id="22" name="Text 17"/>
          <p:cNvSpPr/>
          <p:nvPr/>
        </p:nvSpPr>
        <p:spPr>
          <a:xfrm>
            <a:off x="5623560" y="4736592"/>
            <a:ext cx="585216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해석을 ‘주지’ 말고 ‘묻기’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“이 그림이 당신에게 뭐라고 하나요?”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과잉해석·진단적 단정 금지(제5부 연계)</a:t>
            </a:r>
            <a:endParaRPr lang="en-US" sz="1200" dirty="0"/>
          </a:p>
        </p:txBody>
      </p:sp>
      <p:sp>
        <p:nvSpPr>
          <p:cNvPr id="23" name="Text 18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24" name="Text 19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제4부 · 심테크와 미술의 만남</a:t>
            </a:r>
            <a:endParaRPr lang="en-US" sz="850" dirty="0"/>
          </a:p>
        </p:txBody>
      </p:sp>
      <p:sp>
        <p:nvSpPr>
          <p:cNvPr id="25" name="Text 20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86</a:t>
            </a:r>
            <a:endParaRPr lang="en-US" sz="900" dirty="0"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4·STEP 7 · RECOVERY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STEP 7 · 생명 회복 (RECOVERY)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481328"/>
            <a:ext cx="4572000" cy="4736592"/>
          </a:xfrm>
          <a:prstGeom prst="roundRect">
            <a:avLst>
              <a:gd name="adj" fmla="val 1600"/>
            </a:avLst>
          </a:prstGeom>
          <a:solidFill>
            <a:srgbClr val="14233A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822960" y="1645920"/>
            <a:ext cx="20116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C9A24B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07</a:t>
            </a:r>
            <a:endParaRPr lang="en-US" sz="5400" dirty="0"/>
          </a:p>
        </p:txBody>
      </p:sp>
      <p:sp>
        <p:nvSpPr>
          <p:cNvPr id="9" name="Text 6"/>
          <p:cNvSpPr/>
          <p:nvPr/>
        </p:nvSpPr>
        <p:spPr>
          <a:xfrm>
            <a:off x="841248" y="2670048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4CF9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RECOVERY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841248" y="2962656"/>
            <a:ext cx="4023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생명 회복 (RECOVERY)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841248" y="3584448"/>
            <a:ext cx="4023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핵심 개념</a:t>
            </a:r>
            <a:endParaRPr lang="en-US" sz="1150" dirty="0"/>
          </a:p>
        </p:txBody>
      </p:sp>
      <p:sp>
        <p:nvSpPr>
          <p:cNvPr id="12" name="Text 9"/>
          <p:cNvSpPr/>
          <p:nvPr/>
        </p:nvSpPr>
        <p:spPr>
          <a:xfrm>
            <a:off x="841248" y="3877056"/>
            <a:ext cx="365760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표현·통합의 경험을 ‘삶의 변화’로 연결한다. 자기돌봄·관계·일상으로 회복을 확장하는 단계.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5349240" y="1481328"/>
            <a:ext cx="6291072" cy="2286000"/>
          </a:xfrm>
          <a:prstGeom prst="roundRect">
            <a:avLst>
              <a:gd name="adj" fmla="val 3200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5577840" y="1691640"/>
            <a:ext cx="512064" cy="51206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5856" y="1819656"/>
            <a:ext cx="256032" cy="256032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6217920" y="1737360"/>
            <a:ext cx="5212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신경·생리 기제</a:t>
            </a:r>
            <a:endParaRPr lang="en-US" sz="1400" dirty="0"/>
          </a:p>
        </p:txBody>
      </p:sp>
      <p:sp>
        <p:nvSpPr>
          <p:cNvPr id="17" name="Text 13"/>
          <p:cNvSpPr/>
          <p:nvPr/>
        </p:nvSpPr>
        <p:spPr>
          <a:xfrm>
            <a:off x="5623560" y="2286000"/>
            <a:ext cx="585216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성취·의미 경험이 보상계·동기 회로 강화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반복 세션의 가소성 누적(적응 회로 강화)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자기효능감 → 행동 변화의 토대</a:t>
            </a:r>
            <a:endParaRPr lang="en-US" sz="1200" dirty="0"/>
          </a:p>
        </p:txBody>
      </p:sp>
      <p:sp>
        <p:nvSpPr>
          <p:cNvPr id="18" name="Shape 14"/>
          <p:cNvSpPr/>
          <p:nvPr/>
        </p:nvSpPr>
        <p:spPr>
          <a:xfrm>
            <a:off x="5349240" y="3931920"/>
            <a:ext cx="6291072" cy="2286000"/>
          </a:xfrm>
          <a:prstGeom prst="roundRect">
            <a:avLst>
              <a:gd name="adj" fmla="val 3200"/>
            </a:avLst>
          </a:prstGeom>
          <a:solidFill>
            <a:srgbClr val="E8EFF8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9" name="Shape 15"/>
          <p:cNvSpPr/>
          <p:nvPr/>
        </p:nvSpPr>
        <p:spPr>
          <a:xfrm>
            <a:off x="5577840" y="4142232"/>
            <a:ext cx="512064" cy="51206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2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5856" y="4270248"/>
            <a:ext cx="256032" cy="256032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6217920" y="4187952"/>
            <a:ext cx="5212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강사 진행 가이드</a:t>
            </a:r>
            <a:endParaRPr lang="en-US" sz="1400" dirty="0"/>
          </a:p>
        </p:txBody>
      </p:sp>
      <p:sp>
        <p:nvSpPr>
          <p:cNvPr id="22" name="Text 17"/>
          <p:cNvSpPr/>
          <p:nvPr/>
        </p:nvSpPr>
        <p:spPr>
          <a:xfrm>
            <a:off x="5623560" y="4736592"/>
            <a:ext cx="585216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작품에서 얻은 ‘자원’을 일상 행동으로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“이번 주, 이걸 어디서 써볼까요?”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작은 실천 1가지로 마무리</a:t>
            </a:r>
            <a:endParaRPr lang="en-US" sz="1200" dirty="0"/>
          </a:p>
        </p:txBody>
      </p:sp>
      <p:sp>
        <p:nvSpPr>
          <p:cNvPr id="23" name="Text 18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24" name="Text 19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제4부 · 심테크와 미술의 만남</a:t>
            </a:r>
            <a:endParaRPr lang="en-US" sz="850" dirty="0"/>
          </a:p>
        </p:txBody>
      </p:sp>
      <p:sp>
        <p:nvSpPr>
          <p:cNvPr id="25" name="Text 20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87</a:t>
            </a:r>
            <a:endParaRPr lang="en-US" sz="900" dirty="0"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4·STEP 8 · CONTRIBUTION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STEP 8 · 홍익 실천 (CONTRIBUTION)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481328"/>
            <a:ext cx="4572000" cy="4736592"/>
          </a:xfrm>
          <a:prstGeom prst="roundRect">
            <a:avLst>
              <a:gd name="adj" fmla="val 1600"/>
            </a:avLst>
          </a:prstGeom>
          <a:solidFill>
            <a:srgbClr val="14233A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822960" y="1645920"/>
            <a:ext cx="20116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400" b="1" dirty="0">
                <a:solidFill>
                  <a:srgbClr val="C9A24B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08</a:t>
            </a:r>
            <a:endParaRPr lang="en-US" sz="5400" dirty="0"/>
          </a:p>
        </p:txBody>
      </p:sp>
      <p:sp>
        <p:nvSpPr>
          <p:cNvPr id="9" name="Text 6"/>
          <p:cNvSpPr/>
          <p:nvPr/>
        </p:nvSpPr>
        <p:spPr>
          <a:xfrm>
            <a:off x="841248" y="2670048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E4CF9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CONTRIBUTION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841248" y="2962656"/>
            <a:ext cx="4023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홍익 실천 (CONTRIBUTION)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841248" y="3584448"/>
            <a:ext cx="4023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핵심 개념</a:t>
            </a:r>
            <a:endParaRPr lang="en-US" sz="1150" dirty="0"/>
          </a:p>
        </p:txBody>
      </p:sp>
      <p:sp>
        <p:nvSpPr>
          <p:cNvPr id="12" name="Text 9"/>
          <p:cNvSpPr/>
          <p:nvPr/>
        </p:nvSpPr>
        <p:spPr>
          <a:xfrm>
            <a:off x="841248" y="3877056"/>
            <a:ext cx="3657600" cy="2103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회복된 힘을 ‘나’를 넘어 ‘우리’에게로 돌린다. 치유를 공동체·생명에 환원하는 SIMTECH 고유의 종착·재출발점.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5349240" y="1481328"/>
            <a:ext cx="6291072" cy="2286000"/>
          </a:xfrm>
          <a:prstGeom prst="roundRect">
            <a:avLst>
              <a:gd name="adj" fmla="val 3200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4" name="Shape 11"/>
          <p:cNvSpPr/>
          <p:nvPr/>
        </p:nvSpPr>
        <p:spPr>
          <a:xfrm>
            <a:off x="5577840" y="1691640"/>
            <a:ext cx="512064" cy="51206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5856" y="1819656"/>
            <a:ext cx="256032" cy="256032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6217920" y="1737360"/>
            <a:ext cx="5212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신경·생리 기제</a:t>
            </a:r>
            <a:endParaRPr lang="en-US" sz="1400" dirty="0"/>
          </a:p>
        </p:txBody>
      </p:sp>
      <p:sp>
        <p:nvSpPr>
          <p:cNvPr id="17" name="Text 13"/>
          <p:cNvSpPr/>
          <p:nvPr/>
        </p:nvSpPr>
        <p:spPr>
          <a:xfrm>
            <a:off x="5623560" y="2286000"/>
            <a:ext cx="585216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친사회적 행동·기여가 의미·웰빙을 강화(연구 경향)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사회적 연결이 미주·사회참여 회로를 안정화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‘기여하는 자기’라는 새로운 정체성 형성</a:t>
            </a:r>
            <a:endParaRPr lang="en-US" sz="1200" dirty="0"/>
          </a:p>
        </p:txBody>
      </p:sp>
      <p:sp>
        <p:nvSpPr>
          <p:cNvPr id="18" name="Shape 14"/>
          <p:cNvSpPr/>
          <p:nvPr/>
        </p:nvSpPr>
        <p:spPr>
          <a:xfrm>
            <a:off x="5349240" y="3931920"/>
            <a:ext cx="6291072" cy="2286000"/>
          </a:xfrm>
          <a:prstGeom prst="roundRect">
            <a:avLst>
              <a:gd name="adj" fmla="val 3200"/>
            </a:avLst>
          </a:prstGeom>
          <a:solidFill>
            <a:srgbClr val="E8EFF8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9" name="Shape 15"/>
          <p:cNvSpPr/>
          <p:nvPr/>
        </p:nvSpPr>
        <p:spPr>
          <a:xfrm>
            <a:off x="5577840" y="4142232"/>
            <a:ext cx="512064" cy="51206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2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5856" y="4270248"/>
            <a:ext cx="256032" cy="256032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6217920" y="4187952"/>
            <a:ext cx="5212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강사 진행 가이드</a:t>
            </a:r>
            <a:endParaRPr lang="en-US" sz="1400" dirty="0"/>
          </a:p>
        </p:txBody>
      </p:sp>
      <p:sp>
        <p:nvSpPr>
          <p:cNvPr id="22" name="Text 17"/>
          <p:cNvSpPr/>
          <p:nvPr/>
        </p:nvSpPr>
        <p:spPr>
          <a:xfrm>
            <a:off x="5623560" y="4736592"/>
            <a:ext cx="585216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전시·나눔·또래 멘토링 등 환원 통로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“당신의 회복이 누구를 이롭게 할까요?”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강요 아닌 ‘초대’ — 생명소환과 연계</a:t>
            </a:r>
            <a:endParaRPr lang="en-US" sz="1200" dirty="0"/>
          </a:p>
        </p:txBody>
      </p:sp>
      <p:sp>
        <p:nvSpPr>
          <p:cNvPr id="23" name="Text 18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24" name="Text 19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제4부 · 심테크와 미술의 만남</a:t>
            </a:r>
            <a:endParaRPr lang="en-US" sz="850" dirty="0"/>
          </a:p>
        </p:txBody>
      </p:sp>
      <p:sp>
        <p:nvSpPr>
          <p:cNvPr id="25" name="Text 20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88</a:t>
            </a:r>
            <a:endParaRPr lang="en-US" sz="900" dirty="0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4·2 과학적 배경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8단계와 뇌·자율신경 매핑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graphicFrame>
        <p:nvGraphicFramePr>
          <p:cNvPr id="8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37360"/>
          <a:ext cx="11091672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6035040"/>
                <a:gridCol w="3044952"/>
              </a:tblGrid>
              <a:tr h="475488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단계</a:t>
                      </a:r>
                      <a:endParaRPr lang="en-US" sz="110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233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주된 신경·생리 작용</a:t>
                      </a:r>
                      <a:endParaRPr lang="en-US" sz="110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233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대규모 네트워크</a:t>
                      </a:r>
                      <a:endParaRPr lang="en-US" sz="110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233A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14233A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1 감지</a:t>
                      </a:r>
                      <a:endParaRPr lang="en-US" sz="10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내수용감각·현저성 탐지</a:t>
                      </a:r>
                      <a:endParaRPr lang="en-US" sz="10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살리언스(SEN)</a:t>
                      </a:r>
                      <a:endParaRPr lang="en-US" sz="10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14233A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2 3초 공간</a:t>
                      </a:r>
                      <a:endParaRPr lang="en-US" sz="10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전전두 하향조절·미주 활성</a:t>
                      </a:r>
                      <a:endParaRPr lang="en-US" sz="10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집행(CEN)↑ / 정서↓</a:t>
                      </a:r>
                      <a:endParaRPr lang="en-US" sz="10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14233A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3 외재화</a:t>
                      </a:r>
                      <a:endParaRPr lang="en-US" sz="10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절차기억·비언어 표현</a:t>
                      </a:r>
                      <a:endParaRPr lang="en-US" sz="10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피질하 → 운동피질</a:t>
                      </a:r>
                      <a:endParaRPr lang="en-US" sz="10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14233A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4 색채 선택</a:t>
                      </a:r>
                      <a:endParaRPr lang="en-US" sz="10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색처리(V4)·정서·자율신경</a:t>
                      </a:r>
                      <a:endParaRPr lang="en-US" sz="10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정서·보상계</a:t>
                      </a:r>
                      <a:endParaRPr lang="en-US" sz="10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14233A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5 형태 구성</a:t>
                      </a:r>
                      <a:endParaRPr lang="en-US" sz="10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구성·작업기억·플로우</a:t>
                      </a:r>
                      <a:endParaRPr lang="en-US" sz="10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집행제어(CEN)</a:t>
                      </a:r>
                      <a:endParaRPr lang="en-US" sz="10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14233A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6 의미 발견</a:t>
                      </a:r>
                      <a:endParaRPr lang="en-US" sz="10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좌우뇌 통합·기억 재구성</a:t>
                      </a:r>
                      <a:endParaRPr lang="en-US" sz="10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DMN↔CEN 균형</a:t>
                      </a:r>
                      <a:endParaRPr lang="en-US" sz="10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14233A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7 생명 회복</a:t>
                      </a:r>
                      <a:endParaRPr lang="en-US" sz="10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보상·동기·가소성 누적</a:t>
                      </a:r>
                      <a:endParaRPr lang="en-US" sz="10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보상계 / 가소성</a:t>
                      </a:r>
                      <a:endParaRPr lang="en-US" sz="10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75488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b="1" dirty="0">
                          <a:solidFill>
                            <a:srgbClr val="14233A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8 홍익 실천</a:t>
                      </a:r>
                      <a:endParaRPr lang="en-US" sz="10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사회참여·친사회 회로</a:t>
                      </a:r>
                      <a:endParaRPr lang="en-US" sz="10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5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사회·미주 안정</a:t>
                      </a:r>
                      <a:endParaRPr lang="en-US" sz="105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</a:tr>
            </a:tbl>
          </a:graphicData>
        </a:graphic>
      </p:graphicFrame>
      <p:sp>
        <p:nvSpPr>
          <p:cNvPr id="8" name="Text 4"/>
          <p:cNvSpPr/>
          <p:nvPr/>
        </p:nvSpPr>
        <p:spPr>
          <a:xfrm>
            <a:off x="548640" y="5989320"/>
            <a:ext cx="110916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제2부의 세 네트워크 모델(SEN·DMN·CEN)이 8단계를 통해 ‘불균형 → 균형’으로 이동하도록 설계되어 있다.</a:t>
            </a:r>
            <a:endParaRPr lang="en-US" sz="1100" dirty="0"/>
          </a:p>
        </p:txBody>
      </p:sp>
      <p:sp>
        <p:nvSpPr>
          <p:cNvPr id="9" name="Text 5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0" name="Text 6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제4부 · 심테크와 미술의 만남</a:t>
            </a:r>
            <a:endParaRPr lang="en-US" sz="850" dirty="0"/>
          </a:p>
        </p:txBody>
      </p:sp>
      <p:sp>
        <p:nvSpPr>
          <p:cNvPr id="11" name="Text 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89</a:t>
            </a:r>
            <a:endParaRPr lang="en-US" sz="900" dirty="0"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4·2 과학적 배경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8단계와 표현치료 연속체(ETC)의 대응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8640" y="1517904"/>
            <a:ext cx="6309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ETC 처리 수준과의 정렬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548640" y="1938528"/>
            <a:ext cx="635508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20" b="1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운동/감각 수준 — STEP 3 외재화, STEP 4 색채.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2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신체·감각·정서의 ‘아래에서 위로’ 처리.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20" b="1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지각/정서 수준 — STEP 4~5 색채·형태.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2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형태 지각과 정서 표현의 결합.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20" b="1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인지/상징 수준 — STEP 6 의미.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2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언어·상징·통찰로의 이행.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2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창조 수준 — STEP 7~8 회복·홍익.</a:t>
            </a:r>
            <a:endParaRPr lang="en-US" sz="1220" dirty="0"/>
          </a:p>
        </p:txBody>
      </p:sp>
      <p:sp>
        <p:nvSpPr>
          <p:cNvPr id="9" name="Shape 6"/>
          <p:cNvSpPr/>
          <p:nvPr/>
        </p:nvSpPr>
        <p:spPr>
          <a:xfrm>
            <a:off x="7114032" y="1481328"/>
            <a:ext cx="4526280" cy="4736592"/>
          </a:xfrm>
          <a:prstGeom prst="roundRect">
            <a:avLst>
              <a:gd name="adj" fmla="val 1616"/>
            </a:avLst>
          </a:prstGeom>
          <a:solidFill>
            <a:srgbClr val="14233A"/>
          </a:solidFill>
          <a:ln w="9525">
            <a:solidFill>
              <a:srgbClr val="D9DEE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333488" y="1664208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임상적 함의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7333488" y="2084832"/>
            <a:ext cx="41148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내담자가 ‘머무는 수준’을 강사가 읽어야 한다.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압도 시 하위(감각·운동)로 내려 안정화.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위축 시 상위(상징·의미)로 천천히 초대.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2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8단계는 ‘고정 순서’가 아니라 ‘유연한 지도’다.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제4부 · 심테크와 미술의 만남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90</a:t>
            </a:r>
            <a:endParaRPr lang="en-US" sz="900" dirty="0"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4·3 적용사례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SiAT 단일 세션 운영 구조 (90분)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2011680"/>
            <a:ext cx="2130552" cy="2834640"/>
          </a:xfrm>
          <a:prstGeom prst="roundRect">
            <a:avLst>
              <a:gd name="adj" fmla="val 3433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1303020" y="2212848"/>
            <a:ext cx="621792" cy="621792"/>
          </a:xfrm>
          <a:prstGeom prst="ellipse">
            <a:avLst/>
          </a:prstGeom>
          <a:solidFill>
            <a:srgbClr val="C9A24B"/>
          </a:solidFill>
          <a:ln/>
        </p:spPr>
      </p:sp>
      <p:sp>
        <p:nvSpPr>
          <p:cNvPr id="9" name="Text 6"/>
          <p:cNvSpPr/>
          <p:nvPr/>
        </p:nvSpPr>
        <p:spPr>
          <a:xfrm>
            <a:off x="1303020" y="2212848"/>
            <a:ext cx="62179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①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621792" y="2926080"/>
            <a:ext cx="198424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열기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621792" y="3346704"/>
            <a:ext cx="198424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OPENING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658368" y="3602736"/>
            <a:ext cx="1911096" cy="1143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안전·라포</a:t>
            </a:r>
            <a:endParaRPr lang="en-US" sz="1100" dirty="0"/>
          </a:p>
          <a:p>
            <a:pPr algn="ctr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3초 호흡 닻</a:t>
            </a:r>
            <a:endParaRPr lang="en-US" sz="1100" dirty="0"/>
          </a:p>
          <a:p>
            <a:pPr algn="ctr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(10분)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2642616" y="2286000"/>
            <a:ext cx="182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›</a:t>
            </a:r>
            <a:endParaRPr lang="en-US" sz="2000" dirty="0"/>
          </a:p>
        </p:txBody>
      </p:sp>
      <p:sp>
        <p:nvSpPr>
          <p:cNvPr id="14" name="Shape 11"/>
          <p:cNvSpPr/>
          <p:nvPr/>
        </p:nvSpPr>
        <p:spPr>
          <a:xfrm>
            <a:off x="2788920" y="2011680"/>
            <a:ext cx="2130552" cy="2834640"/>
          </a:xfrm>
          <a:prstGeom prst="roundRect">
            <a:avLst>
              <a:gd name="adj" fmla="val 3433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5" name="Shape 12"/>
          <p:cNvSpPr/>
          <p:nvPr/>
        </p:nvSpPr>
        <p:spPr>
          <a:xfrm>
            <a:off x="3543300" y="2212848"/>
            <a:ext cx="621792" cy="621792"/>
          </a:xfrm>
          <a:prstGeom prst="ellipse">
            <a:avLst/>
          </a:prstGeom>
          <a:solidFill>
            <a:srgbClr val="C9A24B"/>
          </a:solidFill>
          <a:ln/>
        </p:spPr>
      </p:sp>
      <p:sp>
        <p:nvSpPr>
          <p:cNvPr id="16" name="Text 13"/>
          <p:cNvSpPr/>
          <p:nvPr/>
        </p:nvSpPr>
        <p:spPr>
          <a:xfrm>
            <a:off x="3543300" y="2212848"/>
            <a:ext cx="62179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②</a:t>
            </a:r>
            <a:endParaRPr lang="en-US" sz="2000" dirty="0"/>
          </a:p>
        </p:txBody>
      </p:sp>
      <p:sp>
        <p:nvSpPr>
          <p:cNvPr id="17" name="Text 14"/>
          <p:cNvSpPr/>
          <p:nvPr/>
        </p:nvSpPr>
        <p:spPr>
          <a:xfrm>
            <a:off x="2862072" y="2926080"/>
            <a:ext cx="198424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감지·외재화</a:t>
            </a:r>
            <a:endParaRPr lang="en-US" sz="1400" dirty="0"/>
          </a:p>
        </p:txBody>
      </p:sp>
      <p:sp>
        <p:nvSpPr>
          <p:cNvPr id="18" name="Text 15"/>
          <p:cNvSpPr/>
          <p:nvPr/>
        </p:nvSpPr>
        <p:spPr>
          <a:xfrm>
            <a:off x="2862072" y="3346704"/>
            <a:ext cx="198424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STEP 1–3</a:t>
            </a:r>
            <a:endParaRPr lang="en-US" sz="900" dirty="0"/>
          </a:p>
        </p:txBody>
      </p:sp>
      <p:sp>
        <p:nvSpPr>
          <p:cNvPr id="19" name="Text 16"/>
          <p:cNvSpPr/>
          <p:nvPr/>
        </p:nvSpPr>
        <p:spPr>
          <a:xfrm>
            <a:off x="2898648" y="3602736"/>
            <a:ext cx="1911096" cy="1143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감지→3초→</a:t>
            </a:r>
            <a:endParaRPr lang="en-US" sz="1100" dirty="0"/>
          </a:p>
          <a:p>
            <a:pPr algn="ctr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외재화 시작</a:t>
            </a:r>
            <a:endParaRPr lang="en-US" sz="1100" dirty="0"/>
          </a:p>
          <a:p>
            <a:pPr algn="ctr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(20분)</a:t>
            </a:r>
            <a:endParaRPr lang="en-US" sz="1100" dirty="0"/>
          </a:p>
        </p:txBody>
      </p:sp>
      <p:sp>
        <p:nvSpPr>
          <p:cNvPr id="20" name="Text 17"/>
          <p:cNvSpPr/>
          <p:nvPr/>
        </p:nvSpPr>
        <p:spPr>
          <a:xfrm>
            <a:off x="4882896" y="2286000"/>
            <a:ext cx="182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›</a:t>
            </a:r>
            <a:endParaRPr lang="en-US" sz="2000" dirty="0"/>
          </a:p>
        </p:txBody>
      </p:sp>
      <p:sp>
        <p:nvSpPr>
          <p:cNvPr id="21" name="Shape 18"/>
          <p:cNvSpPr/>
          <p:nvPr/>
        </p:nvSpPr>
        <p:spPr>
          <a:xfrm>
            <a:off x="5029200" y="2011680"/>
            <a:ext cx="2130552" cy="2834640"/>
          </a:xfrm>
          <a:prstGeom prst="roundRect">
            <a:avLst>
              <a:gd name="adj" fmla="val 3433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22" name="Shape 19"/>
          <p:cNvSpPr/>
          <p:nvPr/>
        </p:nvSpPr>
        <p:spPr>
          <a:xfrm>
            <a:off x="5783580" y="2212848"/>
            <a:ext cx="621792" cy="621792"/>
          </a:xfrm>
          <a:prstGeom prst="ellipse">
            <a:avLst/>
          </a:prstGeom>
          <a:solidFill>
            <a:srgbClr val="C9A24B"/>
          </a:solidFill>
          <a:ln/>
        </p:spPr>
      </p:sp>
      <p:sp>
        <p:nvSpPr>
          <p:cNvPr id="23" name="Text 20"/>
          <p:cNvSpPr/>
          <p:nvPr/>
        </p:nvSpPr>
        <p:spPr>
          <a:xfrm>
            <a:off x="5783580" y="2212848"/>
            <a:ext cx="62179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③</a:t>
            </a:r>
            <a:endParaRPr lang="en-US" sz="2000" dirty="0"/>
          </a:p>
        </p:txBody>
      </p:sp>
      <p:sp>
        <p:nvSpPr>
          <p:cNvPr id="24" name="Text 21"/>
          <p:cNvSpPr/>
          <p:nvPr/>
        </p:nvSpPr>
        <p:spPr>
          <a:xfrm>
            <a:off x="5102352" y="2926080"/>
            <a:ext cx="198424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몰입 작업</a:t>
            </a:r>
            <a:endParaRPr lang="en-US" sz="1400" dirty="0"/>
          </a:p>
        </p:txBody>
      </p:sp>
      <p:sp>
        <p:nvSpPr>
          <p:cNvPr id="25" name="Text 22"/>
          <p:cNvSpPr/>
          <p:nvPr/>
        </p:nvSpPr>
        <p:spPr>
          <a:xfrm>
            <a:off x="5102352" y="3346704"/>
            <a:ext cx="198424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STEP 4–5</a:t>
            </a:r>
            <a:endParaRPr lang="en-US" sz="900" dirty="0"/>
          </a:p>
        </p:txBody>
      </p:sp>
      <p:sp>
        <p:nvSpPr>
          <p:cNvPr id="26" name="Text 23"/>
          <p:cNvSpPr/>
          <p:nvPr/>
        </p:nvSpPr>
        <p:spPr>
          <a:xfrm>
            <a:off x="5138928" y="3602736"/>
            <a:ext cx="1911096" cy="1143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색채·형태</a:t>
            </a:r>
            <a:endParaRPr lang="en-US" sz="1100" dirty="0"/>
          </a:p>
          <a:p>
            <a:pPr algn="ctr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플로우 보호</a:t>
            </a:r>
            <a:endParaRPr lang="en-US" sz="1100" dirty="0"/>
          </a:p>
          <a:p>
            <a:pPr algn="ctr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(30분)</a:t>
            </a:r>
            <a:endParaRPr lang="en-US" sz="1100" dirty="0"/>
          </a:p>
        </p:txBody>
      </p:sp>
      <p:sp>
        <p:nvSpPr>
          <p:cNvPr id="27" name="Text 24"/>
          <p:cNvSpPr/>
          <p:nvPr/>
        </p:nvSpPr>
        <p:spPr>
          <a:xfrm>
            <a:off x="7123176" y="2286000"/>
            <a:ext cx="182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›</a:t>
            </a:r>
            <a:endParaRPr lang="en-US" sz="2000" dirty="0"/>
          </a:p>
        </p:txBody>
      </p:sp>
      <p:sp>
        <p:nvSpPr>
          <p:cNvPr id="28" name="Shape 25"/>
          <p:cNvSpPr/>
          <p:nvPr/>
        </p:nvSpPr>
        <p:spPr>
          <a:xfrm>
            <a:off x="7269480" y="2011680"/>
            <a:ext cx="2130552" cy="2834640"/>
          </a:xfrm>
          <a:prstGeom prst="roundRect">
            <a:avLst>
              <a:gd name="adj" fmla="val 3433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29" name="Shape 26"/>
          <p:cNvSpPr/>
          <p:nvPr/>
        </p:nvSpPr>
        <p:spPr>
          <a:xfrm>
            <a:off x="8023860" y="2212848"/>
            <a:ext cx="621792" cy="621792"/>
          </a:xfrm>
          <a:prstGeom prst="ellipse">
            <a:avLst/>
          </a:prstGeom>
          <a:solidFill>
            <a:srgbClr val="C9A24B"/>
          </a:solidFill>
          <a:ln/>
        </p:spPr>
      </p:sp>
      <p:sp>
        <p:nvSpPr>
          <p:cNvPr id="30" name="Text 27"/>
          <p:cNvSpPr/>
          <p:nvPr/>
        </p:nvSpPr>
        <p:spPr>
          <a:xfrm>
            <a:off x="8023860" y="2212848"/>
            <a:ext cx="62179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④</a:t>
            </a:r>
            <a:endParaRPr lang="en-US" sz="2000" dirty="0"/>
          </a:p>
        </p:txBody>
      </p:sp>
      <p:sp>
        <p:nvSpPr>
          <p:cNvPr id="31" name="Text 28"/>
          <p:cNvSpPr/>
          <p:nvPr/>
        </p:nvSpPr>
        <p:spPr>
          <a:xfrm>
            <a:off x="7342632" y="2926080"/>
            <a:ext cx="198424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의미·회복</a:t>
            </a:r>
            <a:endParaRPr lang="en-US" sz="1400" dirty="0"/>
          </a:p>
        </p:txBody>
      </p:sp>
      <p:sp>
        <p:nvSpPr>
          <p:cNvPr id="32" name="Text 29"/>
          <p:cNvSpPr/>
          <p:nvPr/>
        </p:nvSpPr>
        <p:spPr>
          <a:xfrm>
            <a:off x="7342632" y="3346704"/>
            <a:ext cx="198424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STEP 6–7</a:t>
            </a:r>
            <a:endParaRPr lang="en-US" sz="900" dirty="0"/>
          </a:p>
        </p:txBody>
      </p:sp>
      <p:sp>
        <p:nvSpPr>
          <p:cNvPr id="33" name="Text 30"/>
          <p:cNvSpPr/>
          <p:nvPr/>
        </p:nvSpPr>
        <p:spPr>
          <a:xfrm>
            <a:off x="7379208" y="3602736"/>
            <a:ext cx="1911096" cy="1143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바라보기·</a:t>
            </a:r>
            <a:endParaRPr lang="en-US" sz="1100" dirty="0"/>
          </a:p>
          <a:p>
            <a:pPr algn="ctr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언어화</a:t>
            </a:r>
            <a:endParaRPr lang="en-US" sz="1100" dirty="0"/>
          </a:p>
          <a:p>
            <a:pPr algn="ctr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(20분)</a:t>
            </a:r>
            <a:endParaRPr lang="en-US" sz="1100" dirty="0"/>
          </a:p>
        </p:txBody>
      </p:sp>
      <p:sp>
        <p:nvSpPr>
          <p:cNvPr id="34" name="Text 31"/>
          <p:cNvSpPr/>
          <p:nvPr/>
        </p:nvSpPr>
        <p:spPr>
          <a:xfrm>
            <a:off x="9363456" y="2286000"/>
            <a:ext cx="1828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›</a:t>
            </a:r>
            <a:endParaRPr lang="en-US" sz="2000" dirty="0"/>
          </a:p>
        </p:txBody>
      </p:sp>
      <p:sp>
        <p:nvSpPr>
          <p:cNvPr id="35" name="Shape 32"/>
          <p:cNvSpPr/>
          <p:nvPr/>
        </p:nvSpPr>
        <p:spPr>
          <a:xfrm>
            <a:off x="9509760" y="2011680"/>
            <a:ext cx="2130552" cy="2834640"/>
          </a:xfrm>
          <a:prstGeom prst="roundRect">
            <a:avLst>
              <a:gd name="adj" fmla="val 3433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36" name="Shape 33"/>
          <p:cNvSpPr/>
          <p:nvPr/>
        </p:nvSpPr>
        <p:spPr>
          <a:xfrm>
            <a:off x="10264140" y="2212848"/>
            <a:ext cx="621792" cy="621792"/>
          </a:xfrm>
          <a:prstGeom prst="ellipse">
            <a:avLst/>
          </a:prstGeom>
          <a:solidFill>
            <a:srgbClr val="C9A24B"/>
          </a:solidFill>
          <a:ln/>
        </p:spPr>
      </p:sp>
      <p:sp>
        <p:nvSpPr>
          <p:cNvPr id="37" name="Text 34"/>
          <p:cNvSpPr/>
          <p:nvPr/>
        </p:nvSpPr>
        <p:spPr>
          <a:xfrm>
            <a:off x="10264140" y="2212848"/>
            <a:ext cx="621792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⑤</a:t>
            </a:r>
            <a:endParaRPr lang="en-US" sz="2000" dirty="0"/>
          </a:p>
        </p:txBody>
      </p:sp>
      <p:sp>
        <p:nvSpPr>
          <p:cNvPr id="38" name="Text 35"/>
          <p:cNvSpPr/>
          <p:nvPr/>
        </p:nvSpPr>
        <p:spPr>
          <a:xfrm>
            <a:off x="9582912" y="2926080"/>
            <a:ext cx="1984248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닫기·홍익</a:t>
            </a:r>
            <a:endParaRPr lang="en-US" sz="1400" dirty="0"/>
          </a:p>
        </p:txBody>
      </p:sp>
      <p:sp>
        <p:nvSpPr>
          <p:cNvPr id="39" name="Text 36"/>
          <p:cNvSpPr/>
          <p:nvPr/>
        </p:nvSpPr>
        <p:spPr>
          <a:xfrm>
            <a:off x="9582912" y="3346704"/>
            <a:ext cx="198424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STEP 8</a:t>
            </a:r>
            <a:endParaRPr lang="en-US" sz="900" dirty="0"/>
          </a:p>
        </p:txBody>
      </p:sp>
      <p:sp>
        <p:nvSpPr>
          <p:cNvPr id="40" name="Text 37"/>
          <p:cNvSpPr/>
          <p:nvPr/>
        </p:nvSpPr>
        <p:spPr>
          <a:xfrm>
            <a:off x="9619488" y="3602736"/>
            <a:ext cx="1911096" cy="1143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나눔·실천</a:t>
            </a:r>
            <a:endParaRPr lang="en-US" sz="1100" dirty="0"/>
          </a:p>
          <a:p>
            <a:pPr algn="ctr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다음 연결</a:t>
            </a:r>
            <a:endParaRPr lang="en-US" sz="1100" dirty="0"/>
          </a:p>
          <a:p>
            <a:pPr algn="ctr" indent="0" marL="0">
              <a:lnSpc>
                <a:spcPct val="108000"/>
              </a:lnSpc>
              <a:buNone/>
            </a:pPr>
            <a:r>
              <a:rPr lang="en-US" sz="11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(10분)</a:t>
            </a:r>
            <a:endParaRPr lang="en-US" sz="1100" dirty="0"/>
          </a:p>
        </p:txBody>
      </p:sp>
      <p:sp>
        <p:nvSpPr>
          <p:cNvPr id="41" name="Shape 38"/>
          <p:cNvSpPr/>
          <p:nvPr/>
        </p:nvSpPr>
        <p:spPr>
          <a:xfrm>
            <a:off x="548640" y="5120640"/>
            <a:ext cx="11091672" cy="1005840"/>
          </a:xfrm>
          <a:prstGeom prst="roundRect">
            <a:avLst>
              <a:gd name="adj" fmla="val 7273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42" name="Text 39"/>
          <p:cNvSpPr/>
          <p:nvPr/>
        </p:nvSpPr>
        <p:spPr>
          <a:xfrm>
            <a:off x="777240" y="5230368"/>
            <a:ext cx="2743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운영 원칙</a:t>
            </a:r>
            <a:endParaRPr lang="en-US" sz="1200" dirty="0"/>
          </a:p>
        </p:txBody>
      </p:sp>
      <p:sp>
        <p:nvSpPr>
          <p:cNvPr id="43" name="Text 40"/>
          <p:cNvSpPr/>
          <p:nvPr/>
        </p:nvSpPr>
        <p:spPr>
          <a:xfrm>
            <a:off x="777240" y="5522976"/>
            <a:ext cx="10607040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① 시작·끝에 ‘3초 닻’을 반복해 리듬을 만든다  ② 몰입 구간(③)은 보호하고 개입을 최소화한다  ③ 매 단계 ‘안전 점검’을 우선한다  ④ 시간은 대상·상태에 따라 신축적으로 조정한다.</a:t>
            </a:r>
            <a:endParaRPr lang="en-US" sz="1150" dirty="0"/>
          </a:p>
        </p:txBody>
      </p:sp>
      <p:sp>
        <p:nvSpPr>
          <p:cNvPr id="44" name="Text 41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45" name="Text 42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제4부 · 심테크와 미술의 만남</a:t>
            </a:r>
            <a:endParaRPr lang="en-US" sz="850" dirty="0"/>
          </a:p>
        </p:txBody>
      </p:sp>
      <p:sp>
        <p:nvSpPr>
          <p:cNvPr id="46" name="Text 43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91</a:t>
            </a:r>
            <a:endParaRPr lang="en-US" sz="900" dirty="0"/>
          </a:p>
        </p:txBody>
      </p:sp>
      <p:sp>
        <p:nvSpPr>
          <p:cNvPr id="47" name="Text 44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48" name="Text 45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제4부 · 심테크와 미술의 만남</a:t>
            </a:r>
            <a:endParaRPr lang="en-US" sz="850" dirty="0"/>
          </a:p>
        </p:txBody>
      </p:sp>
      <p:sp>
        <p:nvSpPr>
          <p:cNvPr id="49" name="Text 46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92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1·2 과학적 배경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미학의 역사 (2): 표현의 해방 — 낭만주의에서 추상까지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783080"/>
            <a:ext cx="3599688" cy="3657600"/>
          </a:xfrm>
          <a:prstGeom prst="roundRect">
            <a:avLst>
              <a:gd name="adj" fmla="val 2032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86384" y="202082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" y="2167128"/>
            <a:ext cx="310896" cy="31089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481328" y="203911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낭만주의·표현주의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804672" y="2734056"/>
            <a:ext cx="3105912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감정·주관을 재현보다 우선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뭉크·코코슈카: 불안·내면의 가시화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‘무엇을 느끼는가’가 주제가 됨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4294632" y="1783080"/>
            <a:ext cx="3599688" cy="3657600"/>
          </a:xfrm>
          <a:prstGeom prst="roundRect">
            <a:avLst>
              <a:gd name="adj" fmla="val 2032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532376" y="202082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8680" y="2167128"/>
            <a:ext cx="310896" cy="310896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227320" y="203911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추상미술</a:t>
            </a:r>
            <a:endParaRPr lang="en-US" sz="1500" dirty="0"/>
          </a:p>
        </p:txBody>
      </p:sp>
      <p:sp>
        <p:nvSpPr>
          <p:cNvPr id="16" name="Text 11"/>
          <p:cNvSpPr/>
          <p:nvPr/>
        </p:nvSpPr>
        <p:spPr>
          <a:xfrm>
            <a:off x="4550664" y="2734056"/>
            <a:ext cx="3105912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칸딘스키·몬드리안: 대상 없는 형·색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내면의 ‘울림’을 직접 시각화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미술치료의 비재현 표현과 직결</a:t>
            </a:r>
            <a:endParaRPr lang="en-US" sz="1200" dirty="0"/>
          </a:p>
        </p:txBody>
      </p:sp>
      <p:sp>
        <p:nvSpPr>
          <p:cNvPr id="17" name="Shape 12"/>
          <p:cNvSpPr/>
          <p:nvPr/>
        </p:nvSpPr>
        <p:spPr>
          <a:xfrm>
            <a:off x="8040624" y="1783080"/>
            <a:ext cx="3599688" cy="3657600"/>
          </a:xfrm>
          <a:prstGeom prst="roundRect">
            <a:avLst>
              <a:gd name="adj" fmla="val 2032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8278368" y="202082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4672" y="2167128"/>
            <a:ext cx="310896" cy="310896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973312" y="203911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현대·포스트모던</a:t>
            </a:r>
            <a:endParaRPr lang="en-US" sz="1500" dirty="0"/>
          </a:p>
        </p:txBody>
      </p:sp>
      <p:sp>
        <p:nvSpPr>
          <p:cNvPr id="21" name="Text 15"/>
          <p:cNvSpPr/>
          <p:nvPr/>
        </p:nvSpPr>
        <p:spPr>
          <a:xfrm>
            <a:off x="8296656" y="2734056"/>
            <a:ext cx="3105912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과정·참여·맥락 중시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결과물보다 ‘행위’의 의미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관객/내담자가 의미의 주체</a:t>
            </a:r>
            <a:endParaRPr lang="en-US" sz="1200" dirty="0"/>
          </a:p>
        </p:txBody>
      </p:sp>
      <p:sp>
        <p:nvSpPr>
          <p:cNvPr id="22" name="Text 16"/>
          <p:cNvSpPr/>
          <p:nvPr/>
        </p:nvSpPr>
        <p:spPr>
          <a:xfrm>
            <a:off x="548640" y="5623560"/>
            <a:ext cx="1109167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표현이 재현을 대체하면서, 미술은 ‘감상의 대상’에서 ‘경험과 치유의 매체’로 전환된다.</a:t>
            </a:r>
            <a:endParaRPr lang="en-US" sz="1250" dirty="0"/>
          </a:p>
        </p:txBody>
      </p:sp>
      <p:sp>
        <p:nvSpPr>
          <p:cNvPr id="23" name="Text 17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24" name="Text 18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제1부 · 창조의 눈을 뜨다</a:t>
            </a:r>
            <a:endParaRPr lang="en-US" sz="850" dirty="0"/>
          </a:p>
        </p:txBody>
      </p:sp>
      <p:sp>
        <p:nvSpPr>
          <p:cNvPr id="25" name="Text 19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4·3 적용사례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집단 SiAT 운영: 함께 그리는 회복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8640" y="1517904"/>
            <a:ext cx="6309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집단의 치유력과 위험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548640" y="1938528"/>
            <a:ext cx="635508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b="1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거울 공명·소속감이 안전과 회복을 증폭(제2부 거울뉴런).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공동 벽화·릴레이 드로잉·교환 작업으로 연결감 형성.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보편성(‘나만 그런 게 아니구나’)의 치유 — NICoE 마스크의 ‘시각 공동체’.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b="1" dirty="0">
                <a:solidFill>
                  <a:srgbClr val="C0392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위험: 비교·평가·경쟁, 한 사람의 범람이 집단에 전염.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강한 안전 규범과 강사의 역동 관리가 필수.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7114032" y="1481328"/>
            <a:ext cx="4526280" cy="4736592"/>
          </a:xfrm>
          <a:prstGeom prst="roundRect">
            <a:avLst>
              <a:gd name="adj" fmla="val 1616"/>
            </a:avLst>
          </a:prstGeom>
          <a:solidFill>
            <a:srgbClr val="14233A"/>
          </a:solidFill>
          <a:ln w="9525">
            <a:solidFill>
              <a:srgbClr val="D9DEE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333488" y="1664208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운영 원칙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7333488" y="2084832"/>
            <a:ext cx="41148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안전 규범 합의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비교·비난 금지, 멈출 권리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역동 모니터링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주도/위축, 동조 압력 관찰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개별 안전 우선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위기 신호 시 개별 분리·연계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닫기 의식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함께 ‘3초’로 마무리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제4부 · 심테크와 미술의 만남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93</a:t>
            </a:r>
            <a:endParaRPr lang="en-US" sz="900" dirty="0"/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4·5 심테크 해석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‘3초와 붓’ — SiAT를 한 문장으로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554480"/>
            <a:ext cx="11091672" cy="1828800"/>
          </a:xfrm>
          <a:prstGeom prst="roundRect">
            <a:avLst>
              <a:gd name="adj" fmla="val 4000"/>
            </a:avLst>
          </a:prstGeom>
          <a:solidFill>
            <a:srgbClr val="14233A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822960" y="1874520"/>
            <a:ext cx="105156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C9A24B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멈춤(3초)</a:t>
            </a:r>
            <a:pPr algn="ctr" indent="0" marL="0">
              <a:buNone/>
            </a:pPr>
            <a:r>
              <a:rPr lang="en-US" sz="2400" dirty="0">
                <a:solidFill>
                  <a:srgbClr val="FFFFFF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이 </a:t>
            </a:r>
            <a:pPr algn="ctr" indent="0" marL="0">
              <a:buNone/>
            </a:pPr>
            <a:r>
              <a:rPr lang="en-US" sz="2400" b="1" dirty="0">
                <a:solidFill>
                  <a:srgbClr val="C9A24B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공간</a:t>
            </a:r>
            <a:pPr algn="ctr" indent="0" marL="0">
              <a:buNone/>
            </a:pPr>
            <a:r>
              <a:rPr lang="en-US" sz="2400" dirty="0">
                <a:solidFill>
                  <a:srgbClr val="FFFFFF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을 열고, </a:t>
            </a:r>
            <a:pPr algn="ctr" indent="0" marL="0">
              <a:buNone/>
            </a:pPr>
            <a:r>
              <a:rPr lang="en-US" sz="2400" b="1" dirty="0">
                <a:solidFill>
                  <a:srgbClr val="C9A24B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붓(손)</a:t>
            </a:r>
            <a:pPr algn="ctr" indent="0" marL="0">
              <a:buNone/>
            </a:pPr>
            <a:r>
              <a:rPr lang="en-US" sz="2400" dirty="0">
                <a:solidFill>
                  <a:srgbClr val="FFFFFF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이 </a:t>
            </a:r>
            <a:pPr algn="ctr" indent="0" marL="0">
              <a:buNone/>
            </a:pPr>
            <a:r>
              <a:rPr lang="en-US" sz="2400" b="1" dirty="0">
                <a:solidFill>
                  <a:srgbClr val="C9A24B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길</a:t>
            </a:r>
            <a:pPr algn="ctr" indent="0" marL="0">
              <a:buNone/>
            </a:pPr>
            <a:r>
              <a:rPr lang="en-US" sz="2400" dirty="0">
                <a:solidFill>
                  <a:srgbClr val="FFFFFF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을 낸다.</a:t>
            </a:r>
            <a:endParaRPr lang="en-US" sz="2400" dirty="0"/>
          </a:p>
        </p:txBody>
      </p:sp>
      <p:sp>
        <p:nvSpPr>
          <p:cNvPr id="9" name="Text 6"/>
          <p:cNvSpPr/>
          <p:nvPr/>
        </p:nvSpPr>
        <p:spPr>
          <a:xfrm>
            <a:off x="822960" y="2606040"/>
            <a:ext cx="10515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E4CF9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자극과 반응 사이의 ‘3초’가 자유를 만들고, 손의 ‘붓질’이 그 자유를 형상으로 새긴다.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548640" y="3611880"/>
            <a:ext cx="5472684" cy="2423160"/>
          </a:xfrm>
          <a:prstGeom prst="roundRect">
            <a:avLst>
              <a:gd name="adj" fmla="val 3019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786384" y="384962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" y="3995928"/>
            <a:ext cx="310896" cy="310896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481328" y="3867912"/>
            <a:ext cx="437540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일반 미술치료와의 차이</a:t>
            </a:r>
            <a:endParaRPr lang="en-US" sz="1400" dirty="0"/>
          </a:p>
        </p:txBody>
      </p:sp>
      <p:sp>
        <p:nvSpPr>
          <p:cNvPr id="14" name="Text 10"/>
          <p:cNvSpPr/>
          <p:nvPr/>
        </p:nvSpPr>
        <p:spPr>
          <a:xfrm>
            <a:off x="804672" y="4562856"/>
            <a:ext cx="4978908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‘3초 멈춤’을 모든 단계의 ‘닻’으로 명시화</a:t>
            </a:r>
            <a:endParaRPr lang="en-US" sz="118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동·서양 색채관의 의식적 통합</a:t>
            </a:r>
            <a:endParaRPr lang="en-US" sz="118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회복을 ‘홍익 실천’으로 확장(STEP8)</a:t>
            </a:r>
            <a:endParaRPr lang="en-US" sz="1180" dirty="0"/>
          </a:p>
        </p:txBody>
      </p:sp>
      <p:sp>
        <p:nvSpPr>
          <p:cNvPr id="15" name="Shape 11"/>
          <p:cNvSpPr/>
          <p:nvPr/>
        </p:nvSpPr>
        <p:spPr>
          <a:xfrm>
            <a:off x="6167628" y="3611880"/>
            <a:ext cx="5472684" cy="2423160"/>
          </a:xfrm>
          <a:prstGeom prst="roundRect">
            <a:avLst>
              <a:gd name="adj" fmla="val 3019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6405372" y="384962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1676" y="3995928"/>
            <a:ext cx="310896" cy="310896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7100316" y="3867912"/>
            <a:ext cx="437540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생명소환 프로젝트와의 접속</a:t>
            </a:r>
            <a:endParaRPr lang="en-US" sz="1400" dirty="0"/>
          </a:p>
        </p:txBody>
      </p:sp>
      <p:sp>
        <p:nvSpPr>
          <p:cNvPr id="19" name="Text 14"/>
          <p:cNvSpPr/>
          <p:nvPr/>
        </p:nvSpPr>
        <p:spPr>
          <a:xfrm>
            <a:off x="6423660" y="4562856"/>
            <a:ext cx="4978908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STEP7~8이 생명소환의 ‘회복·환원’과 직접 연결</a:t>
            </a:r>
            <a:endParaRPr lang="en-US" sz="118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개인 치유를 공동체 회복으로 잇는 다리</a:t>
            </a:r>
            <a:endParaRPr lang="en-US" sz="118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전체 철학의 미술 버전</a:t>
            </a:r>
            <a:endParaRPr lang="en-US" sz="1180" dirty="0"/>
          </a:p>
        </p:txBody>
      </p:sp>
      <p:sp>
        <p:nvSpPr>
          <p:cNvPr id="20" name="Text 15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21" name="Text 16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제4부 · 심테크와 미술의 만남</a:t>
            </a:r>
            <a:endParaRPr lang="en-US" sz="850" dirty="0"/>
          </a:p>
        </p:txBody>
      </p:sp>
      <p:sp>
        <p:nvSpPr>
          <p:cNvPr id="22" name="Text 1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94</a:t>
            </a:r>
            <a:endParaRPr lang="en-US" sz="900" dirty="0"/>
          </a:p>
        </p:txBody>
      </p:sp>
      <p:sp>
        <p:nvSpPr>
          <p:cNvPr id="23" name="Text 18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24" name="Text 19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제4부 · 심테크와 미술의 만남</a:t>
            </a:r>
            <a:endParaRPr lang="en-US" sz="850" dirty="0"/>
          </a:p>
        </p:txBody>
      </p:sp>
      <p:sp>
        <p:nvSpPr>
          <p:cNvPr id="25" name="Text 20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95</a:t>
            </a:r>
            <a:endParaRPr lang="en-US" sz="900" dirty="0"/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4·3 적용사례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감정 패턴별 SiAT 처방 매트릭스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graphicFrame>
        <p:nvGraphicFramePr>
          <p:cNvPr id="9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783080"/>
          <a:ext cx="11091672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2926080"/>
                <a:gridCol w="3291840"/>
                <a:gridCol w="2587752"/>
              </a:tblGrid>
              <a:tr h="603504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내담자 패턴</a:t>
                      </a:r>
                      <a:endParaRPr lang="en-US" sz="110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233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진입 단계·매체</a:t>
                      </a:r>
                      <a:endParaRPr lang="en-US" sz="110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233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색·형태 전략</a:t>
                      </a:r>
                      <a:endParaRPr lang="en-US" sz="110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233A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주의</a:t>
                      </a:r>
                      <a:endParaRPr lang="en-US" sz="110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4233A"/>
                    </a:solidFill>
                  </a:tcPr>
                </a:tc>
              </a:tr>
              <a:tr h="60350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b="1" dirty="0">
                          <a:solidFill>
                            <a:srgbClr val="14233A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과각성·불안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STEP2 강화 / 구조적 매체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한색·저채도, 만다라형 구조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속도↓, 접지 우선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0350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b="1" dirty="0">
                          <a:solidFill>
                            <a:srgbClr val="14233A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위축·무기력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STEP3 유동 매체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난색·큰 면적, 자유 번짐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성공 경험 설계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</a:tr>
              <a:tr h="60350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b="1" dirty="0">
                          <a:solidFill>
                            <a:srgbClr val="14233A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해리·멍함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STEP1 접지 / 촉각 강한 재료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무게감·질감 중심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짧은 단위·현재 귀환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0350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b="1" dirty="0">
                          <a:solidFill>
                            <a:srgbClr val="14233A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반추·우울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STEP5 몰입 과제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도전-기술 균형, 완성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밝은 색 강요 금지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6FB"/>
                    </a:solidFill>
                  </a:tcPr>
                </a:tc>
              </a:tr>
              <a:tr h="603504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b="1" dirty="0">
                          <a:solidFill>
                            <a:srgbClr val="14233A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분노·충동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STEP2–3 외재화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강한 색의 ‘안전한 방출’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30" dirty="0">
                          <a:solidFill>
                            <a:srgbClr val="374151"/>
                          </a:solidFill>
                          <a:latin typeface="Noto Sans CJK KR" pitchFamily="34" charset="0"/>
                          <a:ea typeface="Noto Sans CJK KR" pitchFamily="34" charset="-122"/>
                          <a:cs typeface="Noto Sans CJK KR" pitchFamily="34" charset="-120"/>
                        </a:rPr>
                        <a:t>담아내기·한계 설정</a:t>
                      </a:r>
                      <a:endParaRPr lang="en-US" sz="1030" dirty="0">
                        <a:latin typeface="Noto Sans CJK KR" charset="0"/>
                        <a:ea typeface="Noto Sans CJK KR" charset="0"/>
                        <a:cs typeface="Noto Sans CJK KR" charset="0"/>
                      </a:endParaRPr>
                    </a:p>
                  </a:txBody>
                  <a:tcPr marL="63500" marR="63500" marT="25400" marB="25400" anchor="ctr">
                    <a:lnL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E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8" name="Text 4"/>
          <p:cNvSpPr/>
          <p:nvPr/>
        </p:nvSpPr>
        <p:spPr>
          <a:xfrm>
            <a:off x="548640" y="5943600"/>
            <a:ext cx="11091672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i="1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※ 매트릭스는 ‘출발점’이며 고정 처방이 아니다. 매 순간 내담자의 반응을 읽어 단계·매체를 조정한다.</a:t>
            </a:r>
            <a:endParaRPr lang="en-US" sz="1050" dirty="0"/>
          </a:p>
        </p:txBody>
      </p:sp>
      <p:sp>
        <p:nvSpPr>
          <p:cNvPr id="9" name="Text 5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0" name="Text 6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제4부 · 심테크와 미술의 만남</a:t>
            </a:r>
            <a:endParaRPr lang="en-US" sz="850" dirty="0"/>
          </a:p>
        </p:txBody>
      </p:sp>
      <p:sp>
        <p:nvSpPr>
          <p:cNvPr id="11" name="Text 7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96</a:t>
            </a:r>
            <a:endParaRPr lang="en-US" sz="900" dirty="0"/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4·3 적용사례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SiAT 평가·기록 도구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828800"/>
            <a:ext cx="3599688" cy="3383280"/>
          </a:xfrm>
          <a:prstGeom prst="roundRect">
            <a:avLst>
              <a:gd name="adj" fmla="val 2162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786384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688" y="2212848"/>
            <a:ext cx="310896" cy="31089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481328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세션 기록 (SOAP)</a:t>
            </a:r>
            <a:endParaRPr lang="en-US" sz="1350" dirty="0"/>
          </a:p>
        </p:txBody>
      </p:sp>
      <p:sp>
        <p:nvSpPr>
          <p:cNvPr id="11" name="Text 7"/>
          <p:cNvSpPr/>
          <p:nvPr/>
        </p:nvSpPr>
        <p:spPr>
          <a:xfrm>
            <a:off x="804672" y="2779776"/>
            <a:ext cx="3105912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S: 내담자 진술</a:t>
            </a:r>
            <a:endParaRPr lang="en-US" sz="113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O: 관찰(색·형태·행동)</a:t>
            </a:r>
            <a:endParaRPr lang="en-US" sz="113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A: 강사의 평가·해석 가설</a:t>
            </a:r>
            <a:endParaRPr lang="en-US" sz="113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P: 다음 계획</a:t>
            </a:r>
            <a:endParaRPr lang="en-US" sz="1130" dirty="0"/>
          </a:p>
        </p:txBody>
      </p:sp>
      <p:sp>
        <p:nvSpPr>
          <p:cNvPr id="12" name="Shape 8"/>
          <p:cNvSpPr/>
          <p:nvPr/>
        </p:nvSpPr>
        <p:spPr>
          <a:xfrm>
            <a:off x="4294632" y="1828800"/>
            <a:ext cx="3599688" cy="3383280"/>
          </a:xfrm>
          <a:prstGeom prst="roundRect">
            <a:avLst>
              <a:gd name="adj" fmla="val 2162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4532376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8680" y="2212848"/>
            <a:ext cx="310896" cy="310896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227320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과정 지표</a:t>
            </a:r>
            <a:endParaRPr lang="en-US" sz="1350" dirty="0"/>
          </a:p>
        </p:txBody>
      </p:sp>
      <p:sp>
        <p:nvSpPr>
          <p:cNvPr id="16" name="Text 11"/>
          <p:cNvSpPr/>
          <p:nvPr/>
        </p:nvSpPr>
        <p:spPr>
          <a:xfrm>
            <a:off x="4550664" y="2779776"/>
            <a:ext cx="3105912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참여·몰입 정도</a:t>
            </a:r>
            <a:endParaRPr lang="en-US" sz="113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각성 상태 변화(시작/끝)</a:t>
            </a:r>
            <a:endParaRPr lang="en-US" sz="113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매체·색의 변화 추이</a:t>
            </a:r>
            <a:endParaRPr lang="en-US" sz="113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언어화 정도</a:t>
            </a:r>
            <a:endParaRPr lang="en-US" sz="1130" dirty="0"/>
          </a:p>
        </p:txBody>
      </p:sp>
      <p:sp>
        <p:nvSpPr>
          <p:cNvPr id="17" name="Shape 12"/>
          <p:cNvSpPr/>
          <p:nvPr/>
        </p:nvSpPr>
        <p:spPr>
          <a:xfrm>
            <a:off x="8040624" y="1828800"/>
            <a:ext cx="3599688" cy="3383280"/>
          </a:xfrm>
          <a:prstGeom prst="roundRect">
            <a:avLst>
              <a:gd name="adj" fmla="val 2162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8" name="Shape 13"/>
          <p:cNvSpPr/>
          <p:nvPr/>
        </p:nvSpPr>
        <p:spPr>
          <a:xfrm>
            <a:off x="8278368" y="2066544"/>
            <a:ext cx="603504" cy="603504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4672" y="2212848"/>
            <a:ext cx="310896" cy="310896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8973312" y="2084832"/>
            <a:ext cx="250240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윤리적 기록 원칙</a:t>
            </a:r>
            <a:endParaRPr lang="en-US" sz="1350" dirty="0"/>
          </a:p>
        </p:txBody>
      </p:sp>
      <p:sp>
        <p:nvSpPr>
          <p:cNvPr id="21" name="Text 15"/>
          <p:cNvSpPr/>
          <p:nvPr/>
        </p:nvSpPr>
        <p:spPr>
          <a:xfrm>
            <a:off x="8296656" y="2779776"/>
            <a:ext cx="3105912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사실(관찰)과 해석을 분리</a:t>
            </a:r>
            <a:endParaRPr lang="en-US" sz="113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단정적 진단 표현 지양</a:t>
            </a:r>
            <a:endParaRPr lang="en-US" sz="113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비밀보장·보관 규정 준수</a:t>
            </a:r>
            <a:endParaRPr lang="en-US" sz="1130" dirty="0"/>
          </a:p>
          <a:p>
            <a:pPr marL="165100" indent="-165100">
              <a:lnSpc>
                <a:spcPct val="104000"/>
              </a:lnSpc>
              <a:spcAft>
                <a:spcPts val="500"/>
              </a:spcAft>
              <a:buSzPct val="100000"/>
              <a:buChar char="•"/>
            </a:pPr>
            <a:r>
              <a:rPr lang="en-US" sz="113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내담자 동의 범위 내</a:t>
            </a:r>
            <a:endParaRPr lang="en-US" sz="1130" dirty="0"/>
          </a:p>
        </p:txBody>
      </p:sp>
      <p:sp>
        <p:nvSpPr>
          <p:cNvPr id="22" name="Text 16"/>
          <p:cNvSpPr/>
          <p:nvPr/>
        </p:nvSpPr>
        <p:spPr>
          <a:xfrm>
            <a:off x="548640" y="5486400"/>
            <a:ext cx="1109167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기록은 ‘증거’가 아니라 ‘돌봄의 연속성’을 위한 도구다. 그림 해석은 가설로 적고, 회기 간 변화를 추적한다.</a:t>
            </a:r>
            <a:endParaRPr lang="en-US" sz="1200" dirty="0"/>
          </a:p>
        </p:txBody>
      </p:sp>
      <p:sp>
        <p:nvSpPr>
          <p:cNvPr id="23" name="Text 17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24" name="Text 18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제4부 · 심테크와 미술의 만남</a:t>
            </a:r>
            <a:endParaRPr lang="en-US" sz="850" dirty="0"/>
          </a:p>
        </p:txBody>
      </p:sp>
      <p:sp>
        <p:nvSpPr>
          <p:cNvPr id="25" name="Text 19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97</a:t>
            </a:r>
            <a:endParaRPr lang="en-US" sz="900" dirty="0"/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4·3 연구·근거 통합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SiAT 8단계의 근거 지도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8640" y="1517904"/>
            <a:ext cx="6309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각 단계를 받치는 증거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548640" y="1938528"/>
            <a:ext cx="635508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180" b="1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STEP1–2 (감지·멈춤): 마음챙김·정서조절·미주 활성 연구.</a:t>
            </a:r>
            <a:endParaRPr lang="en-US" sz="118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180" b="1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STEP3 (외재화): 표현적 글쓰기·비언어 표현의 통합 효과.</a:t>
            </a:r>
            <a:endParaRPr lang="en-US" sz="118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180" b="1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STEP4 (색채): 색-각성 경향 연구(맥락 의존).</a:t>
            </a:r>
            <a:endParaRPr lang="en-US" sz="118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180" b="1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STEP5 (형태·몰입): 플로우·자기효능감(Kaimal 2016/17).</a:t>
            </a:r>
            <a:endParaRPr lang="en-US" sz="118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180" b="1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STEP6 (의미): 트라우마 언어화·재통합(Walker/NICoE).</a:t>
            </a:r>
            <a:endParaRPr lang="en-US" sz="1180" dirty="0"/>
          </a:p>
          <a:p>
            <a:pPr marL="165100" indent="-165100">
              <a:lnSpc>
                <a:spcPct val="104000"/>
              </a:lnSpc>
              <a:spcAft>
                <a:spcPts val="600"/>
              </a:spcAft>
              <a:buSzPct val="100000"/>
              <a:buChar char="•"/>
            </a:pPr>
            <a:r>
              <a:rPr lang="en-US" sz="118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STEP7–8 (회복·홍익): 의미·친사회 행동과 웰빙 연구.</a:t>
            </a:r>
            <a:endParaRPr lang="en-US" sz="1180" dirty="0"/>
          </a:p>
        </p:txBody>
      </p:sp>
      <p:sp>
        <p:nvSpPr>
          <p:cNvPr id="9" name="Shape 6"/>
          <p:cNvSpPr/>
          <p:nvPr/>
        </p:nvSpPr>
        <p:spPr>
          <a:xfrm>
            <a:off x="7114032" y="1481328"/>
            <a:ext cx="4526280" cy="4736592"/>
          </a:xfrm>
          <a:prstGeom prst="roundRect">
            <a:avLst>
              <a:gd name="adj" fmla="val 1616"/>
            </a:avLst>
          </a:prstGeom>
          <a:solidFill>
            <a:srgbClr val="14233A"/>
          </a:solidFill>
          <a:ln w="9525">
            <a:solidFill>
              <a:srgbClr val="D9DEE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333488" y="1664208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정직한 한계 고지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7333488" y="2084832"/>
            <a:ext cx="41148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SiAT ‘전체 모델’에 대한 직접 RCT는 아직 없다.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각 ‘구성요소’의 근거를 종합한 이론 기반 모델이다.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향후 과제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파일럿 → 사례연구 → 통제연구로 검증 로드맵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E4CF9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강사는 ‘검증된 부분’과 ‘가설인 부분’을 구분해 전달한다.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제4부 · 심테크와 미술의 만남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98</a:t>
            </a:r>
            <a:endParaRPr lang="en-US" sz="900" dirty="0"/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4·4 적용사례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적용: 생명소환 대상자와의 SiAT 통합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548640" y="1517904"/>
            <a:ext cx="6309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개인 치유 → 공동체 회복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548640" y="1938528"/>
            <a:ext cx="6355080" cy="4206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20" b="1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STEP1–6: 상실·트라우마의 안전한 외재화와 의미화.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2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STEP7: 회복의 자원을 일상·관계로 연결.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2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STEP8: ‘나의 회복’을 가족·공동체 회복으로 환원(생명소환의 핵심).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2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집단 작업: 공동 벽화·릴레이 드로잉으로 연결감 형성.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700"/>
              </a:spcAft>
              <a:buSzPct val="100000"/>
              <a:buChar char="•"/>
            </a:pPr>
            <a:r>
              <a:rPr lang="en-US" sz="122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미술이 ‘개인 상담’을 넘어 ‘관계·공동체’ 치유의 매체가 된다.</a:t>
            </a:r>
            <a:endParaRPr lang="en-US" sz="1220" dirty="0"/>
          </a:p>
        </p:txBody>
      </p:sp>
      <p:sp>
        <p:nvSpPr>
          <p:cNvPr id="9" name="Shape 6"/>
          <p:cNvSpPr/>
          <p:nvPr/>
        </p:nvSpPr>
        <p:spPr>
          <a:xfrm>
            <a:off x="7114032" y="1481328"/>
            <a:ext cx="4526280" cy="4736592"/>
          </a:xfrm>
          <a:prstGeom prst="roundRect">
            <a:avLst>
              <a:gd name="adj" fmla="val 1616"/>
            </a:avLst>
          </a:prstGeom>
          <a:solidFill>
            <a:srgbClr val="E8EFF8"/>
          </a:solidFill>
          <a:ln w="9525">
            <a:solidFill>
              <a:srgbClr val="D9DEE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333488" y="1664208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진행 시 유의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7333488" y="2084832"/>
            <a:ext cx="411480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트라우마 안전 우선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범람·해리 신호에 민감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집단 역동 관리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비교·평가 금지, 안전 규범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전문 연계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심각 사례는 임상가와 협업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강요 아닌 초대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8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‘기여’는 자발성에 기반</a:t>
            </a:r>
            <a:endParaRPr lang="en-US" sz="1200" dirty="0"/>
          </a:p>
        </p:txBody>
      </p:sp>
      <p:sp>
        <p:nvSpPr>
          <p:cNvPr id="12" name="Text 9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제4부 · 심테크와 미술의 만남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99</a:t>
            </a:r>
            <a:endParaRPr lang="en-US" sz="900" dirty="0"/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4·6 실습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실습 4 — 8단계 미니 세션 시연 (페어)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481328"/>
            <a:ext cx="11091672" cy="4754880"/>
          </a:xfrm>
          <a:prstGeom prst="roundRect">
            <a:avLst>
              <a:gd name="adj" fmla="val 1538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822960" y="1691640"/>
            <a:ext cx="10515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목표 · 2인 1조로 STEP 1~8을 압축 시연하며 단계 전환을 체득한다 (소요 40분)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868680" y="2157984"/>
            <a:ext cx="420624" cy="420624"/>
          </a:xfrm>
          <a:prstGeom prst="ellipse">
            <a:avLst/>
          </a:prstGeom>
          <a:solidFill>
            <a:srgbClr val="C9A24B"/>
          </a:solidFill>
          <a:ln/>
        </p:spPr>
      </p:sp>
      <p:sp>
        <p:nvSpPr>
          <p:cNvPr id="10" name="Text 7"/>
          <p:cNvSpPr/>
          <p:nvPr/>
        </p:nvSpPr>
        <p:spPr>
          <a:xfrm>
            <a:off x="868680" y="2157984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1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1417320" y="2121408"/>
            <a:ext cx="99669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1단계 · 역할 분담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1417320" y="2432304"/>
            <a:ext cx="99669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강사 역(A)·내담자 역(B). 안전 규칙과 비밀보장을 먼저 합의한다.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868680" y="2944368"/>
            <a:ext cx="420624" cy="420624"/>
          </a:xfrm>
          <a:prstGeom prst="ellipse">
            <a:avLst/>
          </a:prstGeom>
          <a:solidFill>
            <a:srgbClr val="C9A24B"/>
          </a:solidFill>
          <a:ln/>
        </p:spPr>
      </p:sp>
      <p:sp>
        <p:nvSpPr>
          <p:cNvPr id="14" name="Text 11"/>
          <p:cNvSpPr/>
          <p:nvPr/>
        </p:nvSpPr>
        <p:spPr>
          <a:xfrm>
            <a:off x="868680" y="2944368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2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1417320" y="2907792"/>
            <a:ext cx="99669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2단계 · 감지~외재화(STEP1–3)</a:t>
            </a:r>
            <a:endParaRPr lang="en-US" sz="1250" dirty="0"/>
          </a:p>
        </p:txBody>
      </p:sp>
      <p:sp>
        <p:nvSpPr>
          <p:cNvPr id="16" name="Text 13"/>
          <p:cNvSpPr/>
          <p:nvPr/>
        </p:nvSpPr>
        <p:spPr>
          <a:xfrm>
            <a:off x="1417320" y="3218688"/>
            <a:ext cx="99669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A가 ‘지금 몸의 느낌’을 묻고 3초 닻 후 B가 흔적으로 외재화.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868680" y="3730752"/>
            <a:ext cx="420624" cy="420624"/>
          </a:xfrm>
          <a:prstGeom prst="ellipse">
            <a:avLst/>
          </a:prstGeom>
          <a:solidFill>
            <a:srgbClr val="C9A24B"/>
          </a:solidFill>
          <a:ln/>
        </p:spPr>
      </p:sp>
      <p:sp>
        <p:nvSpPr>
          <p:cNvPr id="18" name="Text 15"/>
          <p:cNvSpPr/>
          <p:nvPr/>
        </p:nvSpPr>
        <p:spPr>
          <a:xfrm>
            <a:off x="868680" y="3730752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3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1417320" y="3694176"/>
            <a:ext cx="99669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3단계 · 색·형태 몰입(STEP4–5)</a:t>
            </a:r>
            <a:endParaRPr lang="en-US" sz="1250" dirty="0"/>
          </a:p>
        </p:txBody>
      </p:sp>
      <p:sp>
        <p:nvSpPr>
          <p:cNvPr id="20" name="Text 17"/>
          <p:cNvSpPr/>
          <p:nvPr/>
        </p:nvSpPr>
        <p:spPr>
          <a:xfrm>
            <a:off x="1417320" y="4005072"/>
            <a:ext cx="99669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A는 개입을 최소화하고 B의 몰입을 보호한다(10분).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868680" y="4517136"/>
            <a:ext cx="420624" cy="420624"/>
          </a:xfrm>
          <a:prstGeom prst="ellipse">
            <a:avLst/>
          </a:prstGeom>
          <a:solidFill>
            <a:srgbClr val="C9A24B"/>
          </a:solidFill>
          <a:ln/>
        </p:spPr>
      </p:sp>
      <p:sp>
        <p:nvSpPr>
          <p:cNvPr id="22" name="Text 19"/>
          <p:cNvSpPr/>
          <p:nvPr/>
        </p:nvSpPr>
        <p:spPr>
          <a:xfrm>
            <a:off x="868680" y="4517136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4</a:t>
            </a:r>
            <a:endParaRPr lang="en-US" sz="1600" dirty="0"/>
          </a:p>
        </p:txBody>
      </p:sp>
      <p:sp>
        <p:nvSpPr>
          <p:cNvPr id="23" name="Text 20"/>
          <p:cNvSpPr/>
          <p:nvPr/>
        </p:nvSpPr>
        <p:spPr>
          <a:xfrm>
            <a:off x="1417320" y="4480560"/>
            <a:ext cx="99669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4단계 · 의미~홍익(STEP6–8)</a:t>
            </a:r>
            <a:endParaRPr lang="en-US" sz="1250" dirty="0"/>
          </a:p>
        </p:txBody>
      </p:sp>
      <p:sp>
        <p:nvSpPr>
          <p:cNvPr id="24" name="Text 21"/>
          <p:cNvSpPr/>
          <p:nvPr/>
        </p:nvSpPr>
        <p:spPr>
          <a:xfrm>
            <a:off x="1417320" y="4791456"/>
            <a:ext cx="99669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A가 ‘해석을 주지 않고 묻기’로 의미를 끌어내고, 작은 실천 1가지로 마무리.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868680" y="5303520"/>
            <a:ext cx="420624" cy="420624"/>
          </a:xfrm>
          <a:prstGeom prst="ellipse">
            <a:avLst/>
          </a:prstGeom>
          <a:solidFill>
            <a:srgbClr val="C9A24B"/>
          </a:solidFill>
          <a:ln/>
        </p:spPr>
      </p:sp>
      <p:sp>
        <p:nvSpPr>
          <p:cNvPr id="26" name="Text 23"/>
          <p:cNvSpPr/>
          <p:nvPr/>
        </p:nvSpPr>
        <p:spPr>
          <a:xfrm>
            <a:off x="868680" y="5303520"/>
            <a:ext cx="420624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5</a:t>
            </a:r>
            <a:endParaRPr lang="en-US" sz="1600" dirty="0"/>
          </a:p>
        </p:txBody>
      </p:sp>
      <p:sp>
        <p:nvSpPr>
          <p:cNvPr id="27" name="Text 24"/>
          <p:cNvSpPr/>
          <p:nvPr/>
        </p:nvSpPr>
        <p:spPr>
          <a:xfrm>
            <a:off x="1417320" y="5266944"/>
            <a:ext cx="99669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14233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5단계 · 역할 교대·피드백</a:t>
            </a:r>
            <a:endParaRPr lang="en-US" sz="1250" dirty="0"/>
          </a:p>
        </p:txBody>
      </p:sp>
      <p:sp>
        <p:nvSpPr>
          <p:cNvPr id="28" name="Text 25"/>
          <p:cNvSpPr/>
          <p:nvPr/>
        </p:nvSpPr>
        <p:spPr>
          <a:xfrm>
            <a:off x="1417320" y="5577840"/>
            <a:ext cx="99669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역할을 바꿔 반복 후, 단계 전환에서 어려웠던 점을 서로 피드백.</a:t>
            </a:r>
            <a:endParaRPr lang="en-US" sz="1150" dirty="0"/>
          </a:p>
        </p:txBody>
      </p:sp>
      <p:sp>
        <p:nvSpPr>
          <p:cNvPr id="29" name="Text 26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30" name="Text 27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제4부 · 심테크와 미술의 만남</a:t>
            </a:r>
            <a:endParaRPr lang="en-US" sz="850" dirty="0"/>
          </a:p>
        </p:txBody>
      </p:sp>
      <p:sp>
        <p:nvSpPr>
          <p:cNvPr id="31" name="Text 2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100</a:t>
            </a:r>
            <a:endParaRPr lang="en-US" sz="900" dirty="0"/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4·7~8 성찰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생각해보기 · 토론문제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554480"/>
            <a:ext cx="5454396" cy="4572000"/>
          </a:xfrm>
          <a:prstGeom prst="roundRect">
            <a:avLst>
              <a:gd name="adj" fmla="val 1600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8" name="Shape 5"/>
          <p:cNvSpPr/>
          <p:nvPr/>
        </p:nvSpPr>
        <p:spPr>
          <a:xfrm>
            <a:off x="822960" y="1792224"/>
            <a:ext cx="566928" cy="566928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120" y="1929384"/>
            <a:ext cx="292608" cy="29260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499616" y="1810512"/>
            <a:ext cx="4357116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생각해보기</a:t>
            </a:r>
            <a:endParaRPr lang="en-US" sz="1500" dirty="0"/>
          </a:p>
        </p:txBody>
      </p:sp>
      <p:sp>
        <p:nvSpPr>
          <p:cNvPr id="11" name="Text 7"/>
          <p:cNvSpPr/>
          <p:nvPr/>
        </p:nvSpPr>
        <p:spPr>
          <a:xfrm>
            <a:off x="841248" y="2542032"/>
            <a:ext cx="4905756" cy="3383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나는 ‘3초 멈춤’을 실제로 할 수 있는가? 언제 가장 어려운가?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8단계 중 내가 가장 ‘머무는’ 단계는 어디인가?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0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‘홍익 실천’은 나에게 어떤 형태일 수 있나?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6185916" y="1554480"/>
            <a:ext cx="5454396" cy="4572000"/>
          </a:xfrm>
          <a:prstGeom prst="roundRect">
            <a:avLst>
              <a:gd name="adj" fmla="val 1600"/>
            </a:avLst>
          </a:prstGeom>
          <a:solidFill>
            <a:srgbClr val="14233A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6460236" y="1792224"/>
            <a:ext cx="566928" cy="566928"/>
          </a:xfrm>
          <a:prstGeom prst="ellipse">
            <a:avLst/>
          </a:prstGeom>
          <a:solidFill>
            <a:srgbClr val="0E1A2C"/>
          </a:solidFill>
          <a:ln/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7396" y="1929384"/>
            <a:ext cx="292608" cy="292608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136892" y="1810512"/>
            <a:ext cx="4357116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토론문제</a:t>
            </a:r>
            <a:endParaRPr lang="en-US" sz="1500" dirty="0"/>
          </a:p>
        </p:txBody>
      </p:sp>
      <p:sp>
        <p:nvSpPr>
          <p:cNvPr id="16" name="Text 11"/>
          <p:cNvSpPr/>
          <p:nvPr/>
        </p:nvSpPr>
        <p:spPr>
          <a:xfrm>
            <a:off x="6478524" y="2542032"/>
            <a:ext cx="4905756" cy="3383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00" dirty="0">
                <a:solidFill>
                  <a:srgbClr val="E4CF9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SiAT 8단계는 ‘순서’인가 ‘지도’인가 — 유연성의 한계는?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00" dirty="0">
                <a:solidFill>
                  <a:srgbClr val="E4CF9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‘홍익 실천’을 임상 모델에 넣는 것은 강점인가 위험인가?</a:t>
            </a:r>
            <a:endParaRPr lang="en-US" sz="1200" dirty="0"/>
          </a:p>
          <a:p>
            <a:pPr marL="165100" indent="-1651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00" dirty="0">
                <a:solidFill>
                  <a:srgbClr val="E4CF9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전체 모델의 직접 근거가 없을 때, 강사의 책임 있는 태도는?</a:t>
            </a:r>
            <a:endParaRPr lang="en-US" sz="1200" dirty="0"/>
          </a:p>
        </p:txBody>
      </p:sp>
      <p:sp>
        <p:nvSpPr>
          <p:cNvPr id="17" name="Text 12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8" name="Text 13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제4부 · 심테크와 미술의 만남</a:t>
            </a:r>
            <a:endParaRPr lang="en-US" sz="850" dirty="0"/>
          </a:p>
        </p:txBody>
      </p:sp>
      <p:sp>
        <p:nvSpPr>
          <p:cNvPr id="19" name="Text 14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101</a:t>
            </a:r>
            <a:endParaRPr lang="en-US" sz="900" dirty="0"/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75488"/>
            <a:ext cx="548640" cy="548640"/>
          </a:xfrm>
          <a:prstGeom prst="ellipse">
            <a:avLst/>
          </a:prstGeom>
          <a:solidFill>
            <a:srgbClr val="14233A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0936" y="603504"/>
            <a:ext cx="292608" cy="2926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188720" y="429768"/>
            <a:ext cx="10058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spc="2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4·9~10 강사자료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1170432" y="676656"/>
            <a:ext cx="10515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400" b="1" dirty="0">
                <a:solidFill>
                  <a:srgbClr val="14233A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강사용 노트 · 참고문헌</a:t>
            </a:r>
            <a:endParaRPr lang="en-US" sz="2400" dirty="0"/>
          </a:p>
        </p:txBody>
      </p:sp>
      <p:sp>
        <p:nvSpPr>
          <p:cNvPr id="6" name="Shape 3"/>
          <p:cNvSpPr/>
          <p:nvPr/>
        </p:nvSpPr>
        <p:spPr>
          <a:xfrm>
            <a:off x="548640" y="1335024"/>
            <a:ext cx="11091672" cy="0"/>
          </a:xfrm>
          <a:prstGeom prst="line">
            <a:avLst/>
          </a:prstGeom>
          <a:noFill/>
          <a:ln w="12700">
            <a:solidFill>
              <a:srgbClr val="D9DEE7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48640" y="1481328"/>
            <a:ext cx="5486400" cy="4736592"/>
          </a:xfrm>
          <a:prstGeom prst="roundRect">
            <a:avLst>
              <a:gd name="adj" fmla="val 1544"/>
            </a:avLst>
          </a:prstGeom>
          <a:solidFill>
            <a:srgbClr val="14233A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777240" y="1664208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강사용 노트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777240" y="2084832"/>
            <a:ext cx="5029200" cy="3931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65100" indent="-1651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2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8단계는 ‘체크리스트’가 아니라 ‘흐름의 지도’다.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2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매 단계 ‘안전’을 먼저 점검 — 압도 시 하위 단계로 내려간다.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20" b="1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STEP6에서 해석을 ‘주지’ 말고 ‘묻는다’.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2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검증된 부분(ETC·플로우 등)과 가설(전체 모델)을 구분해 말한다.</a:t>
            </a:r>
            <a:endParaRPr lang="en-US" sz="1220" dirty="0"/>
          </a:p>
          <a:p>
            <a:pPr marL="165100" indent="-165100">
              <a:lnSpc>
                <a:spcPct val="104000"/>
              </a:lnSpc>
              <a:spcAft>
                <a:spcPts val="900"/>
              </a:spcAft>
              <a:buSzPct val="100000"/>
              <a:buChar char="•"/>
            </a:pPr>
            <a:r>
              <a:rPr lang="en-US" sz="1220" dirty="0">
                <a:solidFill>
                  <a:srgbClr val="FFFFFF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STEP8(홍익)은 강요가 아닌 초대 — 자발성을 지킨다.</a:t>
            </a:r>
            <a:endParaRPr lang="en-US" sz="1220" dirty="0"/>
          </a:p>
        </p:txBody>
      </p:sp>
      <p:sp>
        <p:nvSpPr>
          <p:cNvPr id="10" name="Shape 7"/>
          <p:cNvSpPr/>
          <p:nvPr/>
        </p:nvSpPr>
        <p:spPr>
          <a:xfrm>
            <a:off x="6263640" y="1481328"/>
            <a:ext cx="5376672" cy="4736592"/>
          </a:xfrm>
          <a:prstGeom prst="roundRect">
            <a:avLst>
              <a:gd name="adj" fmla="val 1544"/>
            </a:avLst>
          </a:prstGeom>
          <a:solidFill>
            <a:srgbClr val="F3F6FB"/>
          </a:solidFill>
          <a:ln w="9525">
            <a:solidFill>
              <a:srgbClr val="D9DEE7"/>
            </a:solidFill>
            <a:prstDash val="solid"/>
          </a:ln>
          <a:effectLst>
            <a:outerShdw sx="100000" sy="100000" kx="0" ky="0" algn="bl" rotWithShape="0" blurRad="88900" dist="25400" dir="5400000">
              <a:srgbClr val="AAB4C6">
                <a:alpha val="20000"/>
              </a:srgbClr>
            </a:outerShdw>
          </a:effectLst>
        </p:spPr>
      </p:sp>
      <p:sp>
        <p:nvSpPr>
          <p:cNvPr id="11" name="Text 8"/>
          <p:cNvSpPr/>
          <p:nvPr/>
        </p:nvSpPr>
        <p:spPr>
          <a:xfrm>
            <a:off x="6492240" y="1664208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참고문헌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492240" y="2084832"/>
            <a:ext cx="4983480" cy="4023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3000"/>
              </a:lnSpc>
              <a:spcAft>
                <a:spcPts val="700"/>
              </a:spcAft>
              <a:buNone/>
            </a:pPr>
            <a:r>
              <a:rPr lang="en-US" sz="9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Kagin, S., &amp; Lusebrink, V. B. (1978). The Expressive Therapies Continuum. Art Psychotherapy, 5.</a:t>
            </a:r>
            <a:endParaRPr lang="en-US" sz="980" dirty="0"/>
          </a:p>
          <a:p>
            <a:pPr indent="0" marL="0">
              <a:lnSpc>
                <a:spcPct val="103000"/>
              </a:lnSpc>
              <a:spcAft>
                <a:spcPts val="700"/>
              </a:spcAft>
              <a:buNone/>
            </a:pPr>
            <a:r>
              <a:rPr lang="en-US" sz="9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Hass-Cohen, N., &amp; Findlay, J. C. (2015). Art Therapy and the Neuroscience of Relationships, Creativity, and Resiliency. Norton.</a:t>
            </a:r>
            <a:endParaRPr lang="en-US" sz="980" dirty="0"/>
          </a:p>
          <a:p>
            <a:pPr indent="0" marL="0">
              <a:lnSpc>
                <a:spcPct val="103000"/>
              </a:lnSpc>
              <a:spcAft>
                <a:spcPts val="700"/>
              </a:spcAft>
              <a:buNone/>
            </a:pPr>
            <a:r>
              <a:rPr lang="en-US" sz="9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Porges, S. W. (2011). The Polyvagal Theory. Norton.</a:t>
            </a:r>
            <a:endParaRPr lang="en-US" sz="980" dirty="0"/>
          </a:p>
          <a:p>
            <a:pPr indent="0" marL="0">
              <a:lnSpc>
                <a:spcPct val="103000"/>
              </a:lnSpc>
              <a:spcAft>
                <a:spcPts val="700"/>
              </a:spcAft>
              <a:buNone/>
            </a:pPr>
            <a:r>
              <a:rPr lang="en-US" sz="9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Czamanski-Cohen, J., &amp; Weihs, K. (2016). The Bodymind Model: A platform for studying art therapy. The Arts in Psychotherapy, 51.</a:t>
            </a:r>
            <a:endParaRPr lang="en-US" sz="980" dirty="0"/>
          </a:p>
          <a:p>
            <a:pPr indent="0" marL="0">
              <a:lnSpc>
                <a:spcPct val="103000"/>
              </a:lnSpc>
              <a:spcAft>
                <a:spcPts val="700"/>
              </a:spcAft>
              <a:buNone/>
            </a:pPr>
            <a:r>
              <a:rPr lang="en-US" sz="9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King, J. L. (Ed.) (2016). Art Therapy, Trauma, and Neuroscience. Routledge.</a:t>
            </a:r>
            <a:endParaRPr lang="en-US" sz="980" dirty="0"/>
          </a:p>
          <a:p>
            <a:pPr indent="0" marL="0">
              <a:lnSpc>
                <a:spcPct val="103000"/>
              </a:lnSpc>
              <a:spcAft>
                <a:spcPts val="700"/>
              </a:spcAft>
              <a:buNone/>
            </a:pPr>
            <a:r>
              <a:rPr lang="en-US" sz="980" dirty="0">
                <a:solidFill>
                  <a:srgbClr val="37415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Lanius, R. et al. (2015); Akiki, T. et al. (2017). Network models of PTSD.</a:t>
            </a:r>
            <a:endParaRPr lang="en-US" sz="980" dirty="0"/>
          </a:p>
        </p:txBody>
      </p:sp>
      <p:sp>
        <p:nvSpPr>
          <p:cNvPr id="13" name="Text 10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제4부 · 심테크와 미술의 만남</a:t>
            </a:r>
            <a:endParaRPr lang="en-US" sz="850" dirty="0"/>
          </a:p>
        </p:txBody>
      </p:sp>
      <p:sp>
        <p:nvSpPr>
          <p:cNvPr id="15" name="Text 12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102</a:t>
            </a:r>
            <a:endParaRPr lang="en-US" sz="900" dirty="0"/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9">
    <p:bg>
      <p:bgPr>
        <a:solidFill>
          <a:srgbClr val="0E1A2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assets/part5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E1A2C">
              <a:alpha val="78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1828800"/>
            <a:ext cx="12191695" cy="3200400"/>
          </a:xfrm>
          <a:prstGeom prst="rect">
            <a:avLst/>
          </a:prstGeom>
          <a:solidFill>
            <a:srgbClr val="0E1A2C">
              <a:alpha val="58000"/>
            </a:srgbClr>
          </a:solidFill>
          <a:ln/>
        </p:spPr>
      </p:sp>
      <p:sp>
        <p:nvSpPr>
          <p:cNvPr id="5" name="Text 2"/>
          <p:cNvSpPr/>
          <p:nvPr/>
        </p:nvSpPr>
        <p:spPr>
          <a:xfrm>
            <a:off x="0" y="1874520"/>
            <a:ext cx="121916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b="1" spc="600" kern="0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PART 5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5181448" y="2395728"/>
            <a:ext cx="1828800" cy="0"/>
          </a:xfrm>
          <a:prstGeom prst="line">
            <a:avLst/>
          </a:prstGeom>
          <a:noFill/>
          <a:ln w="19050">
            <a:solidFill>
              <a:srgbClr val="C9A24B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0" y="2560320"/>
            <a:ext cx="12191695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Noto Serif CJK KR" pitchFamily="34" charset="0"/>
                <a:ea typeface="Noto Serif CJK KR" pitchFamily="34" charset="-122"/>
                <a:cs typeface="Noto Serif CJK KR" pitchFamily="34" charset="-120"/>
              </a:rPr>
              <a:t>강사의 지혜</a:t>
            </a:r>
            <a:endParaRPr lang="en-US" sz="4000" dirty="0"/>
          </a:p>
        </p:txBody>
      </p:sp>
      <p:sp>
        <p:nvSpPr>
          <p:cNvPr id="8" name="Text 5"/>
          <p:cNvSpPr/>
          <p:nvPr/>
        </p:nvSpPr>
        <p:spPr>
          <a:xfrm>
            <a:off x="0" y="3611880"/>
            <a:ext cx="12191695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E4CF9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강사양성 · 그림 읽기 · 윤리 · 위기대응 — 안전하게 동행하는 법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502920" y="6473952"/>
            <a:ext cx="7772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심테크 통합미술치료 · 색채로 완성하는 창조의 여행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8138160" y="6473952"/>
            <a:ext cx="29260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C9A24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제5부 · 강사의 지혜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11155680" y="6473952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103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123</Slides>
  <Notes>123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123</vt:i4>
      </vt:variant>
    </vt:vector>
  </HeadingPairs>
  <TitlesOfParts>
    <vt:vector size="12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Slide 60</vt:lpstr>
      <vt:lpstr>Slide 61</vt:lpstr>
      <vt:lpstr>Slide 62</vt:lpstr>
      <vt:lpstr>Slide 63</vt:lpstr>
      <vt:lpstr>Slide 64</vt:lpstr>
      <vt:lpstr>Slide 65</vt:lpstr>
      <vt:lpstr>Slide 66</vt:lpstr>
      <vt:lpstr>Slide 67</vt:lpstr>
      <vt:lpstr>Slide 68</vt:lpstr>
      <vt:lpstr>Slide 69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Slide 84</vt:lpstr>
      <vt:lpstr>Slide 85</vt:lpstr>
      <vt:lpstr>Slide 86</vt:lpstr>
      <vt:lpstr>Slide 87</vt:lpstr>
      <vt:lpstr>Slide 88</vt:lpstr>
      <vt:lpstr>Slide 89</vt:lpstr>
      <vt:lpstr>Slide 90</vt:lpstr>
      <vt:lpstr>Slide 91</vt:lpstr>
      <vt:lpstr>Slide 92</vt:lpstr>
      <vt:lpstr>Slide 93</vt:lpstr>
      <vt:lpstr>Slide 94</vt:lpstr>
      <vt:lpstr>Slide 95</vt:lpstr>
      <vt:lpstr>Slide 96</vt:lpstr>
      <vt:lpstr>Slide 97</vt:lpstr>
      <vt:lpstr>Slide 98</vt:lpstr>
      <vt:lpstr>Slide 99</vt:lpstr>
      <vt:lpstr>Slide 100</vt:lpstr>
      <vt:lpstr>Slide 101</vt:lpstr>
      <vt:lpstr>Slide 102</vt:lpstr>
      <vt:lpstr>Slide 103</vt:lpstr>
      <vt:lpstr>Slide 104</vt:lpstr>
      <vt:lpstr>Slide 105</vt:lpstr>
      <vt:lpstr>Slide 106</vt:lpstr>
      <vt:lpstr>Slide 107</vt:lpstr>
      <vt:lpstr>Slide 108</vt:lpstr>
      <vt:lpstr>Slide 109</vt:lpstr>
      <vt:lpstr>Slide 110</vt:lpstr>
      <vt:lpstr>Slide 111</vt:lpstr>
      <vt:lpstr>Slide 112</vt:lpstr>
      <vt:lpstr>Slide 113</vt:lpstr>
      <vt:lpstr>Slide 114</vt:lpstr>
      <vt:lpstr>Slide 115</vt:lpstr>
      <vt:lpstr>Slide 116</vt:lpstr>
      <vt:lpstr>Slide 117</vt:lpstr>
      <vt:lpstr>Slide 118</vt:lpstr>
      <vt:lpstr>Slide 119</vt:lpstr>
      <vt:lpstr>Slide 120</vt:lpstr>
      <vt:lpstr>Slide 121</vt:lpstr>
      <vt:lpstr>Slide 122</vt:lpstr>
      <vt:lpstr>Slide 123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SIMTECH INTEGRATED ART THERAPY — 색채로 완성하는 창조의 여행 (Master Edition)</dc:title>
  <dc:subject>PptxGenJS Presentation</dc:subject>
  <dc:creator>심테크 연구소 (SimTech Research Institute)</dc:creator>
  <cp:lastModifiedBy>심테크 연구소 (SimTech Research Institute)</cp:lastModifiedBy>
  <cp:revision>1</cp:revision>
  <dcterms:created xsi:type="dcterms:W3CDTF">2026-06-22T15:04:00Z</dcterms:created>
  <dcterms:modified xsi:type="dcterms:W3CDTF">2026-06-22T15:04:00Z</dcterms:modified>
</cp:coreProperties>
</file>