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charts/chart1.xml" ContentType="application/vnd.openxmlformats-officedocument.drawingml.chart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notesMasterIdLst>
    <p:notesMasterId r:id="rId33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37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온실가스 배출 (지수)</c:v>
                </c:pt>
              </c:strCache>
            </c:strRef>
          </c:tx>
          <c:spPr>
            <a:solidFill>
              <a:srgbClr val="1EA362"/>
            </a:solidFill>
            <a:ln w="44450" cap="flat">
              <a:solidFill>
                <a:srgbClr val="1EA362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A2882"/>
                    </a:solidFill>
                    <a:latin typeface="맑은 고딕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1EA362"/>
              </a:solidFill>
              <a:ln w="9525" cap="flat">
                <a:solidFill>
                  <a:srgbClr val="1EA362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Sheet1!$A$2:$A$5</c:f>
              <c:multiLvlStrCache>
                <c:ptCount val="4"/>
                <c:lvl>
                  <c:pt idx="0">
                    <c:v>2018</c:v>
                  </c:pt>
                  <c:pt idx="1">
                    <c:v>2030</c:v>
                  </c:pt>
                  <c:pt idx="2">
                    <c:v>2040</c:v>
                  </c:pt>
                  <c:pt idx="3">
                    <c:v>2050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100</c:v>
                </c:pt>
                <c:pt idx="1">
                  <c:v>63</c:v>
                </c:pt>
                <c:pt idx="2">
                  <c:v>30</c:v>
                </c:pt>
                <c:pt idx="3">
                  <c:v>0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A2882"/>
                  </a:solidFill>
                  <a:latin typeface="맑은 고딕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5C6B86"/>
                </a:solidFill>
                <a:latin typeface="맑은 고딕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0"/>
        </c:scaling>
        <c:delete val="0"/>
        <c:axPos val="l"/>
        <c:majorGridlines>
          <c:spPr>
            <a:ln w="6350" cap="flat">
              <a:solidFill>
                <a:srgbClr val="DCE4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C6B86"/>
                </a:solidFill>
                <a:latin typeface="맑은 고딕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표지. 월드그린피스는 정식 인터넷신문으로 등록된 환경·ESG·탄소중립 전문 공익 언론입니다. 등록번호와 발행 정보를 먼저 짚으며 공신력을 강조하세요.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환경언론의 필요성 세 가지: 정보의 중요성, 국민 인식 개선, 정책 감시 기능.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월드그린피스의 네 가지 역할: 감시·보도·교육·캠페인.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언론의 사회적 책임. 독립성·공정성·사실성·공공성을 지키는 공익언론임을 강조합니다.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 3. 핵심 경쟁력인 전국 기자 네트워크로 넘어갑니다.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취재망·정보망·연대망의 삼중 네트워크. 전국 거점 기자단이 실시간으로 환경 이슈를 취재·공유합니다.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전국 기자단 회합을 기점으로 취재 라인을 정비하고 보도 역량을 결집합니다.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전북 중심의 강점을 토대로 전국 네트워크, 나아가 전국구 매체로 확장하는 성장 경로를 설명합니다.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현재 활동 분야: 환경·ESG·탄소중립·생태계·지역사회 전 영역을 포괄합니다.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 4. 우리가 집중하는 핵심 환경 의제입니다.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ESG 특집. 환경(E)·사회(S)·지배구조(G)를 구분해 설명합니다.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전체 발표는 5개 파트로 구성됩니다. 정체성 → 사명 → 네트워크 → 핵심 의제 → 미래 비전 순으로 진행한다고 안내합니다.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탄소중립. 감축·재생에너지·친환경 산업. 그래프는 2030 NDC와 2050 탄소중립 목표를 단순화한 개념도임을 밝히세요.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생태계 보존: 산림·하천·습지·해양.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환경 교육: 청소년·시민·기업·공공기관 대상별 맞춤 교육.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환경 캠페인: 온라인·오프라인·시민참여로 행동 변화를 이끕니다.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미래 취재 전략: 환경·ESG·탄소중립·기후위기 네 축으로 취재망을 고도화합니다.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 5. 미래 비전과 국제 연대입니다.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국제 협력: 국내외 환경단체·연구기관·언론기관과 연대해 영향력을 국제적으로 확장합니다.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SIMTECH 국제연대. 환경·교육·미디어·인재양성 네 방향의 협력을 소개합니다.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WORLD GREENPEACE × SIMTECH 공동 프로젝트 예시: 환경교육 콘텐츠·ESG 교육·미디어 프로젝트.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로드맵: 현재(전국 네트워크 가동) → 2030(대한민국 대표 환경 언론) → 2040(아시아 환경 미디어 네트워크).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 1. 우리가 누구인지부터 설명합니다.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마무리 메시지. '우리는 자연을 지키는 것이 아니라 우리의 미래를 지키고 있습니다.' 여운을 남기며 정리합니다.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연락처. 문의·제휴 안내로 발표를 마칩니다.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월드그린피스의 정체성을 네 키워드(환경보호·공익언론·사회책임·생태문명)로 요약합니다. 등록 언론사라는 점을 다시 강조하세요.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비전: 사람과 자연의 공존. 환경 저널리즘이 지향하는 궁극적 가치임을 짧고 강하게 전달합니다.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미션: 환경문제 해결을 위한 공익 정보의 생산과 확산. 보도·인식 제고·정책 감시 세 축으로 설명합니다.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핵심 가치 다섯 가지(환경·ESG·공익·연대·책임)가 모든 보도를 관통한다는 점을 강조합니다.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 2. 왜 지금 환경 전문 언론이 필요한지로 넘어갑니다.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환경 위기의 시대. 1.5℃·2050·2030은 국제·국가 기후정책의 대표 기준점입니다. 위기의 네 영역(기후·산림·탄소·해양)을 제시합니다.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image" Target="../media/image-1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chart" Target="/ppt/charts/chart1.xml"/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image" Target="../media/image-21-3.png"/><Relationship Id="rId4" Type="http://schemas.openxmlformats.org/officeDocument/2006/relationships/image" Target="../media/image-2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png"/><Relationship Id="rId3" Type="http://schemas.openxmlformats.org/officeDocument/2006/relationships/image" Target="../media/image-22-3.png"/><Relationship Id="rId4" Type="http://schemas.openxmlformats.org/officeDocument/2006/relationships/image" Target="../media/image-2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png"/><Relationship Id="rId3" Type="http://schemas.openxmlformats.org/officeDocument/2006/relationships/image" Target="../media/image-2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png"/><Relationship Id="rId3" Type="http://schemas.openxmlformats.org/officeDocument/2006/relationships/image" Target="../media/image-24-3.png"/><Relationship Id="rId4" Type="http://schemas.openxmlformats.org/officeDocument/2006/relationships/image" Target="../media/image-2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png"/><Relationship Id="rId3" Type="http://schemas.openxmlformats.org/officeDocument/2006/relationships/image" Target="../media/image-2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image" Target="../media/image-27-2.png"/><Relationship Id="rId3" Type="http://schemas.openxmlformats.org/officeDocument/2006/relationships/image" Target="../media/image-27-3.png"/><Relationship Id="rId4" Type="http://schemas.openxmlformats.org/officeDocument/2006/relationships/image" Target="../media/image-2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image" Target="../media/image-28-2.png"/><Relationship Id="rId3" Type="http://schemas.openxmlformats.org/officeDocument/2006/relationships/image" Target="../media/image-2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png"/><Relationship Id="rId3" Type="http://schemas.openxmlformats.org/officeDocument/2006/relationships/image" Target="../media/image-2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0-image-1.png"/><Relationship Id="rId2" Type="http://schemas.openxmlformats.org/officeDocument/2006/relationships/image" Target="../media/image-3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image" Target="../media/image-31-2.png"/><Relationship Id="rId3" Type="http://schemas.openxmlformats.org/officeDocument/2006/relationships/image" Target="../media/image-31-3.png"/><Relationship Id="rId4" Type="http://schemas.openxmlformats.org/officeDocument/2006/relationships/image" Target="../media/image-31-4.png"/><Relationship Id="rId5" Type="http://schemas.openxmlformats.org/officeDocument/2006/relationships/image" Target="../media/image-31-5.png"/><Relationship Id="rId6" Type="http://schemas.openxmlformats.org/officeDocument/2006/relationships/image" Target="../media/image-31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ssets/logo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566928"/>
            <a:ext cx="2331720" cy="82072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" y="23317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spc="200" kern="0" dirty="0">
                <a:solidFill>
                  <a:srgbClr val="BFD2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기관 소개서  |  Institutional Profile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94360" y="2743200"/>
            <a:ext cx="11064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200" b="1" spc="100" kern="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 GREENPEACE</a:t>
            </a:r>
            <a:endParaRPr lang="en-US" sz="5200" dirty="0"/>
          </a:p>
        </p:txBody>
      </p:sp>
      <p:sp>
        <p:nvSpPr>
          <p:cNvPr id="5" name="Text 2"/>
          <p:cNvSpPr/>
          <p:nvPr/>
        </p:nvSpPr>
        <p:spPr>
          <a:xfrm>
            <a:off x="594360" y="388620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DCE7F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전국 기자 네트워크 기반  ·  환경 · ESG · 탄소중립 전문 공익 언론</a:t>
            </a:r>
            <a:endParaRPr lang="en-US" sz="1800" dirty="0"/>
          </a:p>
        </p:txBody>
      </p:sp>
      <p:sp>
        <p:nvSpPr>
          <p:cNvPr id="6" name="Shape 3"/>
          <p:cNvSpPr/>
          <p:nvPr/>
        </p:nvSpPr>
        <p:spPr>
          <a:xfrm>
            <a:off x="594360" y="4709160"/>
            <a:ext cx="2743200" cy="0"/>
          </a:xfrm>
          <a:prstGeom prst="line">
            <a:avLst/>
          </a:prstGeom>
          <a:noFill/>
          <a:ln w="31750">
            <a:solidFill>
              <a:srgbClr val="1EA362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94360" y="4892040"/>
            <a:ext cx="100584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AFC4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인터넷신문 등록번호  서울, 아52998</a:t>
            </a:r>
            <a:endParaRPr lang="en-US" sz="12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AFC4E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등록(발행)일  2020. 04. 09    |    발행인  신기찬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9FB4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WHY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왜 환경언론이 필요한가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1828800"/>
            <a:ext cx="11018520" cy="1325880"/>
          </a:xfrm>
          <a:prstGeom prst="roundRect">
            <a:avLst>
              <a:gd name="adj" fmla="val 620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2034540"/>
            <a:ext cx="914400" cy="91440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8720" y="2263140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240280" y="2029968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정보의 중요성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2240280" y="2450592"/>
            <a:ext cx="9052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기후·생태 정보는 시민의 생존과 직결되지만 전문적으로 다루는 매체는 드뭅니다.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594360" y="3337560"/>
            <a:ext cx="11018520" cy="1325880"/>
          </a:xfrm>
          <a:prstGeom prst="roundRect">
            <a:avLst>
              <a:gd name="adj" fmla="val 620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60120" y="3543300"/>
            <a:ext cx="914400" cy="91440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20" y="377190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240280" y="3538728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국민 인식 개선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2240280" y="3959352"/>
            <a:ext cx="9052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어려운 환경 의제를 쉽고 정확하게 전달해 사회 전체의 인식을 높입니다.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594360" y="4846320"/>
            <a:ext cx="11018520" cy="1325880"/>
          </a:xfrm>
          <a:prstGeom prst="roundRect">
            <a:avLst>
              <a:gd name="adj" fmla="val 620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60120" y="5052060"/>
            <a:ext cx="914400" cy="91440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20" y="528066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240280" y="5047488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정책 감시 기능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2240280" y="5468112"/>
            <a:ext cx="9052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정책과 기업 활동을 감시하여 공공의 이익을 지킵니다.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0" name="Text 15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OUR ROLE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월드그린피스의 역할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1828800"/>
            <a:ext cx="539496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2217420"/>
            <a:ext cx="1005840" cy="100584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468880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331720" y="219456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감시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2331720" y="269748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오염·파괴 현장을 추적하고 감시합니다.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217920" y="1828800"/>
            <a:ext cx="539496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583680" y="2217420"/>
            <a:ext cx="1005840" cy="100584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140" y="2468880"/>
            <a:ext cx="502920" cy="5029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955280" y="219456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보도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7955280" y="269748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사실에 기반한 심층 환경 기사를 발행합니다.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594360" y="3840480"/>
            <a:ext cx="539496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60120" y="4229100"/>
            <a:ext cx="1005840" cy="100584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580" y="4480560"/>
            <a:ext cx="502920" cy="50292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331720" y="420624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교육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2331720" y="470916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시민과 미래세대를 위한 환경 교육을 펼칩니다.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217920" y="3840480"/>
            <a:ext cx="539496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583680" y="4229100"/>
            <a:ext cx="1005840" cy="100584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140" y="4480560"/>
            <a:ext cx="502920" cy="50292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955280" y="420624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캠페인</a:t>
            </a:r>
            <a:endParaRPr lang="en-US" sz="1900" dirty="0"/>
          </a:p>
        </p:txBody>
      </p:sp>
      <p:sp>
        <p:nvSpPr>
          <p:cNvPr id="23" name="Text 17"/>
          <p:cNvSpPr/>
          <p:nvPr/>
        </p:nvSpPr>
        <p:spPr>
          <a:xfrm>
            <a:off x="7955280" y="470916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행동을 이끄는 환경 캠페인을 전개합니다.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RESPONSIBILITY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언론과 사회적 책임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1920240"/>
            <a:ext cx="6492240" cy="4023360"/>
          </a:xfrm>
          <a:prstGeom prst="roundRect">
            <a:avLst>
              <a:gd name="adj" fmla="val 2273"/>
            </a:avLst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6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051560" y="22860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공익언론의 역할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51560" y="2880360"/>
            <a:ext cx="557784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spcAft>
                <a:spcPts val="1000"/>
              </a:spcAft>
              <a:buNone/>
            </a:pPr>
            <a:r>
              <a:rPr lang="en-US" sz="1450" dirty="0">
                <a:solidFill>
                  <a:srgbClr val="DCE7F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저널리즘은 단순한 정보 전달을 넘어 사회를 움직이는 공적 책무입니다.</a:t>
            </a:r>
            <a:endParaRPr lang="en-US" sz="145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450" dirty="0">
                <a:solidFill>
                  <a:srgbClr val="DCE7F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월드그린피스는 권력과 자본으로부터 독립된 시선으로 환경 의제를 감시하고, 시민의 알 권리를 지키며, 더 나은 정책을 제안합니다.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7315200" y="1920240"/>
            <a:ext cx="429768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7543800" y="2057400"/>
            <a:ext cx="640080" cy="640080"/>
          </a:xfrm>
          <a:prstGeom prst="ellipse">
            <a:avLst/>
          </a:prstGeom>
          <a:solidFill>
            <a:srgbClr val="EAF0FA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97419" y="2211019"/>
            <a:ext cx="332842" cy="332842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412480" y="1920240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독립성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7315200" y="2953512"/>
            <a:ext cx="429768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7543800" y="3090672"/>
            <a:ext cx="640080" cy="640080"/>
          </a:xfrm>
          <a:prstGeom prst="ellipse">
            <a:avLst/>
          </a:prstGeom>
          <a:solidFill>
            <a:srgbClr val="EAF0FA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7419" y="3244291"/>
            <a:ext cx="332842" cy="332842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8412480" y="2953512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공정성</a:t>
            </a:r>
            <a:endParaRPr lang="en-US" sz="1600" dirty="0"/>
          </a:p>
        </p:txBody>
      </p:sp>
      <p:sp>
        <p:nvSpPr>
          <p:cNvPr id="15" name="Shape 11"/>
          <p:cNvSpPr/>
          <p:nvPr/>
        </p:nvSpPr>
        <p:spPr>
          <a:xfrm>
            <a:off x="7315200" y="3986784"/>
            <a:ext cx="429768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543800" y="4123944"/>
            <a:ext cx="640080" cy="640080"/>
          </a:xfrm>
          <a:prstGeom prst="ellipse">
            <a:avLst/>
          </a:prstGeom>
          <a:solidFill>
            <a:srgbClr val="EAF0FA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7419" y="4277563"/>
            <a:ext cx="332842" cy="33284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412480" y="3986784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사실성</a:t>
            </a:r>
            <a:endParaRPr lang="en-US" sz="1600" dirty="0"/>
          </a:p>
        </p:txBody>
      </p:sp>
      <p:sp>
        <p:nvSpPr>
          <p:cNvPr id="19" name="Shape 14"/>
          <p:cNvSpPr/>
          <p:nvPr/>
        </p:nvSpPr>
        <p:spPr>
          <a:xfrm>
            <a:off x="7315200" y="5020056"/>
            <a:ext cx="4297680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7543800" y="5157216"/>
            <a:ext cx="640080" cy="640080"/>
          </a:xfrm>
          <a:prstGeom prst="ellipse">
            <a:avLst/>
          </a:prstGeom>
          <a:solidFill>
            <a:srgbClr val="EAF0FA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7419" y="5310835"/>
            <a:ext cx="332842" cy="33284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412480" y="5020056"/>
            <a:ext cx="3108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공공성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2860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spc="4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PART 03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985455" y="1005840"/>
            <a:ext cx="365760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0" b="1" dirty="0">
                <a:solidFill>
                  <a:srgbClr val="FFFFFF">
                    <a:alpha val="12000"/>
                  </a:srgbClr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03</a:t>
            </a:r>
            <a:endParaRPr lang="en-US" sz="15000" dirty="0"/>
          </a:p>
        </p:txBody>
      </p:sp>
      <p:sp>
        <p:nvSpPr>
          <p:cNvPr id="4" name="Text 2"/>
          <p:cNvSpPr/>
          <p:nvPr/>
        </p:nvSpPr>
        <p:spPr>
          <a:xfrm>
            <a:off x="594360" y="2788920"/>
            <a:ext cx="8686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전국 기자 네트워크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594360" y="3840480"/>
            <a:ext cx="2377440" cy="0"/>
          </a:xfrm>
          <a:prstGeom prst="line">
            <a:avLst/>
          </a:prstGeom>
          <a:noFill/>
          <a:ln w="31750">
            <a:solidFill>
              <a:srgbClr val="1EA36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402336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BD9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대한민국 전역을 잇는 환경 취재망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9FB4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4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NATIONAL NETWORK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전국 기자 네트워크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1828800"/>
            <a:ext cx="3657600" cy="1298448"/>
          </a:xfrm>
          <a:prstGeom prst="roundRect">
            <a:avLst>
              <a:gd name="adj" fmla="val 63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50392" y="2066544"/>
            <a:ext cx="822960" cy="82296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132" y="2272284"/>
            <a:ext cx="4114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20116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취재망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828800" y="237744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전국 거점 기자단의 현장 취재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594360" y="3291840"/>
            <a:ext cx="3657600" cy="1298448"/>
          </a:xfrm>
          <a:prstGeom prst="roundRect">
            <a:avLst>
              <a:gd name="adj" fmla="val 63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850392" y="3529584"/>
            <a:ext cx="822960" cy="82296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" y="3735324"/>
            <a:ext cx="411480" cy="4114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828800" y="347472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정보망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1828800" y="384048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실시간 환경 이슈 수집·공유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594360" y="4754880"/>
            <a:ext cx="3657600" cy="1298448"/>
          </a:xfrm>
          <a:prstGeom prst="roundRect">
            <a:avLst>
              <a:gd name="adj" fmla="val 63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50392" y="4992624"/>
            <a:ext cx="822960" cy="82296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" y="5198364"/>
            <a:ext cx="411480" cy="41148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493776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연대망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828800" y="530352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지역-중앙을 잇는 협업 체계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4754880" y="1737360"/>
            <a:ext cx="6812280" cy="4297680"/>
          </a:xfrm>
          <a:prstGeom prst="roundRect">
            <a:avLst>
              <a:gd name="adj" fmla="val 2128"/>
            </a:avLst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6000"/>
              </a:srgbClr>
            </a:outerShdw>
          </a:effectLst>
        </p:spPr>
      </p:sp>
      <p:sp>
        <p:nvSpPr>
          <p:cNvPr id="20" name="Text 15"/>
          <p:cNvSpPr/>
          <p:nvPr/>
        </p:nvSpPr>
        <p:spPr>
          <a:xfrm>
            <a:off x="5120640" y="1965960"/>
            <a:ext cx="6080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FD2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전국 거점 취재 네트워크</a:t>
            </a:r>
            <a:endParaRPr lang="en-US" sz="1300" dirty="0"/>
          </a:p>
        </p:txBody>
      </p:sp>
      <p:sp>
        <p:nvSpPr>
          <p:cNvPr id="21" name="Shape 16"/>
          <p:cNvSpPr/>
          <p:nvPr/>
        </p:nvSpPr>
        <p:spPr>
          <a:xfrm flipH="1" flipV="1">
            <a:off x="7616038" y="2854757"/>
            <a:ext cx="272491" cy="1031443"/>
          </a:xfrm>
          <a:prstGeom prst="line">
            <a:avLst/>
          </a:prstGeom>
          <a:noFill/>
          <a:ln w="12700">
            <a:solidFill>
              <a:srgbClr val="4E79D8"/>
            </a:solidFill>
            <a:prstDash val="solid"/>
            <a:headEnd type="none"/>
          </a:ln>
        </p:spPr>
      </p:sp>
      <p:sp>
        <p:nvSpPr>
          <p:cNvPr id="22" name="Shape 17"/>
          <p:cNvSpPr/>
          <p:nvPr/>
        </p:nvSpPr>
        <p:spPr>
          <a:xfrm flipH="1" flipV="1">
            <a:off x="7002932" y="3026664"/>
            <a:ext cx="885596" cy="859536"/>
          </a:xfrm>
          <a:prstGeom prst="line">
            <a:avLst/>
          </a:prstGeom>
          <a:noFill/>
          <a:ln w="12700">
            <a:solidFill>
              <a:srgbClr val="4E79D8"/>
            </a:solidFill>
            <a:prstDash val="solid"/>
            <a:headEnd type="none"/>
          </a:ln>
        </p:spPr>
      </p:sp>
      <p:sp>
        <p:nvSpPr>
          <p:cNvPr id="23" name="Shape 18"/>
          <p:cNvSpPr/>
          <p:nvPr/>
        </p:nvSpPr>
        <p:spPr>
          <a:xfrm flipV="1">
            <a:off x="7888529" y="2897734"/>
            <a:ext cx="1089965" cy="988466"/>
          </a:xfrm>
          <a:prstGeom prst="line">
            <a:avLst/>
          </a:prstGeom>
          <a:noFill/>
          <a:ln w="12700">
            <a:solidFill>
              <a:srgbClr val="4E79D8"/>
            </a:solidFill>
            <a:prstDash val="solid"/>
            <a:headEnd type="none"/>
          </a:ln>
        </p:spPr>
      </p:sp>
      <p:sp>
        <p:nvSpPr>
          <p:cNvPr id="24" name="Shape 19"/>
          <p:cNvSpPr/>
          <p:nvPr/>
        </p:nvSpPr>
        <p:spPr>
          <a:xfrm flipH="1" flipV="1">
            <a:off x="7820406" y="3671316"/>
            <a:ext cx="68123" cy="214884"/>
          </a:xfrm>
          <a:prstGeom prst="line">
            <a:avLst/>
          </a:prstGeom>
          <a:noFill/>
          <a:ln w="12700">
            <a:solidFill>
              <a:srgbClr val="4E79D8"/>
            </a:solidFill>
            <a:prstDash val="solid"/>
            <a:headEnd type="none"/>
          </a:ln>
        </p:spPr>
      </p:sp>
      <p:sp>
        <p:nvSpPr>
          <p:cNvPr id="25" name="Shape 20"/>
          <p:cNvSpPr/>
          <p:nvPr/>
        </p:nvSpPr>
        <p:spPr>
          <a:xfrm flipH="1">
            <a:off x="7207301" y="3886200"/>
            <a:ext cx="681228" cy="429768"/>
          </a:xfrm>
          <a:prstGeom prst="line">
            <a:avLst/>
          </a:prstGeom>
          <a:noFill/>
          <a:ln w="12700">
            <a:solidFill>
              <a:srgbClr val="4E79D8"/>
            </a:solidFill>
            <a:prstDash val="solid"/>
            <a:headEnd type="none"/>
          </a:ln>
        </p:spPr>
      </p:sp>
      <p:sp>
        <p:nvSpPr>
          <p:cNvPr id="26" name="Shape 21"/>
          <p:cNvSpPr/>
          <p:nvPr/>
        </p:nvSpPr>
        <p:spPr>
          <a:xfrm flipH="1">
            <a:off x="6934810" y="3886200"/>
            <a:ext cx="953719" cy="945490"/>
          </a:xfrm>
          <a:prstGeom prst="line">
            <a:avLst/>
          </a:prstGeom>
          <a:noFill/>
          <a:ln w="12700">
            <a:solidFill>
              <a:srgbClr val="4E79D8"/>
            </a:solidFill>
            <a:prstDash val="solid"/>
            <a:headEnd type="none"/>
          </a:ln>
        </p:spPr>
      </p:sp>
      <p:sp>
        <p:nvSpPr>
          <p:cNvPr id="27" name="Shape 22"/>
          <p:cNvSpPr/>
          <p:nvPr/>
        </p:nvSpPr>
        <p:spPr>
          <a:xfrm>
            <a:off x="7888529" y="3886200"/>
            <a:ext cx="953719" cy="214884"/>
          </a:xfrm>
          <a:prstGeom prst="line">
            <a:avLst/>
          </a:prstGeom>
          <a:noFill/>
          <a:ln w="12700">
            <a:solidFill>
              <a:srgbClr val="4E79D8"/>
            </a:solidFill>
            <a:prstDash val="solid"/>
            <a:headEnd type="none"/>
          </a:ln>
        </p:spPr>
      </p:sp>
      <p:sp>
        <p:nvSpPr>
          <p:cNvPr id="28" name="Shape 23"/>
          <p:cNvSpPr/>
          <p:nvPr/>
        </p:nvSpPr>
        <p:spPr>
          <a:xfrm>
            <a:off x="7888529" y="3886200"/>
            <a:ext cx="1362456" cy="859536"/>
          </a:xfrm>
          <a:prstGeom prst="line">
            <a:avLst/>
          </a:prstGeom>
          <a:noFill/>
          <a:ln w="12700">
            <a:solidFill>
              <a:srgbClr val="4E79D8"/>
            </a:solidFill>
            <a:prstDash val="solid"/>
            <a:headEnd type="none"/>
          </a:ln>
        </p:spPr>
      </p:sp>
      <p:sp>
        <p:nvSpPr>
          <p:cNvPr id="29" name="Shape 24"/>
          <p:cNvSpPr/>
          <p:nvPr/>
        </p:nvSpPr>
        <p:spPr>
          <a:xfrm flipH="1">
            <a:off x="7071055" y="3886200"/>
            <a:ext cx="817474" cy="1719072"/>
          </a:xfrm>
          <a:prstGeom prst="line">
            <a:avLst/>
          </a:prstGeom>
          <a:noFill/>
          <a:ln w="12700">
            <a:solidFill>
              <a:srgbClr val="4E79D8"/>
            </a:solidFill>
            <a:prstDash val="solid"/>
            <a:headEnd type="none"/>
          </a:ln>
        </p:spPr>
      </p:sp>
      <p:sp>
        <p:nvSpPr>
          <p:cNvPr id="30" name="Shape 25"/>
          <p:cNvSpPr/>
          <p:nvPr/>
        </p:nvSpPr>
        <p:spPr>
          <a:xfrm>
            <a:off x="7632497" y="3630168"/>
            <a:ext cx="512064" cy="512064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30000"/>
              </a:srgbClr>
            </a:outerShdw>
          </a:effectLst>
        </p:spPr>
      </p:sp>
      <p:pic>
        <p:nvPicPr>
          <p:cNvPr id="3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2225" y="3739896"/>
            <a:ext cx="292608" cy="292608"/>
          </a:xfrm>
          <a:prstGeom prst="rect">
            <a:avLst/>
          </a:prstGeom>
        </p:spPr>
      </p:pic>
      <p:sp>
        <p:nvSpPr>
          <p:cNvPr id="32" name="Shape 26"/>
          <p:cNvSpPr/>
          <p:nvPr/>
        </p:nvSpPr>
        <p:spPr>
          <a:xfrm>
            <a:off x="7515454" y="2754173"/>
            <a:ext cx="201168" cy="201168"/>
          </a:xfrm>
          <a:prstGeom prst="ellipse">
            <a:avLst/>
          </a:prstGeom>
          <a:solidFill>
            <a:srgbClr val="7FE3AC"/>
          </a:solidFill>
          <a:ln/>
        </p:spPr>
      </p:sp>
      <p:sp>
        <p:nvSpPr>
          <p:cNvPr id="33" name="Text 27"/>
          <p:cNvSpPr/>
          <p:nvPr/>
        </p:nvSpPr>
        <p:spPr>
          <a:xfrm>
            <a:off x="7067398" y="2946197"/>
            <a:ext cx="10972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서울</a:t>
            </a:r>
            <a:endParaRPr lang="en-US" sz="950" dirty="0"/>
          </a:p>
        </p:txBody>
      </p:sp>
      <p:sp>
        <p:nvSpPr>
          <p:cNvPr id="34" name="Shape 28"/>
          <p:cNvSpPr/>
          <p:nvPr/>
        </p:nvSpPr>
        <p:spPr>
          <a:xfrm>
            <a:off x="6902348" y="2926080"/>
            <a:ext cx="201168" cy="201168"/>
          </a:xfrm>
          <a:prstGeom prst="ellipse">
            <a:avLst/>
          </a:prstGeom>
          <a:solidFill>
            <a:srgbClr val="7FE3AC"/>
          </a:solidFill>
          <a:ln/>
        </p:spPr>
      </p:sp>
      <p:sp>
        <p:nvSpPr>
          <p:cNvPr id="35" name="Text 29"/>
          <p:cNvSpPr/>
          <p:nvPr/>
        </p:nvSpPr>
        <p:spPr>
          <a:xfrm>
            <a:off x="6454292" y="3118104"/>
            <a:ext cx="10972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인천</a:t>
            </a:r>
            <a:endParaRPr lang="en-US" sz="950" dirty="0"/>
          </a:p>
        </p:txBody>
      </p:sp>
      <p:sp>
        <p:nvSpPr>
          <p:cNvPr id="36" name="Shape 30"/>
          <p:cNvSpPr/>
          <p:nvPr/>
        </p:nvSpPr>
        <p:spPr>
          <a:xfrm>
            <a:off x="8877910" y="2797150"/>
            <a:ext cx="201168" cy="201168"/>
          </a:xfrm>
          <a:prstGeom prst="ellipse">
            <a:avLst/>
          </a:prstGeom>
          <a:solidFill>
            <a:srgbClr val="7FE3AC"/>
          </a:solidFill>
          <a:ln/>
        </p:spPr>
      </p:sp>
      <p:sp>
        <p:nvSpPr>
          <p:cNvPr id="37" name="Text 31"/>
          <p:cNvSpPr/>
          <p:nvPr/>
        </p:nvSpPr>
        <p:spPr>
          <a:xfrm>
            <a:off x="8429854" y="2989174"/>
            <a:ext cx="10972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강원</a:t>
            </a:r>
            <a:endParaRPr lang="en-US" sz="950" dirty="0"/>
          </a:p>
        </p:txBody>
      </p:sp>
      <p:sp>
        <p:nvSpPr>
          <p:cNvPr id="38" name="Shape 32"/>
          <p:cNvSpPr/>
          <p:nvPr/>
        </p:nvSpPr>
        <p:spPr>
          <a:xfrm>
            <a:off x="7719822" y="3570732"/>
            <a:ext cx="201168" cy="201168"/>
          </a:xfrm>
          <a:prstGeom prst="ellipse">
            <a:avLst/>
          </a:prstGeom>
          <a:solidFill>
            <a:srgbClr val="7FE3AC"/>
          </a:solidFill>
          <a:ln/>
        </p:spPr>
      </p:sp>
      <p:sp>
        <p:nvSpPr>
          <p:cNvPr id="39" name="Text 33"/>
          <p:cNvSpPr/>
          <p:nvPr/>
        </p:nvSpPr>
        <p:spPr>
          <a:xfrm>
            <a:off x="7271766" y="3762756"/>
            <a:ext cx="10972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대전</a:t>
            </a:r>
            <a:endParaRPr lang="en-US" sz="950" dirty="0"/>
          </a:p>
        </p:txBody>
      </p:sp>
      <p:sp>
        <p:nvSpPr>
          <p:cNvPr id="40" name="Shape 34"/>
          <p:cNvSpPr/>
          <p:nvPr/>
        </p:nvSpPr>
        <p:spPr>
          <a:xfrm>
            <a:off x="7106717" y="4215384"/>
            <a:ext cx="201168" cy="201168"/>
          </a:xfrm>
          <a:prstGeom prst="ellipse">
            <a:avLst/>
          </a:prstGeom>
          <a:solidFill>
            <a:srgbClr val="7FE3AC"/>
          </a:solidFill>
          <a:ln/>
        </p:spPr>
      </p:sp>
      <p:sp>
        <p:nvSpPr>
          <p:cNvPr id="41" name="Text 35"/>
          <p:cNvSpPr/>
          <p:nvPr/>
        </p:nvSpPr>
        <p:spPr>
          <a:xfrm>
            <a:off x="6658661" y="4407408"/>
            <a:ext cx="10972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전주</a:t>
            </a:r>
            <a:endParaRPr lang="en-US" sz="950" dirty="0"/>
          </a:p>
        </p:txBody>
      </p:sp>
      <p:sp>
        <p:nvSpPr>
          <p:cNvPr id="42" name="Shape 36"/>
          <p:cNvSpPr/>
          <p:nvPr/>
        </p:nvSpPr>
        <p:spPr>
          <a:xfrm>
            <a:off x="6834226" y="4731106"/>
            <a:ext cx="201168" cy="201168"/>
          </a:xfrm>
          <a:prstGeom prst="ellipse">
            <a:avLst/>
          </a:prstGeom>
          <a:solidFill>
            <a:srgbClr val="7FE3AC"/>
          </a:solidFill>
          <a:ln/>
        </p:spPr>
      </p:sp>
      <p:sp>
        <p:nvSpPr>
          <p:cNvPr id="43" name="Text 37"/>
          <p:cNvSpPr/>
          <p:nvPr/>
        </p:nvSpPr>
        <p:spPr>
          <a:xfrm>
            <a:off x="6386170" y="4923130"/>
            <a:ext cx="10972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광주</a:t>
            </a:r>
            <a:endParaRPr lang="en-US" sz="950" dirty="0"/>
          </a:p>
        </p:txBody>
      </p:sp>
      <p:sp>
        <p:nvSpPr>
          <p:cNvPr id="44" name="Shape 38"/>
          <p:cNvSpPr/>
          <p:nvPr/>
        </p:nvSpPr>
        <p:spPr>
          <a:xfrm>
            <a:off x="8741664" y="4000500"/>
            <a:ext cx="201168" cy="201168"/>
          </a:xfrm>
          <a:prstGeom prst="ellipse">
            <a:avLst/>
          </a:prstGeom>
          <a:solidFill>
            <a:srgbClr val="7FE3AC"/>
          </a:solidFill>
          <a:ln/>
        </p:spPr>
      </p:sp>
      <p:sp>
        <p:nvSpPr>
          <p:cNvPr id="45" name="Text 39"/>
          <p:cNvSpPr/>
          <p:nvPr/>
        </p:nvSpPr>
        <p:spPr>
          <a:xfrm>
            <a:off x="8293608" y="4192524"/>
            <a:ext cx="10972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대구</a:t>
            </a:r>
            <a:endParaRPr lang="en-US" sz="950" dirty="0"/>
          </a:p>
        </p:txBody>
      </p:sp>
      <p:sp>
        <p:nvSpPr>
          <p:cNvPr id="46" name="Shape 40"/>
          <p:cNvSpPr/>
          <p:nvPr/>
        </p:nvSpPr>
        <p:spPr>
          <a:xfrm>
            <a:off x="9150401" y="4645152"/>
            <a:ext cx="201168" cy="201168"/>
          </a:xfrm>
          <a:prstGeom prst="ellipse">
            <a:avLst/>
          </a:prstGeom>
          <a:solidFill>
            <a:srgbClr val="7FE3AC"/>
          </a:solidFill>
          <a:ln/>
        </p:spPr>
      </p:sp>
      <p:sp>
        <p:nvSpPr>
          <p:cNvPr id="47" name="Text 41"/>
          <p:cNvSpPr/>
          <p:nvPr/>
        </p:nvSpPr>
        <p:spPr>
          <a:xfrm>
            <a:off x="8702345" y="4837176"/>
            <a:ext cx="10972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부산</a:t>
            </a:r>
            <a:endParaRPr lang="en-US" sz="950" dirty="0"/>
          </a:p>
        </p:txBody>
      </p:sp>
      <p:sp>
        <p:nvSpPr>
          <p:cNvPr id="48" name="Shape 42"/>
          <p:cNvSpPr/>
          <p:nvPr/>
        </p:nvSpPr>
        <p:spPr>
          <a:xfrm>
            <a:off x="6970471" y="5504688"/>
            <a:ext cx="201168" cy="201168"/>
          </a:xfrm>
          <a:prstGeom prst="ellipse">
            <a:avLst/>
          </a:prstGeom>
          <a:solidFill>
            <a:srgbClr val="7FE3AC"/>
          </a:solidFill>
          <a:ln/>
        </p:spPr>
      </p:sp>
      <p:sp>
        <p:nvSpPr>
          <p:cNvPr id="49" name="Text 43"/>
          <p:cNvSpPr/>
          <p:nvPr/>
        </p:nvSpPr>
        <p:spPr>
          <a:xfrm>
            <a:off x="6522415" y="5696712"/>
            <a:ext cx="10972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제주</a:t>
            </a:r>
            <a:endParaRPr lang="en-US" sz="950" dirty="0"/>
          </a:p>
        </p:txBody>
      </p:sp>
      <p:sp>
        <p:nvSpPr>
          <p:cNvPr id="50" name="Text 44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51" name="Text 45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ASSEMBLY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전국 기자단 회합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94360" y="169164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16213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전국에 포진한 취재 기자들이 한자리에 모이는 전국 단위 회합을 통해 취재 라인을 정비하고 환경 보도 역량을 결집합니다.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94360" y="2743200"/>
            <a:ext cx="3529584" cy="246888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810512" y="3108960"/>
            <a:ext cx="1097280" cy="109728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4832" y="3383280"/>
            <a:ext cx="548640" cy="5486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94360" y="4343400"/>
            <a:ext cx="3529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전국 단위 연대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822960" y="4709160"/>
            <a:ext cx="30723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지역의 벽을 넘어 하나의 취재 공동체로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334256" y="2743200"/>
            <a:ext cx="3529584" cy="246888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550408" y="3108960"/>
            <a:ext cx="1097280" cy="109728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4728" y="3383280"/>
            <a:ext cx="548640" cy="5486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334256" y="4343400"/>
            <a:ext cx="3529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취재 역량 강화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4562856" y="4709160"/>
            <a:ext cx="30723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교육·세미나로 전문성과 깊이를 높임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8074152" y="2743200"/>
            <a:ext cx="3529584" cy="246888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9290304" y="3108960"/>
            <a:ext cx="1097280" cy="109728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4624" y="3383280"/>
            <a:ext cx="548640" cy="54864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74152" y="4343400"/>
            <a:ext cx="3529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이슈 확대</a:t>
            </a:r>
            <a:endParaRPr lang="en-US" sz="1700" dirty="0"/>
          </a:p>
        </p:txBody>
      </p:sp>
      <p:sp>
        <p:nvSpPr>
          <p:cNvPr id="19" name="Text 14"/>
          <p:cNvSpPr/>
          <p:nvPr/>
        </p:nvSpPr>
        <p:spPr>
          <a:xfrm>
            <a:off x="8302752" y="4709160"/>
            <a:ext cx="30723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전국·전 분야 환경 의제로 보도 범위 확장</a:t>
            </a:r>
            <a:endParaRPr lang="en-US" sz="1150" dirty="0"/>
          </a:p>
        </p:txBody>
      </p:sp>
      <p:sp>
        <p:nvSpPr>
          <p:cNvPr id="20" name="Text 15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SCALE-UP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지역에서 전국으로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822960" y="2103120"/>
            <a:ext cx="3246120" cy="2834640"/>
          </a:xfrm>
          <a:prstGeom prst="roundRect">
            <a:avLst>
              <a:gd name="adj" fmla="val 29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97380" y="2487168"/>
            <a:ext cx="1097280" cy="109728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1700" y="2761488"/>
            <a:ext cx="548640" cy="5486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3730752"/>
            <a:ext cx="3246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전북 중심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005840" y="4160520"/>
            <a:ext cx="2880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현재의 강점 기반</a:t>
            </a:r>
            <a:endParaRPr lang="en-US" sz="120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왕성한 지역 취재력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142232" y="3063240"/>
            <a:ext cx="777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</a:t>
            </a:r>
            <a:endParaRPr lang="en-US" sz="4000" dirty="0"/>
          </a:p>
        </p:txBody>
      </p:sp>
      <p:sp>
        <p:nvSpPr>
          <p:cNvPr id="10" name="Shape 7"/>
          <p:cNvSpPr/>
          <p:nvPr/>
        </p:nvSpPr>
        <p:spPr>
          <a:xfrm>
            <a:off x="4937760" y="2103120"/>
            <a:ext cx="3246120" cy="2834640"/>
          </a:xfrm>
          <a:prstGeom prst="roundRect">
            <a:avLst>
              <a:gd name="adj" fmla="val 29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012180" y="2487168"/>
            <a:ext cx="1097280" cy="1097280"/>
          </a:xfrm>
          <a:prstGeom prst="ellipse">
            <a:avLst/>
          </a:prstGeom>
          <a:solidFill>
            <a:srgbClr val="123FB0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0" y="2761488"/>
            <a:ext cx="548640" cy="5486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37760" y="3730752"/>
            <a:ext cx="3246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전국 네트워크</a:t>
            </a:r>
            <a:endParaRPr lang="en-US" sz="1900" dirty="0"/>
          </a:p>
        </p:txBody>
      </p:sp>
      <p:sp>
        <p:nvSpPr>
          <p:cNvPr id="14" name="Text 10"/>
          <p:cNvSpPr/>
          <p:nvPr/>
        </p:nvSpPr>
        <p:spPr>
          <a:xfrm>
            <a:off x="5120640" y="4160520"/>
            <a:ext cx="2880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전국 거점 기자단</a:t>
            </a:r>
            <a:endParaRPr lang="en-US" sz="120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취재 라인 재가동</a:t>
            </a:r>
            <a:endParaRPr lang="en-US" sz="1200" dirty="0"/>
          </a:p>
        </p:txBody>
      </p:sp>
      <p:sp>
        <p:nvSpPr>
          <p:cNvPr id="15" name="Text 11"/>
          <p:cNvSpPr/>
          <p:nvPr/>
        </p:nvSpPr>
        <p:spPr>
          <a:xfrm>
            <a:off x="8257032" y="3063240"/>
            <a:ext cx="777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</a:t>
            </a:r>
            <a:endParaRPr lang="en-US" sz="4000" dirty="0"/>
          </a:p>
        </p:txBody>
      </p:sp>
      <p:sp>
        <p:nvSpPr>
          <p:cNvPr id="16" name="Shape 12"/>
          <p:cNvSpPr/>
          <p:nvPr/>
        </p:nvSpPr>
        <p:spPr>
          <a:xfrm>
            <a:off x="9052560" y="2103120"/>
            <a:ext cx="3246120" cy="2834640"/>
          </a:xfrm>
          <a:prstGeom prst="roundRect">
            <a:avLst>
              <a:gd name="adj" fmla="val 29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10126980" y="2487168"/>
            <a:ext cx="1097280" cy="109728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1300" y="2761488"/>
            <a:ext cx="548640" cy="54864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9052560" y="3730752"/>
            <a:ext cx="3246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전국구 매체</a:t>
            </a:r>
            <a:endParaRPr lang="en-US" sz="1900" dirty="0"/>
          </a:p>
        </p:txBody>
      </p:sp>
      <p:sp>
        <p:nvSpPr>
          <p:cNvPr id="20" name="Text 15"/>
          <p:cNvSpPr/>
          <p:nvPr/>
        </p:nvSpPr>
        <p:spPr>
          <a:xfrm>
            <a:off x="9235440" y="4160520"/>
            <a:ext cx="2880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대한민국 대표</a:t>
            </a:r>
            <a:endParaRPr lang="en-US" sz="120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전문 종합 매체</a:t>
            </a:r>
            <a:endParaRPr lang="en-US" sz="1200" dirty="0"/>
          </a:p>
        </p:txBody>
      </p:sp>
      <p:sp>
        <p:nvSpPr>
          <p:cNvPr id="21" name="Text 16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2" name="Text 17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ACTIVITIES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현재 활동 분야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2048256" cy="2331720"/>
          </a:xfrm>
          <a:prstGeom prst="roundRect">
            <a:avLst>
              <a:gd name="adj" fmla="val 40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115568" y="2423160"/>
            <a:ext cx="1097280" cy="109728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89888" y="2697480"/>
            <a:ext cx="548640" cy="5486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3703320"/>
            <a:ext cx="20482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2871216" y="2011680"/>
            <a:ext cx="2048256" cy="2331720"/>
          </a:xfrm>
          <a:prstGeom prst="roundRect">
            <a:avLst>
              <a:gd name="adj" fmla="val 40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3346704" y="2423160"/>
            <a:ext cx="1097280" cy="109728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1024" y="2697480"/>
            <a:ext cx="548640" cy="54864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871216" y="3703320"/>
            <a:ext cx="20482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ESG</a:t>
            </a:r>
            <a:endParaRPr lang="en-US" sz="1800" dirty="0"/>
          </a:p>
        </p:txBody>
      </p:sp>
      <p:sp>
        <p:nvSpPr>
          <p:cNvPr id="12" name="Shape 8"/>
          <p:cNvSpPr/>
          <p:nvPr/>
        </p:nvSpPr>
        <p:spPr>
          <a:xfrm>
            <a:off x="5102352" y="2011680"/>
            <a:ext cx="2048256" cy="2331720"/>
          </a:xfrm>
          <a:prstGeom prst="roundRect">
            <a:avLst>
              <a:gd name="adj" fmla="val 40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5577840" y="2423160"/>
            <a:ext cx="1097280" cy="109728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0" y="2697480"/>
            <a:ext cx="548640" cy="54864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102352" y="3703320"/>
            <a:ext cx="20482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탄소중립</a:t>
            </a:r>
            <a:endParaRPr lang="en-US" sz="1800" dirty="0"/>
          </a:p>
        </p:txBody>
      </p:sp>
      <p:sp>
        <p:nvSpPr>
          <p:cNvPr id="16" name="Shape 11"/>
          <p:cNvSpPr/>
          <p:nvPr/>
        </p:nvSpPr>
        <p:spPr>
          <a:xfrm>
            <a:off x="7333488" y="2011680"/>
            <a:ext cx="2048256" cy="2331720"/>
          </a:xfrm>
          <a:prstGeom prst="roundRect">
            <a:avLst>
              <a:gd name="adj" fmla="val 40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7808976" y="2423160"/>
            <a:ext cx="1097280" cy="109728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3296" y="2697480"/>
            <a:ext cx="548640" cy="54864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333488" y="3703320"/>
            <a:ext cx="20482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생태계</a:t>
            </a:r>
            <a:endParaRPr lang="en-US" sz="1800" dirty="0"/>
          </a:p>
        </p:txBody>
      </p:sp>
      <p:sp>
        <p:nvSpPr>
          <p:cNvPr id="20" name="Shape 14"/>
          <p:cNvSpPr/>
          <p:nvPr/>
        </p:nvSpPr>
        <p:spPr>
          <a:xfrm>
            <a:off x="9564624" y="2011680"/>
            <a:ext cx="2048256" cy="2331720"/>
          </a:xfrm>
          <a:prstGeom prst="roundRect">
            <a:avLst>
              <a:gd name="adj" fmla="val 40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10040112" y="2423160"/>
            <a:ext cx="1097280" cy="109728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4432" y="2697480"/>
            <a:ext cx="548640" cy="54864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9564624" y="3703320"/>
            <a:ext cx="204825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지역사회</a:t>
            </a:r>
            <a:endParaRPr lang="en-US" sz="1800" dirty="0"/>
          </a:p>
        </p:txBody>
      </p:sp>
      <p:sp>
        <p:nvSpPr>
          <p:cNvPr id="24" name="Text 17"/>
          <p:cNvSpPr/>
          <p:nvPr/>
        </p:nvSpPr>
        <p:spPr>
          <a:xfrm>
            <a:off x="594360" y="47548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환경에서 ESG, 탄소중립, 생태계 보존, 지역사회까지 — 환경을 둘러싼 모든 의제를 포괄합니다.</a:t>
            </a:r>
            <a:endParaRPr lang="en-US" sz="1300" dirty="0"/>
          </a:p>
        </p:txBody>
      </p:sp>
      <p:sp>
        <p:nvSpPr>
          <p:cNvPr id="25" name="Text 18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6" name="Text 19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2860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spc="4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PART 04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985455" y="1005840"/>
            <a:ext cx="365760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0" b="1" dirty="0">
                <a:solidFill>
                  <a:srgbClr val="FFFFFF">
                    <a:alpha val="12000"/>
                  </a:srgbClr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04</a:t>
            </a:r>
            <a:endParaRPr lang="en-US" sz="15000" dirty="0"/>
          </a:p>
        </p:txBody>
      </p:sp>
      <p:sp>
        <p:nvSpPr>
          <p:cNvPr id="4" name="Text 2"/>
          <p:cNvSpPr/>
          <p:nvPr/>
        </p:nvSpPr>
        <p:spPr>
          <a:xfrm>
            <a:off x="594360" y="2788920"/>
            <a:ext cx="8686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핵심 환경 의제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594360" y="3840480"/>
            <a:ext cx="2377440" cy="0"/>
          </a:xfrm>
          <a:prstGeom prst="line">
            <a:avLst/>
          </a:prstGeom>
          <a:noFill/>
          <a:ln w="31750">
            <a:solidFill>
              <a:srgbClr val="1EA36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402336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BD9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ESG · 탄소중립 · 생태계 · 환경 교육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9FB4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4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ESG FOCUS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ESG 특집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1828800"/>
            <a:ext cx="3529584" cy="32918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2176272"/>
            <a:ext cx="914400" cy="91440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2404872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935224" y="210312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EAF0F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E</a:t>
            </a:r>
            <a:endParaRPr lang="en-US" sz="4600" dirty="0"/>
          </a:p>
        </p:txBody>
      </p:sp>
      <p:sp>
        <p:nvSpPr>
          <p:cNvPr id="8" name="Text 5"/>
          <p:cNvSpPr/>
          <p:nvPr/>
        </p:nvSpPr>
        <p:spPr>
          <a:xfrm>
            <a:off x="914400" y="3246120"/>
            <a:ext cx="29809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Environment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3547872"/>
            <a:ext cx="29809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914400" y="4114800"/>
            <a:ext cx="29352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기후위기 대응, 자원순환, 오염 저감 등 환경 경영 전반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334256" y="1828800"/>
            <a:ext cx="3529584" cy="32918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654296" y="2176272"/>
            <a:ext cx="914400" cy="91440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2896" y="2404872"/>
            <a:ext cx="457200" cy="4572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675120" y="210312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EAF0F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</a:t>
            </a:r>
            <a:endParaRPr lang="en-US" sz="4600" dirty="0"/>
          </a:p>
        </p:txBody>
      </p:sp>
      <p:sp>
        <p:nvSpPr>
          <p:cNvPr id="15" name="Text 11"/>
          <p:cNvSpPr/>
          <p:nvPr/>
        </p:nvSpPr>
        <p:spPr>
          <a:xfrm>
            <a:off x="4654296" y="3246120"/>
            <a:ext cx="29809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Social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4654296" y="3547872"/>
            <a:ext cx="29809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사회</a:t>
            </a:r>
            <a:endParaRPr lang="en-US" sz="2100" dirty="0"/>
          </a:p>
        </p:txBody>
      </p:sp>
      <p:sp>
        <p:nvSpPr>
          <p:cNvPr id="17" name="Text 13"/>
          <p:cNvSpPr/>
          <p:nvPr/>
        </p:nvSpPr>
        <p:spPr>
          <a:xfrm>
            <a:off x="4654296" y="4114800"/>
            <a:ext cx="29352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노동·인권·지역사회 등 기업의 사회적 책임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8074152" y="1828800"/>
            <a:ext cx="3529584" cy="32918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8394192" y="2176272"/>
            <a:ext cx="914400" cy="91440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2792" y="2404872"/>
            <a:ext cx="457200" cy="45720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10415016" y="2103120"/>
            <a:ext cx="914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4600" b="1" dirty="0">
                <a:solidFill>
                  <a:srgbClr val="EAF0F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</a:t>
            </a:r>
            <a:endParaRPr lang="en-US" sz="4600" dirty="0"/>
          </a:p>
        </p:txBody>
      </p:sp>
      <p:sp>
        <p:nvSpPr>
          <p:cNvPr id="22" name="Text 17"/>
          <p:cNvSpPr/>
          <p:nvPr/>
        </p:nvSpPr>
        <p:spPr>
          <a:xfrm>
            <a:off x="8394192" y="3246120"/>
            <a:ext cx="29809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Governance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8394192" y="3547872"/>
            <a:ext cx="29809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지배구조</a:t>
            </a:r>
            <a:endParaRPr lang="en-US" sz="2100" dirty="0"/>
          </a:p>
        </p:txBody>
      </p:sp>
      <p:sp>
        <p:nvSpPr>
          <p:cNvPr id="24" name="Text 19"/>
          <p:cNvSpPr/>
          <p:nvPr/>
        </p:nvSpPr>
        <p:spPr>
          <a:xfrm>
            <a:off x="8394192" y="4114800"/>
            <a:ext cx="293522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투명한 의사결정과 윤리적 기업 운영</a:t>
            </a:r>
            <a:endParaRPr lang="en-US" sz="1200" dirty="0"/>
          </a:p>
        </p:txBody>
      </p:sp>
      <p:sp>
        <p:nvSpPr>
          <p:cNvPr id="25" name="Text 20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6" name="Text 21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CONTENTS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목차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1783080"/>
            <a:ext cx="11018520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58952" y="1783080"/>
            <a:ext cx="9144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783080" y="1901952"/>
            <a:ext cx="6400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기관 정체성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783080" y="22037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비전 · 미션 · 핵심 가치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10241280" y="1783080"/>
            <a:ext cx="11887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B9C6D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PART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94360" y="2697480"/>
            <a:ext cx="11018520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758952" y="2697480"/>
            <a:ext cx="9144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02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1783080" y="2816352"/>
            <a:ext cx="6400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의제와 언론의 사명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783080" y="31181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위기 · 환경언론의 역할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10241280" y="2697480"/>
            <a:ext cx="11887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B9C6D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PART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94360" y="3611880"/>
            <a:ext cx="11018520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758952" y="3611880"/>
            <a:ext cx="9144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03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1783080" y="3730752"/>
            <a:ext cx="6400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전국 기자 네트워크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783080" y="40325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취재망 · 회합 · 전국 확장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10241280" y="3611880"/>
            <a:ext cx="11887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B9C6D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PART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94360" y="4526280"/>
            <a:ext cx="11018520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758952" y="4526280"/>
            <a:ext cx="9144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04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1783080" y="4645152"/>
            <a:ext cx="6400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핵심 환경 의제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783080" y="49469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ESG · 탄소중립 · 생태계 · 교육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10241280" y="4526280"/>
            <a:ext cx="11887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B9C6D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PART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5440680"/>
            <a:ext cx="11018520" cy="749808"/>
          </a:xfrm>
          <a:prstGeom prst="roundRect">
            <a:avLst>
              <a:gd name="adj" fmla="val 1097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758952" y="5440680"/>
            <a:ext cx="9144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05</a:t>
            </a:r>
            <a:endParaRPr lang="en-US" sz="3000" dirty="0"/>
          </a:p>
        </p:txBody>
      </p:sp>
      <p:sp>
        <p:nvSpPr>
          <p:cNvPr id="26" name="Text 24"/>
          <p:cNvSpPr/>
          <p:nvPr/>
        </p:nvSpPr>
        <p:spPr>
          <a:xfrm>
            <a:off x="1783080" y="5559552"/>
            <a:ext cx="64008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미래 비전과 국제 연대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783080" y="5861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국제 협력 · SIMTECH · 2030/2040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10241280" y="5440680"/>
            <a:ext cx="118872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spc="200" kern="0" dirty="0">
                <a:solidFill>
                  <a:srgbClr val="B9C6DC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PART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CARBON NEUTRAL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탄소중립 시대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1828800"/>
            <a:ext cx="3657600" cy="1325880"/>
          </a:xfrm>
          <a:prstGeom prst="roundRect">
            <a:avLst>
              <a:gd name="adj" fmla="val 620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50392" y="2080260"/>
            <a:ext cx="822960" cy="82296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132" y="2286000"/>
            <a:ext cx="4114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20116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탄소 감축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1828800" y="237744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온실가스 배출을 줄이는 전 사회적 전환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594360" y="3319272"/>
            <a:ext cx="3657600" cy="1325880"/>
          </a:xfrm>
          <a:prstGeom prst="roundRect">
            <a:avLst>
              <a:gd name="adj" fmla="val 620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850392" y="3570732"/>
            <a:ext cx="822960" cy="82296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32" y="3776472"/>
            <a:ext cx="411480" cy="4114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828800" y="3502152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재생에너지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1828800" y="3867912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태양광·풍력 등 청정에너지로의 전환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594360" y="4809744"/>
            <a:ext cx="3657600" cy="1325880"/>
          </a:xfrm>
          <a:prstGeom prst="roundRect">
            <a:avLst>
              <a:gd name="adj" fmla="val 620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50392" y="5061204"/>
            <a:ext cx="822960" cy="82296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132" y="5266944"/>
            <a:ext cx="411480" cy="41148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4992624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친환경 산업</a:t>
            </a:r>
            <a:endParaRPr lang="en-US" sz="1550" dirty="0"/>
          </a:p>
        </p:txBody>
      </p:sp>
      <p:sp>
        <p:nvSpPr>
          <p:cNvPr id="18" name="Text 13"/>
          <p:cNvSpPr/>
          <p:nvPr/>
        </p:nvSpPr>
        <p:spPr>
          <a:xfrm>
            <a:off x="1828800" y="5358384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저탄소 · 순환경제 기반 산업 생태계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4709160" y="1828800"/>
            <a:ext cx="6858000" cy="4069080"/>
          </a:xfrm>
          <a:prstGeom prst="roundRect">
            <a:avLst>
              <a:gd name="adj" fmla="val 224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20" name="Text 15"/>
          <p:cNvSpPr/>
          <p:nvPr/>
        </p:nvSpPr>
        <p:spPr>
          <a:xfrm>
            <a:off x="5074920" y="2029968"/>
            <a:ext cx="6126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탄소중립 경로 (개념도)</a:t>
            </a:r>
            <a:endParaRPr lang="en-US" sz="1400" dirty="0"/>
          </a:p>
        </p:txBody>
      </p:sp>
      <p:graphicFrame>
        <p:nvGraphicFramePr>
          <p:cNvPr id="21" name="Chart 0" descr=""/>
          <p:cNvGraphicFramePr/>
          <p:nvPr/>
        </p:nvGraphicFramePr>
        <p:xfrm>
          <a:off x="4937760" y="2468880"/>
          <a:ext cx="6400800" cy="3063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4"/>
          </a:graphicData>
        </a:graphic>
      </p:graphicFrame>
      <p:sp>
        <p:nvSpPr>
          <p:cNvPr id="22" name="Text 16"/>
          <p:cNvSpPr/>
          <p:nvPr/>
        </p:nvSpPr>
        <p:spPr>
          <a:xfrm>
            <a:off x="5074920" y="5568696"/>
            <a:ext cx="6126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* 2030 NDC·2050 탄소중립 목표를 단순화한 개념도입니다.</a:t>
            </a:r>
            <a:endParaRPr lang="en-US" sz="900" dirty="0"/>
          </a:p>
        </p:txBody>
      </p:sp>
      <p:sp>
        <p:nvSpPr>
          <p:cNvPr id="23" name="Text 17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ECOSYSTEM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생태계 보존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1828800"/>
            <a:ext cx="2615184" cy="2743200"/>
          </a:xfrm>
          <a:prstGeom prst="roundRect">
            <a:avLst>
              <a:gd name="adj" fmla="val 314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353312" y="2212848"/>
            <a:ext cx="1097280" cy="109728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7632" y="2487168"/>
            <a:ext cx="548640" cy="5486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456432"/>
            <a:ext cx="26151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산림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758952" y="388620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숲 보전과 산림 생태 회복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3410712" y="1828800"/>
            <a:ext cx="2615184" cy="2743200"/>
          </a:xfrm>
          <a:prstGeom prst="roundRect">
            <a:avLst>
              <a:gd name="adj" fmla="val 314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169664" y="2212848"/>
            <a:ext cx="1097280" cy="109728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984" y="2487168"/>
            <a:ext cx="548640" cy="5486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10712" y="3456432"/>
            <a:ext cx="26151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하천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3575304" y="388620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수질·하천 생태계 보호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227064" y="1828800"/>
            <a:ext cx="2615184" cy="2743200"/>
          </a:xfrm>
          <a:prstGeom prst="roundRect">
            <a:avLst>
              <a:gd name="adj" fmla="val 314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6986016" y="2212848"/>
            <a:ext cx="1097280" cy="109728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0336" y="2487168"/>
            <a:ext cx="548640" cy="54864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227064" y="3456432"/>
            <a:ext cx="26151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습지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6391656" y="388620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생물다양성의 보고, 습지 보전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9043416" y="1828800"/>
            <a:ext cx="2615184" cy="2743200"/>
          </a:xfrm>
          <a:prstGeom prst="roundRect">
            <a:avLst>
              <a:gd name="adj" fmla="val 314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9802368" y="2212848"/>
            <a:ext cx="1097280" cy="109728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2487168"/>
            <a:ext cx="548640" cy="54864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043416" y="3456432"/>
            <a:ext cx="26151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해양</a:t>
            </a:r>
            <a:endParaRPr lang="en-US" sz="1900" dirty="0"/>
          </a:p>
        </p:txBody>
      </p:sp>
      <p:sp>
        <p:nvSpPr>
          <p:cNvPr id="23" name="Text 17"/>
          <p:cNvSpPr/>
          <p:nvPr/>
        </p:nvSpPr>
        <p:spPr>
          <a:xfrm>
            <a:off x="9208008" y="388620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해양 오염 저감과 자원 보호</a:t>
            </a:r>
            <a:endParaRPr lang="en-US" sz="1150" dirty="0"/>
          </a:p>
        </p:txBody>
      </p:sp>
      <p:sp>
        <p:nvSpPr>
          <p:cNvPr id="24" name="Text 18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4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EDUCATION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교육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94360" y="16916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16213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미래 세대부터 기업·공공기관까지, 대상별 맞춤 환경 교육으로 사회 전반의 환경 감수성을 높입니다.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94360" y="2743200"/>
            <a:ext cx="2615184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399032" y="3108960"/>
            <a:ext cx="1005840" cy="100584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0492" y="3360420"/>
            <a:ext cx="502920" cy="5029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94360" y="4206240"/>
            <a:ext cx="2615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청소년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31520" y="4572000"/>
            <a:ext cx="234086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미래세대 환경 시민 교육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410712" y="2743200"/>
            <a:ext cx="2615184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215384" y="3108960"/>
            <a:ext cx="1005840" cy="100584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6844" y="3360420"/>
            <a:ext cx="502920" cy="50292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410712" y="4206240"/>
            <a:ext cx="2615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시민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3547872" y="4572000"/>
            <a:ext cx="234086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생활 속 실천형 환경 교육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6227064" y="2743200"/>
            <a:ext cx="2615184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031736" y="3108960"/>
            <a:ext cx="1005840" cy="100584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3196" y="3360420"/>
            <a:ext cx="502920" cy="50292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227064" y="4206240"/>
            <a:ext cx="2615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기업</a:t>
            </a:r>
            <a:endParaRPr lang="en-US" sz="1700" dirty="0"/>
          </a:p>
        </p:txBody>
      </p:sp>
      <p:sp>
        <p:nvSpPr>
          <p:cNvPr id="19" name="Text 14"/>
          <p:cNvSpPr/>
          <p:nvPr/>
        </p:nvSpPr>
        <p:spPr>
          <a:xfrm>
            <a:off x="6364224" y="4572000"/>
            <a:ext cx="234086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ESG·지속가능경영 교육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9043416" y="2743200"/>
            <a:ext cx="2615184" cy="2286000"/>
          </a:xfrm>
          <a:prstGeom prst="roundRect">
            <a:avLst>
              <a:gd name="adj" fmla="val 36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848088" y="3108960"/>
            <a:ext cx="1005840" cy="100584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9548" y="3360420"/>
            <a:ext cx="502920" cy="50292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043416" y="4206240"/>
            <a:ext cx="2615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공공기관</a:t>
            </a:r>
            <a:endParaRPr lang="en-US" sz="1700" dirty="0"/>
          </a:p>
        </p:txBody>
      </p:sp>
      <p:sp>
        <p:nvSpPr>
          <p:cNvPr id="24" name="Text 18"/>
          <p:cNvSpPr/>
          <p:nvPr/>
        </p:nvSpPr>
        <p:spPr>
          <a:xfrm>
            <a:off x="9180576" y="4572000"/>
            <a:ext cx="234086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환경정책 이해·협력 교육</a:t>
            </a:r>
            <a:endParaRPr lang="en-US" sz="1100" dirty="0"/>
          </a:p>
        </p:txBody>
      </p:sp>
      <p:sp>
        <p:nvSpPr>
          <p:cNvPr id="25" name="Text 19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6" name="Text 20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CAMPAIGN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캠페인 전략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1828800"/>
            <a:ext cx="3529584" cy="3108960"/>
          </a:xfrm>
          <a:prstGeom prst="roundRect">
            <a:avLst>
              <a:gd name="adj" fmla="val 264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764792" y="2240280"/>
            <a:ext cx="1188720" cy="118872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61972" y="2537460"/>
            <a:ext cx="594360" cy="5943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657600"/>
            <a:ext cx="35295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온라인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868680" y="4114800"/>
            <a:ext cx="298094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디지털 콘텐츠·SNS 기반 환경 캠페인으로 폭넓은 시민에게 도달합니다.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4334256" y="1828800"/>
            <a:ext cx="3529584" cy="3108960"/>
          </a:xfrm>
          <a:prstGeom prst="roundRect">
            <a:avLst>
              <a:gd name="adj" fmla="val 264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5504688" y="2240280"/>
            <a:ext cx="1188720" cy="118872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868" y="2537460"/>
            <a:ext cx="594360" cy="59436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334256" y="3657600"/>
            <a:ext cx="35295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오프라인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4608576" y="4114800"/>
            <a:ext cx="298094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현장 캠페인·전시·포럼으로 환경 메시지를 생생하게 전달합니다.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8074152" y="1828800"/>
            <a:ext cx="3529584" cy="3108960"/>
          </a:xfrm>
          <a:prstGeom prst="roundRect">
            <a:avLst>
              <a:gd name="adj" fmla="val 264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244584" y="2240280"/>
            <a:ext cx="1188720" cy="118872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764" y="2537460"/>
            <a:ext cx="594360" cy="5943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074152" y="3657600"/>
            <a:ext cx="35295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시민참여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8348472" y="4114800"/>
            <a:ext cx="2980944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시민이 직접 참여하는 실천형 캠페인으로 행동 변화를 이끕니다.</a:t>
            </a:r>
            <a:endParaRPr lang="en-US" sz="1150" dirty="0"/>
          </a:p>
        </p:txBody>
      </p:sp>
      <p:sp>
        <p:nvSpPr>
          <p:cNvPr id="19" name="Text 14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0" name="Text 15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FUTURE COVERAGE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미래 취재 전략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1828800"/>
            <a:ext cx="539496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2217420"/>
            <a:ext cx="1005840" cy="100584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1580" y="2468880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331720" y="219456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2331720" y="269748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기후·생태 현안의 심층 추적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217920" y="1828800"/>
            <a:ext cx="539496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583680" y="2217420"/>
            <a:ext cx="1005840" cy="100584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140" y="2468880"/>
            <a:ext cx="502920" cy="5029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955280" y="219456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ESG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7955280" y="269748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기업·기관 ESG 평가와 감시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594360" y="3840480"/>
            <a:ext cx="539496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60120" y="4229100"/>
            <a:ext cx="1005840" cy="100584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580" y="4480560"/>
            <a:ext cx="502920" cy="50292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331720" y="420624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탄소중립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2331720" y="470916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감축 정책과 산업 전환 보도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217920" y="3840480"/>
            <a:ext cx="5394960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583680" y="4229100"/>
            <a:ext cx="1005840" cy="100584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140" y="4480560"/>
            <a:ext cx="502920" cy="50292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955280" y="420624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기후위기</a:t>
            </a:r>
            <a:endParaRPr lang="en-US" sz="1900" dirty="0"/>
          </a:p>
        </p:txBody>
      </p:sp>
      <p:sp>
        <p:nvSpPr>
          <p:cNvPr id="23" name="Text 17"/>
          <p:cNvSpPr/>
          <p:nvPr/>
        </p:nvSpPr>
        <p:spPr>
          <a:xfrm>
            <a:off x="7955280" y="4709160"/>
            <a:ext cx="3383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재난·적응 이슈 신속 대응</a:t>
            </a:r>
            <a:endParaRPr lang="en-US" sz="1250" dirty="0"/>
          </a:p>
        </p:txBody>
      </p:sp>
      <p:sp>
        <p:nvSpPr>
          <p:cNvPr id="24" name="Text 18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2860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spc="4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PART 05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985455" y="1005840"/>
            <a:ext cx="365760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0" b="1" dirty="0">
                <a:solidFill>
                  <a:srgbClr val="FFFFFF">
                    <a:alpha val="12000"/>
                  </a:srgbClr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05</a:t>
            </a:r>
            <a:endParaRPr lang="en-US" sz="15000" dirty="0"/>
          </a:p>
        </p:txBody>
      </p:sp>
      <p:sp>
        <p:nvSpPr>
          <p:cNvPr id="4" name="Text 2"/>
          <p:cNvSpPr/>
          <p:nvPr/>
        </p:nvSpPr>
        <p:spPr>
          <a:xfrm>
            <a:off x="594360" y="2788920"/>
            <a:ext cx="8686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미래 비전과 국제 연대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594360" y="3840480"/>
            <a:ext cx="2377440" cy="0"/>
          </a:xfrm>
          <a:prstGeom prst="line">
            <a:avLst/>
          </a:prstGeom>
          <a:noFill/>
          <a:ln w="31750">
            <a:solidFill>
              <a:srgbClr val="1EA36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402336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BD9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국제 협력 · SIMTECH 연대 · 2030/2040 로드맵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9FB4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4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GLOBAL PARTNERSHIP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국제 협력 비전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94360" y="169164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16213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국내외 환경단체 · 연구기관 · 언론기관과의 협력을 통해 환경 의제의 영향력을 국제적으로 확장합니다.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94360" y="2743200"/>
            <a:ext cx="3529584" cy="2651760"/>
          </a:xfrm>
          <a:prstGeom prst="roundRect">
            <a:avLst>
              <a:gd name="adj" fmla="val 3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764792" y="3127248"/>
            <a:ext cx="1188720" cy="118872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61972" y="3424428"/>
            <a:ext cx="594360" cy="59436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94360" y="4526280"/>
            <a:ext cx="3529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국내외 환경단체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822960" y="4919472"/>
            <a:ext cx="30723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공동 캠페인과 정보 공유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334256" y="2743200"/>
            <a:ext cx="3529584" cy="2651760"/>
          </a:xfrm>
          <a:prstGeom prst="roundRect">
            <a:avLst>
              <a:gd name="adj" fmla="val 3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504688" y="3127248"/>
            <a:ext cx="1188720" cy="118872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868" y="3424428"/>
            <a:ext cx="594360" cy="5943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334256" y="4526280"/>
            <a:ext cx="3529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연구기관</a:t>
            </a:r>
            <a:endParaRPr lang="en-US" sz="1650" dirty="0"/>
          </a:p>
        </p:txBody>
      </p:sp>
      <p:sp>
        <p:nvSpPr>
          <p:cNvPr id="14" name="Text 10"/>
          <p:cNvSpPr/>
          <p:nvPr/>
        </p:nvSpPr>
        <p:spPr>
          <a:xfrm>
            <a:off x="4562856" y="4919472"/>
            <a:ext cx="30723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과학적 근거 기반 보도 협력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8074152" y="2743200"/>
            <a:ext cx="3529584" cy="2651760"/>
          </a:xfrm>
          <a:prstGeom prst="roundRect">
            <a:avLst>
              <a:gd name="adj" fmla="val 3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9244584" y="3127248"/>
            <a:ext cx="1188720" cy="118872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764" y="3424428"/>
            <a:ext cx="594360" cy="59436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74152" y="4526280"/>
            <a:ext cx="35295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언론기관</a:t>
            </a:r>
            <a:endParaRPr lang="en-US" sz="1650" dirty="0"/>
          </a:p>
        </p:txBody>
      </p:sp>
      <p:sp>
        <p:nvSpPr>
          <p:cNvPr id="19" name="Text 14"/>
          <p:cNvSpPr/>
          <p:nvPr/>
        </p:nvSpPr>
        <p:spPr>
          <a:xfrm>
            <a:off x="8302752" y="4919472"/>
            <a:ext cx="30723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글로벌 환경 저널리즘 연대</a:t>
            </a:r>
            <a:endParaRPr lang="en-US" sz="1150" dirty="0"/>
          </a:p>
        </p:txBody>
      </p:sp>
      <p:sp>
        <p:nvSpPr>
          <p:cNvPr id="20" name="Text 15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A28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6400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SIMTECH 국제연대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94360" y="1298448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FD2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 × SIMTECH 협력 방향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94360" y="2286000"/>
            <a:ext cx="2615184" cy="2651760"/>
          </a:xfrm>
          <a:prstGeom prst="roundRect">
            <a:avLst>
              <a:gd name="adj" fmla="val 3147"/>
            </a:avLst>
          </a:prstGeom>
          <a:solidFill>
            <a:srgbClr val="0E2E7A"/>
          </a:solidFill>
          <a:ln w="12700">
            <a:solidFill>
              <a:srgbClr val="24489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353312" y="2670048"/>
            <a:ext cx="1097280" cy="109728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27632" y="2944368"/>
            <a:ext cx="548640" cy="5486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94360" y="3886200"/>
            <a:ext cx="26151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58952" y="4315968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CBD9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콘텐츠·보도 협력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410712" y="2286000"/>
            <a:ext cx="2615184" cy="2651760"/>
          </a:xfrm>
          <a:prstGeom prst="roundRect">
            <a:avLst>
              <a:gd name="adj" fmla="val 3147"/>
            </a:avLst>
          </a:prstGeom>
          <a:solidFill>
            <a:srgbClr val="0E2E7A"/>
          </a:solidFill>
          <a:ln w="12700">
            <a:solidFill>
              <a:srgbClr val="24489C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4169664" y="2670048"/>
            <a:ext cx="1097280" cy="109728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984" y="2944368"/>
            <a:ext cx="548640" cy="5486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10712" y="3886200"/>
            <a:ext cx="26151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교육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3575304" y="4315968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CBD9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환경·ESG 교육 프로그램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227064" y="2286000"/>
            <a:ext cx="2615184" cy="2651760"/>
          </a:xfrm>
          <a:prstGeom prst="roundRect">
            <a:avLst>
              <a:gd name="adj" fmla="val 3147"/>
            </a:avLst>
          </a:prstGeom>
          <a:solidFill>
            <a:srgbClr val="0E2E7A"/>
          </a:solidFill>
          <a:ln w="12700">
            <a:solidFill>
              <a:srgbClr val="24489C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986016" y="2670048"/>
            <a:ext cx="1097280" cy="109728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0336" y="2944368"/>
            <a:ext cx="548640" cy="54864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227064" y="3886200"/>
            <a:ext cx="26151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미디어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6391656" y="4315968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CBD9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미디어 콘텐츠 공동 제작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9043416" y="2286000"/>
            <a:ext cx="2615184" cy="2651760"/>
          </a:xfrm>
          <a:prstGeom prst="roundRect">
            <a:avLst>
              <a:gd name="adj" fmla="val 3147"/>
            </a:avLst>
          </a:prstGeom>
          <a:solidFill>
            <a:srgbClr val="0E2E7A"/>
          </a:solidFill>
          <a:ln w="12700">
            <a:solidFill>
              <a:srgbClr val="24489C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9802368" y="2670048"/>
            <a:ext cx="1097280" cy="109728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6688" y="2944368"/>
            <a:ext cx="548640" cy="54864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043416" y="3886200"/>
            <a:ext cx="261518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인재양성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9208008" y="4315968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CBD9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전문인력 양성</a:t>
            </a:r>
            <a:endParaRPr lang="en-US" sz="1100" dirty="0"/>
          </a:p>
        </p:txBody>
      </p:sp>
      <p:sp>
        <p:nvSpPr>
          <p:cNvPr id="24" name="Text 18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9FB4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4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JOINT PROJECTS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 × SIMTECH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94360" y="1627632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공동 프로젝트 예시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94360" y="2194560"/>
            <a:ext cx="3529584" cy="301752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2542032"/>
            <a:ext cx="914400" cy="91440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2770632"/>
            <a:ext cx="457200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14400" y="3566160"/>
            <a:ext cx="288950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환경교육 콘텐츠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914400" y="4160520"/>
            <a:ext cx="288950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미래세대를 위한 환경 학습 콘텐츠를 공동 기획·제작합니다.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4334256" y="2194560"/>
            <a:ext cx="3529584" cy="301752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654296" y="2542032"/>
            <a:ext cx="914400" cy="91440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2896" y="2770632"/>
            <a:ext cx="457200" cy="4572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654296" y="3566160"/>
            <a:ext cx="288950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ESG 교육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4654296" y="4160520"/>
            <a:ext cx="288950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기업·기관 대상 ESG 역량 강화 교육 과정을 운영합니다.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8074152" y="2194560"/>
            <a:ext cx="3529584" cy="301752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8394192" y="2542032"/>
            <a:ext cx="914400" cy="91440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2792" y="2770632"/>
            <a:ext cx="457200" cy="45720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394192" y="3566160"/>
            <a:ext cx="288950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미디어 프로젝트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8394192" y="4160520"/>
            <a:ext cx="2889504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다큐·캠페인 영상 등 환경 미디어 콘텐츠를 협력 제작합니다.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4F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ROADMAP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2030 · 2040 비전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731520" y="2057400"/>
            <a:ext cx="3383280" cy="3108960"/>
          </a:xfrm>
          <a:prstGeom prst="roundRect">
            <a:avLst>
              <a:gd name="adj" fmla="val 264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005840" y="2331720"/>
            <a:ext cx="2834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NOW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2880360" y="2377440"/>
            <a:ext cx="868680" cy="86868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7530" y="2594610"/>
            <a:ext cx="434340" cy="4343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005840" y="342900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현재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005840" y="3931920"/>
            <a:ext cx="2880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전북 거점 강점 기반 전국 네트워크 가동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133088" y="3200400"/>
            <a:ext cx="502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</a:t>
            </a:r>
            <a:endParaRPr lang="en-US" sz="3000" dirty="0"/>
          </a:p>
        </p:txBody>
      </p:sp>
      <p:sp>
        <p:nvSpPr>
          <p:cNvPr id="11" name="Shape 8"/>
          <p:cNvSpPr/>
          <p:nvPr/>
        </p:nvSpPr>
        <p:spPr>
          <a:xfrm>
            <a:off x="4617720" y="2057400"/>
            <a:ext cx="3383280" cy="3108960"/>
          </a:xfrm>
          <a:prstGeom prst="roundRect">
            <a:avLst>
              <a:gd name="adj" fmla="val 264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4892040" y="2331720"/>
            <a:ext cx="2834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23FB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2030</a:t>
            </a:r>
            <a:endParaRPr lang="en-US" sz="3000" dirty="0"/>
          </a:p>
        </p:txBody>
      </p:sp>
      <p:sp>
        <p:nvSpPr>
          <p:cNvPr id="13" name="Shape 10"/>
          <p:cNvSpPr/>
          <p:nvPr/>
        </p:nvSpPr>
        <p:spPr>
          <a:xfrm>
            <a:off x="6766560" y="2377440"/>
            <a:ext cx="868680" cy="868680"/>
          </a:xfrm>
          <a:prstGeom prst="ellipse">
            <a:avLst/>
          </a:prstGeom>
          <a:solidFill>
            <a:srgbClr val="123FB0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3730" y="2594610"/>
            <a:ext cx="434340" cy="43434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892040" y="342900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대한민국 대표</a:t>
            </a:r>
            <a:endParaRPr lang="en-US" sz="1800" dirty="0"/>
          </a:p>
        </p:txBody>
      </p:sp>
      <p:sp>
        <p:nvSpPr>
          <p:cNvPr id="16" name="Text 12"/>
          <p:cNvSpPr/>
          <p:nvPr/>
        </p:nvSpPr>
        <p:spPr>
          <a:xfrm>
            <a:off x="4892040" y="3931920"/>
            <a:ext cx="2880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대한민국 대표 환경 전문 언론으로 도약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8019288" y="3200400"/>
            <a:ext cx="502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→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8503920" y="2057400"/>
            <a:ext cx="3383280" cy="3108960"/>
          </a:xfrm>
          <a:prstGeom prst="roundRect">
            <a:avLst>
              <a:gd name="adj" fmla="val 264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9" name="Text 15"/>
          <p:cNvSpPr/>
          <p:nvPr/>
        </p:nvSpPr>
        <p:spPr>
          <a:xfrm>
            <a:off x="8778240" y="2331720"/>
            <a:ext cx="28346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2040</a:t>
            </a:r>
            <a:endParaRPr lang="en-US" sz="3000" dirty="0"/>
          </a:p>
        </p:txBody>
      </p:sp>
      <p:sp>
        <p:nvSpPr>
          <p:cNvPr id="20" name="Shape 16"/>
          <p:cNvSpPr/>
          <p:nvPr/>
        </p:nvSpPr>
        <p:spPr>
          <a:xfrm>
            <a:off x="10652760" y="2377440"/>
            <a:ext cx="868680" cy="86868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9930" y="2594610"/>
            <a:ext cx="434340" cy="434340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778240" y="342900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아시아 네트워크</a:t>
            </a:r>
            <a:endParaRPr lang="en-US" sz="1800" dirty="0"/>
          </a:p>
        </p:txBody>
      </p:sp>
      <p:sp>
        <p:nvSpPr>
          <p:cNvPr id="23" name="Text 18"/>
          <p:cNvSpPr/>
          <p:nvPr/>
        </p:nvSpPr>
        <p:spPr>
          <a:xfrm>
            <a:off x="8778240" y="3931920"/>
            <a:ext cx="2880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아시아 환경 미디어 네트워크 구축</a:t>
            </a:r>
            <a:endParaRPr lang="en-US" sz="1300" dirty="0"/>
          </a:p>
        </p:txBody>
      </p:sp>
      <p:sp>
        <p:nvSpPr>
          <p:cNvPr id="24" name="Text 19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5" name="Text 20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2860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spc="4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PART 01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985455" y="1005840"/>
            <a:ext cx="365760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0" b="1" dirty="0">
                <a:solidFill>
                  <a:srgbClr val="FFFFFF">
                    <a:alpha val="12000"/>
                  </a:srgbClr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01</a:t>
            </a:r>
            <a:endParaRPr lang="en-US" sz="15000" dirty="0"/>
          </a:p>
        </p:txBody>
      </p:sp>
      <p:sp>
        <p:nvSpPr>
          <p:cNvPr id="4" name="Text 2"/>
          <p:cNvSpPr/>
          <p:nvPr/>
        </p:nvSpPr>
        <p:spPr>
          <a:xfrm>
            <a:off x="594360" y="2788920"/>
            <a:ext cx="8686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기관 정체성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594360" y="3840480"/>
            <a:ext cx="2377440" cy="0"/>
          </a:xfrm>
          <a:prstGeom prst="line">
            <a:avLst/>
          </a:prstGeom>
          <a:noFill/>
          <a:ln w="31750">
            <a:solidFill>
              <a:srgbClr val="1EA36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402336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BD9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월드그린피스는 누구이며, 무엇을 지향하는가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9FB4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4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148840"/>
            <a:ext cx="10332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dirty="0">
                <a:solidFill>
                  <a:srgbClr val="DCE7F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우리는 자연을 지키는 것이 아니라,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914400" y="2880360"/>
            <a:ext cx="10332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우리의 미래를 지키고 있습니다.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4998568" y="4023360"/>
            <a:ext cx="2194560" cy="0"/>
          </a:xfrm>
          <a:prstGeom prst="line">
            <a:avLst/>
          </a:prstGeom>
          <a:noFill/>
          <a:ln w="31750">
            <a:solidFill>
              <a:srgbClr val="1EA362"/>
            </a:solidFill>
            <a:prstDash val="solid"/>
          </a:ln>
        </p:spPr>
      </p:sp>
      <p:pic>
        <p:nvPicPr>
          <p:cNvPr id="5" name="Image 0" descr="/home/claude/assets/logo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248" y="4343400"/>
            <a:ext cx="2743200" cy="96555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9FB4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4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A28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6400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spc="5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CONTACT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94360" y="1097280"/>
            <a:ext cx="10058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3600" dirty="0"/>
          </a:p>
        </p:txBody>
      </p:sp>
      <p:pic>
        <p:nvPicPr>
          <p:cNvPr id="4" name="Image 0" descr="/home/claude/assets/logo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99855" y="868680"/>
            <a:ext cx="2468880" cy="869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94360" y="2514600"/>
            <a:ext cx="11018520" cy="676656"/>
          </a:xfrm>
          <a:prstGeom prst="roundRect">
            <a:avLst>
              <a:gd name="adj" fmla="val 9459"/>
            </a:avLst>
          </a:prstGeom>
          <a:solidFill>
            <a:srgbClr val="0E2E7A"/>
          </a:solidFill>
          <a:ln w="12700">
            <a:solidFill>
              <a:srgbClr val="24489C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795528" y="2606040"/>
            <a:ext cx="493776" cy="493776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034" y="2724546"/>
            <a:ext cx="256764" cy="25676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554480" y="2514600"/>
            <a:ext cx="292608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FD2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본사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4434840" y="2514600"/>
            <a:ext cx="694944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서울 영등포구 경인로77길 49, 109동 상가 2층 201~377호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594360" y="3300984"/>
            <a:ext cx="11018520" cy="676656"/>
          </a:xfrm>
          <a:prstGeom prst="roundRect">
            <a:avLst>
              <a:gd name="adj" fmla="val 9459"/>
            </a:avLst>
          </a:prstGeom>
          <a:solidFill>
            <a:srgbClr val="0E2E7A"/>
          </a:solidFill>
          <a:ln w="12700">
            <a:solidFill>
              <a:srgbClr val="24489C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795528" y="3392424"/>
            <a:ext cx="493776" cy="493776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034" y="3510930"/>
            <a:ext cx="256764" cy="25676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554480" y="3300984"/>
            <a:ext cx="292608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FD2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인터넷신문 등록번호</a:t>
            </a:r>
            <a:endParaRPr lang="en-US" sz="1250" dirty="0"/>
          </a:p>
        </p:txBody>
      </p:sp>
      <p:sp>
        <p:nvSpPr>
          <p:cNvPr id="14" name="Text 9"/>
          <p:cNvSpPr/>
          <p:nvPr/>
        </p:nvSpPr>
        <p:spPr>
          <a:xfrm>
            <a:off x="4434840" y="3300984"/>
            <a:ext cx="694944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서울, 아52998   |   등록(발행)일  2020. 04. 09</a:t>
            </a:r>
            <a:endParaRPr lang="en-US" sz="1350" dirty="0"/>
          </a:p>
        </p:txBody>
      </p:sp>
      <p:sp>
        <p:nvSpPr>
          <p:cNvPr id="15" name="Shape 10"/>
          <p:cNvSpPr/>
          <p:nvPr/>
        </p:nvSpPr>
        <p:spPr>
          <a:xfrm>
            <a:off x="594360" y="4087368"/>
            <a:ext cx="11018520" cy="676656"/>
          </a:xfrm>
          <a:prstGeom prst="roundRect">
            <a:avLst>
              <a:gd name="adj" fmla="val 9459"/>
            </a:avLst>
          </a:prstGeom>
          <a:solidFill>
            <a:srgbClr val="0E2E7A"/>
          </a:solidFill>
          <a:ln w="12700">
            <a:solidFill>
              <a:srgbClr val="24489C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795528" y="4178808"/>
            <a:ext cx="493776" cy="493776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034" y="4297314"/>
            <a:ext cx="256764" cy="256764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554480" y="4087368"/>
            <a:ext cx="292608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FD2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전화</a:t>
            </a:r>
            <a:endParaRPr lang="en-US" sz="1250" dirty="0"/>
          </a:p>
        </p:txBody>
      </p:sp>
      <p:sp>
        <p:nvSpPr>
          <p:cNvPr id="19" name="Text 13"/>
          <p:cNvSpPr/>
          <p:nvPr/>
        </p:nvSpPr>
        <p:spPr>
          <a:xfrm>
            <a:off x="4434840" y="4087368"/>
            <a:ext cx="694944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02-2652-3001</a:t>
            </a:r>
            <a:endParaRPr lang="en-US" sz="1350" dirty="0"/>
          </a:p>
        </p:txBody>
      </p:sp>
      <p:sp>
        <p:nvSpPr>
          <p:cNvPr id="20" name="Shape 14"/>
          <p:cNvSpPr/>
          <p:nvPr/>
        </p:nvSpPr>
        <p:spPr>
          <a:xfrm>
            <a:off x="594360" y="4873752"/>
            <a:ext cx="11018520" cy="676656"/>
          </a:xfrm>
          <a:prstGeom prst="roundRect">
            <a:avLst>
              <a:gd name="adj" fmla="val 9459"/>
            </a:avLst>
          </a:prstGeom>
          <a:solidFill>
            <a:srgbClr val="0E2E7A"/>
          </a:solidFill>
          <a:ln w="12700">
            <a:solidFill>
              <a:srgbClr val="24489C"/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795528" y="4965192"/>
            <a:ext cx="493776" cy="493776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034" y="5083698"/>
            <a:ext cx="256764" cy="25676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554480" y="4873752"/>
            <a:ext cx="292608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FD2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이메일</a:t>
            </a:r>
            <a:endParaRPr lang="en-US" sz="1250" dirty="0"/>
          </a:p>
        </p:txBody>
      </p:sp>
      <p:sp>
        <p:nvSpPr>
          <p:cNvPr id="24" name="Text 17"/>
          <p:cNvSpPr/>
          <p:nvPr/>
        </p:nvSpPr>
        <p:spPr>
          <a:xfrm>
            <a:off x="4434840" y="4873752"/>
            <a:ext cx="694944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wdgreenpeace@naver.com</a:t>
            </a:r>
            <a:endParaRPr lang="en-US" sz="1350" dirty="0"/>
          </a:p>
        </p:txBody>
      </p:sp>
      <p:sp>
        <p:nvSpPr>
          <p:cNvPr id="25" name="Shape 18"/>
          <p:cNvSpPr/>
          <p:nvPr/>
        </p:nvSpPr>
        <p:spPr>
          <a:xfrm>
            <a:off x="594360" y="5660136"/>
            <a:ext cx="11018520" cy="676656"/>
          </a:xfrm>
          <a:prstGeom prst="roundRect">
            <a:avLst>
              <a:gd name="adj" fmla="val 9459"/>
            </a:avLst>
          </a:prstGeom>
          <a:solidFill>
            <a:srgbClr val="0E2E7A"/>
          </a:solidFill>
          <a:ln w="12700">
            <a:solidFill>
              <a:srgbClr val="24489C"/>
            </a:solidFill>
            <a:prstDash val="solid"/>
          </a:ln>
        </p:spPr>
      </p:sp>
      <p:sp>
        <p:nvSpPr>
          <p:cNvPr id="26" name="Shape 19"/>
          <p:cNvSpPr/>
          <p:nvPr/>
        </p:nvSpPr>
        <p:spPr>
          <a:xfrm>
            <a:off x="795528" y="5751576"/>
            <a:ext cx="493776" cy="493776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2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034" y="5870082"/>
            <a:ext cx="256764" cy="256764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1554480" y="5660136"/>
            <a:ext cx="292608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BFD2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발행인</a:t>
            </a:r>
            <a:endParaRPr lang="en-US" sz="1250" dirty="0"/>
          </a:p>
        </p:txBody>
      </p:sp>
      <p:sp>
        <p:nvSpPr>
          <p:cNvPr id="29" name="Text 21"/>
          <p:cNvSpPr/>
          <p:nvPr/>
        </p:nvSpPr>
        <p:spPr>
          <a:xfrm>
            <a:off x="4434840" y="5660136"/>
            <a:ext cx="694944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신기찬   |   편집인  서주원</a:t>
            </a:r>
            <a:endParaRPr lang="en-US" sz="1350" dirty="0"/>
          </a:p>
        </p:txBody>
      </p:sp>
      <p:sp>
        <p:nvSpPr>
          <p:cNvPr id="30" name="Text 22"/>
          <p:cNvSpPr/>
          <p:nvPr/>
        </p:nvSpPr>
        <p:spPr>
          <a:xfrm>
            <a:off x="594360" y="640080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F93C0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Copyright ⓒ WORLD GREENPEACE. All rights reserved.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ABOUT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월드그린피스란 무엇인가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94360" y="1691640"/>
            <a:ext cx="109728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2000"/>
              </a:lnSpc>
              <a:buNone/>
            </a:pPr>
            <a:r>
              <a:rPr lang="en-US" sz="1500" dirty="0">
                <a:solidFill>
                  <a:srgbClr val="16213A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월드그린피스는 정식 인터넷신문(서울, 아52998)으로 등록된 제도권 언론사로서, 전국의 환경 파수꾼(기자단)을 통해 대한민국 전역의 환경 의제를 심층 보도하는 환경 · 사회 전문 공익 언론입니다.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94360" y="2971800"/>
            <a:ext cx="2615184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444752" y="3264408"/>
            <a:ext cx="914400" cy="91440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73352" y="3493008"/>
            <a:ext cx="457200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94360" y="4343400"/>
            <a:ext cx="2615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환경보호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58952" y="4727448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자연과 생태를 지키는 보도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410712" y="2971800"/>
            <a:ext cx="2615184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261104" y="3264408"/>
            <a:ext cx="914400" cy="91440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04" y="3493008"/>
            <a:ext cx="457200" cy="4572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410712" y="4343400"/>
            <a:ext cx="2615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공익언론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3575304" y="4727448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공공의 이익을 위한 저널리즘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227064" y="2971800"/>
            <a:ext cx="2615184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077456" y="3264408"/>
            <a:ext cx="914400" cy="91440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6056" y="3493008"/>
            <a:ext cx="457200" cy="45720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227064" y="4343400"/>
            <a:ext cx="2615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사회책임</a:t>
            </a:r>
            <a:endParaRPr lang="en-US" sz="1700" dirty="0"/>
          </a:p>
        </p:txBody>
      </p:sp>
      <p:sp>
        <p:nvSpPr>
          <p:cNvPr id="19" name="Text 14"/>
          <p:cNvSpPr/>
          <p:nvPr/>
        </p:nvSpPr>
        <p:spPr>
          <a:xfrm>
            <a:off x="6391656" y="4727448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감시와 비판의 언론 책무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9043416" y="2971800"/>
            <a:ext cx="2615184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893808" y="3264408"/>
            <a:ext cx="914400" cy="91440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2408" y="3493008"/>
            <a:ext cx="457200" cy="45720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043416" y="4343400"/>
            <a:ext cx="26151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생태문명</a:t>
            </a:r>
            <a:endParaRPr lang="en-US" sz="1700" dirty="0"/>
          </a:p>
        </p:txBody>
      </p:sp>
      <p:sp>
        <p:nvSpPr>
          <p:cNvPr id="24" name="Text 18"/>
          <p:cNvSpPr/>
          <p:nvPr/>
        </p:nvSpPr>
        <p:spPr>
          <a:xfrm>
            <a:off x="9208008" y="4727448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지속가능한 미래 가치 확산</a:t>
            </a:r>
            <a:endParaRPr lang="en-US" sz="1150" dirty="0"/>
          </a:p>
        </p:txBody>
      </p:sp>
      <p:sp>
        <p:nvSpPr>
          <p:cNvPr id="25" name="Text 19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6" name="Text 20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28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13716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spc="6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VISION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594360" y="1920240"/>
            <a:ext cx="86868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사람과 자연이</a:t>
            </a:r>
            <a:endParaRPr lang="en-US" sz="46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공존하는 미래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594360" y="416052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CBD9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우리는 환경 저널리즘을 통해 사람과 자연이 조화롭게 공존하는 지속가능한 사회를 지향합니다.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8991295" y="2011680"/>
            <a:ext cx="2103120" cy="210312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17075" y="2537460"/>
            <a:ext cx="1051560" cy="1051560"/>
          </a:xfrm>
          <a:prstGeom prst="rect">
            <a:avLst/>
          </a:prstGeom>
        </p:spPr>
      </p:pic>
      <p:pic>
        <p:nvPicPr>
          <p:cNvPr id="7" name="Image 1" descr="/home/claude/assets/logo_white.png">    </p:cNvPr>
          <p:cNvPicPr>
            <a:picLocks noChangeAspect="1"/>
          </p:cNvPicPr>
          <p:nvPr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8945575" y="4572000"/>
            <a:ext cx="2103120" cy="74025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9FB4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9" name="Text 5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4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MISSION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미션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1783080"/>
            <a:ext cx="11018520" cy="1417320"/>
          </a:xfrm>
          <a:prstGeom prst="roundRect">
            <a:avLst>
              <a:gd name="adj" fmla="val 6452"/>
            </a:avLst>
          </a:prstGeom>
          <a:solidFill>
            <a:srgbClr val="EAF0FA"/>
          </a:solidFill>
          <a:ln/>
        </p:spPr>
      </p:sp>
      <p:sp>
        <p:nvSpPr>
          <p:cNvPr id="5" name="Shape 3"/>
          <p:cNvSpPr/>
          <p:nvPr/>
        </p:nvSpPr>
        <p:spPr>
          <a:xfrm>
            <a:off x="1005840" y="2075688"/>
            <a:ext cx="868680" cy="86868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3010" y="2292858"/>
            <a:ext cx="434340" cy="4343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148840" y="1783080"/>
            <a:ext cx="914400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환경문제 해결을 위한 공익 정보의 생산과 확산</a:t>
            </a:r>
            <a:endParaRPr lang="en-US" sz="2100" dirty="0"/>
          </a:p>
        </p:txBody>
      </p:sp>
      <p:sp>
        <p:nvSpPr>
          <p:cNvPr id="8" name="Shape 5"/>
          <p:cNvSpPr/>
          <p:nvPr/>
        </p:nvSpPr>
        <p:spPr>
          <a:xfrm>
            <a:off x="594360" y="3520440"/>
            <a:ext cx="3529584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914400" y="3840480"/>
            <a:ext cx="822960" cy="82296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140" y="4046220"/>
            <a:ext cx="411480" cy="41148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914400" y="4800600"/>
            <a:ext cx="28895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정확한 환경 보도</a:t>
            </a:r>
            <a:endParaRPr lang="en-US" sz="1550" dirty="0"/>
          </a:p>
        </p:txBody>
      </p:sp>
      <p:sp>
        <p:nvSpPr>
          <p:cNvPr id="12" name="Text 8"/>
          <p:cNvSpPr/>
          <p:nvPr/>
        </p:nvSpPr>
        <p:spPr>
          <a:xfrm>
            <a:off x="914400" y="5184648"/>
            <a:ext cx="288950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현장 중심의 사실 기반 취재로 신뢰할 수 있는 환경 정보를 전달합니다.</a:t>
            </a:r>
            <a:endParaRPr lang="en-US" sz="1150" dirty="0"/>
          </a:p>
        </p:txBody>
      </p:sp>
      <p:sp>
        <p:nvSpPr>
          <p:cNvPr id="13" name="Shape 9"/>
          <p:cNvSpPr/>
          <p:nvPr/>
        </p:nvSpPr>
        <p:spPr>
          <a:xfrm>
            <a:off x="4334256" y="3520440"/>
            <a:ext cx="3529584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654296" y="3840480"/>
            <a:ext cx="822960" cy="82296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6" y="4046220"/>
            <a:ext cx="411480" cy="41148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654296" y="4800600"/>
            <a:ext cx="28895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국민 인식 제고</a:t>
            </a:r>
            <a:endParaRPr lang="en-US" sz="1550" dirty="0"/>
          </a:p>
        </p:txBody>
      </p:sp>
      <p:sp>
        <p:nvSpPr>
          <p:cNvPr id="17" name="Text 12"/>
          <p:cNvSpPr/>
          <p:nvPr/>
        </p:nvSpPr>
        <p:spPr>
          <a:xfrm>
            <a:off x="4654296" y="5184648"/>
            <a:ext cx="288950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복잡한 환경 의제를 시민의 언어로 풀어 공감과 참여를 이끌어냅니다.</a:t>
            </a:r>
            <a:endParaRPr lang="en-US" sz="1150" dirty="0"/>
          </a:p>
        </p:txBody>
      </p:sp>
      <p:sp>
        <p:nvSpPr>
          <p:cNvPr id="18" name="Shape 13"/>
          <p:cNvSpPr/>
          <p:nvPr/>
        </p:nvSpPr>
        <p:spPr>
          <a:xfrm>
            <a:off x="8074152" y="3520440"/>
            <a:ext cx="3529584" cy="233172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8394192" y="3840480"/>
            <a:ext cx="822960" cy="82296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9932" y="4046220"/>
            <a:ext cx="411480" cy="41148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8394192" y="4800600"/>
            <a:ext cx="28895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정책 감시와 제언</a:t>
            </a:r>
            <a:endParaRPr lang="en-US" sz="1550" dirty="0"/>
          </a:p>
        </p:txBody>
      </p:sp>
      <p:sp>
        <p:nvSpPr>
          <p:cNvPr id="22" name="Text 16"/>
          <p:cNvSpPr/>
          <p:nvPr/>
        </p:nvSpPr>
        <p:spPr>
          <a:xfrm>
            <a:off x="8394192" y="5184648"/>
            <a:ext cx="2889504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· ESG 정책을 감시하고 더 나은 대안을 제시합니다.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CORE VALUE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핵심 가치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2048256" cy="2651760"/>
          </a:xfrm>
          <a:prstGeom prst="roundRect">
            <a:avLst>
              <a:gd name="adj" fmla="val 40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161288" y="2212848"/>
            <a:ext cx="1005840" cy="100584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2748" y="2464308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3401568"/>
            <a:ext cx="204825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49808" y="3858768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자연 보전 최우선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2871216" y="1828800"/>
            <a:ext cx="2048256" cy="2651760"/>
          </a:xfrm>
          <a:prstGeom prst="roundRect">
            <a:avLst>
              <a:gd name="adj" fmla="val 40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392424" y="2212848"/>
            <a:ext cx="1005840" cy="100584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884" y="2464308"/>
            <a:ext cx="502920" cy="5029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871216" y="3401568"/>
            <a:ext cx="204825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ESG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2980944" y="3858768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책임경영 확산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5102352" y="1828800"/>
            <a:ext cx="2048256" cy="2651760"/>
          </a:xfrm>
          <a:prstGeom prst="roundRect">
            <a:avLst>
              <a:gd name="adj" fmla="val 40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5623560" y="2212848"/>
            <a:ext cx="1005840" cy="100584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5020" y="2464308"/>
            <a:ext cx="502920" cy="50292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102352" y="3401568"/>
            <a:ext cx="204825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공익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5212080" y="3858768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공공의 이익 우선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7333488" y="1828800"/>
            <a:ext cx="2048256" cy="2651760"/>
          </a:xfrm>
          <a:prstGeom prst="roundRect">
            <a:avLst>
              <a:gd name="adj" fmla="val 40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7854696" y="2212848"/>
            <a:ext cx="1005840" cy="1005840"/>
          </a:xfrm>
          <a:prstGeom prst="ellipse">
            <a:avLst/>
          </a:prstGeom>
          <a:solidFill>
            <a:srgbClr val="1EA36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6156" y="2464308"/>
            <a:ext cx="502920" cy="50292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33488" y="3401568"/>
            <a:ext cx="204825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연대</a:t>
            </a:r>
            <a:endParaRPr lang="en-US" sz="2000" dirty="0"/>
          </a:p>
        </p:txBody>
      </p:sp>
      <p:sp>
        <p:nvSpPr>
          <p:cNvPr id="23" name="Text 17"/>
          <p:cNvSpPr/>
          <p:nvPr/>
        </p:nvSpPr>
        <p:spPr>
          <a:xfrm>
            <a:off x="7443216" y="3858768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전국 네트워크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9564624" y="1828800"/>
            <a:ext cx="2048256" cy="2651760"/>
          </a:xfrm>
          <a:prstGeom prst="roundRect">
            <a:avLst>
              <a:gd name="adj" fmla="val 401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10085832" y="2212848"/>
            <a:ext cx="1005840" cy="1005840"/>
          </a:xfrm>
          <a:prstGeom prst="ellipse">
            <a:avLst/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7292" y="2464308"/>
            <a:ext cx="502920" cy="502920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9564624" y="3401568"/>
            <a:ext cx="204825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책임</a:t>
            </a:r>
            <a:endParaRPr lang="en-US" sz="2000" dirty="0"/>
          </a:p>
        </p:txBody>
      </p:sp>
      <p:sp>
        <p:nvSpPr>
          <p:cNvPr id="28" name="Text 21"/>
          <p:cNvSpPr/>
          <p:nvPr/>
        </p:nvSpPr>
        <p:spPr>
          <a:xfrm>
            <a:off x="9674352" y="3858768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언론의 사명</a:t>
            </a:r>
            <a:endParaRPr lang="en-US" sz="1100" dirty="0"/>
          </a:p>
        </p:txBody>
      </p:sp>
      <p:sp>
        <p:nvSpPr>
          <p:cNvPr id="29" name="Text 22"/>
          <p:cNvSpPr/>
          <p:nvPr/>
        </p:nvSpPr>
        <p:spPr>
          <a:xfrm>
            <a:off x="594360" y="4892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· ESG · 공익 · 연대 · 책임 — 다섯 가지 가치가 월드그린피스의 모든 보도를 관통합니다.</a:t>
            </a:r>
            <a:endParaRPr lang="en-US" sz="1300" dirty="0"/>
          </a:p>
        </p:txBody>
      </p:sp>
      <p:sp>
        <p:nvSpPr>
          <p:cNvPr id="30" name="Text 23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31" name="Text 24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22860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spc="4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PART 02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985455" y="1005840"/>
            <a:ext cx="365760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5000" b="1" dirty="0">
                <a:solidFill>
                  <a:srgbClr val="FFFFFF">
                    <a:alpha val="12000"/>
                  </a:srgbClr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02</a:t>
            </a:r>
            <a:endParaRPr lang="en-US" sz="15000" dirty="0"/>
          </a:p>
        </p:txBody>
      </p:sp>
      <p:sp>
        <p:nvSpPr>
          <p:cNvPr id="4" name="Text 2"/>
          <p:cNvSpPr/>
          <p:nvPr/>
        </p:nvSpPr>
        <p:spPr>
          <a:xfrm>
            <a:off x="594360" y="2788920"/>
            <a:ext cx="8686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의제와 언론의 사명</a:t>
            </a:r>
            <a:endParaRPr lang="en-US" sz="3800" dirty="0"/>
          </a:p>
        </p:txBody>
      </p:sp>
      <p:sp>
        <p:nvSpPr>
          <p:cNvPr id="5" name="Shape 3"/>
          <p:cNvSpPr/>
          <p:nvPr/>
        </p:nvSpPr>
        <p:spPr>
          <a:xfrm>
            <a:off x="594360" y="3840480"/>
            <a:ext cx="2377440" cy="0"/>
          </a:xfrm>
          <a:prstGeom prst="line">
            <a:avLst/>
          </a:prstGeom>
          <a:noFill/>
          <a:ln w="31750">
            <a:solidFill>
              <a:srgbClr val="1EA36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4023360"/>
            <a:ext cx="8686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BD9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왜 지금, 환경을 전문으로 다루는 언론이 필요한가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9FB4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4D8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502920"/>
            <a:ext cx="100584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300" kern="0" dirty="0">
                <a:solidFill>
                  <a:srgbClr val="1EA36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CLIMATE CRISIS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94360" y="786384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환경 위기의 시대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94360" y="1783080"/>
            <a:ext cx="3529584" cy="1783080"/>
          </a:xfrm>
          <a:prstGeom prst="roundRect">
            <a:avLst>
              <a:gd name="adj" fmla="val 4615"/>
            </a:avLst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63824" y="2011680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86968" y="2057400"/>
            <a:ext cx="243230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1.5℃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905256" y="2880360"/>
            <a:ext cx="29809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CBD9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파리협정 기온 상승 억제 마지노선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4334256" y="1783080"/>
            <a:ext cx="3529584" cy="1783080"/>
          </a:xfrm>
          <a:prstGeom prst="roundRect">
            <a:avLst>
              <a:gd name="adj" fmla="val 4615"/>
            </a:avLst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720" y="2011680"/>
            <a:ext cx="640080" cy="6400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626864" y="2057400"/>
            <a:ext cx="243230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2050</a:t>
            </a:r>
            <a:endParaRPr lang="en-US" sz="4000" dirty="0"/>
          </a:p>
        </p:txBody>
      </p:sp>
      <p:sp>
        <p:nvSpPr>
          <p:cNvPr id="11" name="Text 7"/>
          <p:cNvSpPr/>
          <p:nvPr/>
        </p:nvSpPr>
        <p:spPr>
          <a:xfrm>
            <a:off x="4645152" y="2880360"/>
            <a:ext cx="29809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CBD9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대한민국 탄소중립 목표 연도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8074152" y="1783080"/>
            <a:ext cx="3529584" cy="1783080"/>
          </a:xfrm>
          <a:prstGeom prst="roundRect">
            <a:avLst>
              <a:gd name="adj" fmla="val 4615"/>
            </a:avLst>
          </a:prstGeom>
          <a:solidFill>
            <a:srgbClr val="0A2882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3616" y="2011680"/>
            <a:ext cx="640080" cy="6400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366760" y="2057400"/>
            <a:ext cx="2432304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2030</a:t>
            </a:r>
            <a:endParaRPr lang="en-US" sz="4000" dirty="0"/>
          </a:p>
        </p:txBody>
      </p:sp>
      <p:sp>
        <p:nvSpPr>
          <p:cNvPr id="15" name="Text 10"/>
          <p:cNvSpPr/>
          <p:nvPr/>
        </p:nvSpPr>
        <p:spPr>
          <a:xfrm>
            <a:off x="8385048" y="2880360"/>
            <a:ext cx="29809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CBD9F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온실가스 감축(NDC) 목표 시점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594360" y="3886200"/>
            <a:ext cx="2615184" cy="1554480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68680" y="4206240"/>
            <a:ext cx="914400" cy="914400"/>
          </a:xfrm>
          <a:prstGeom prst="ellipse">
            <a:avLst/>
          </a:prstGeom>
          <a:solidFill>
            <a:srgbClr val="EAF0FA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4434840"/>
            <a:ext cx="457200" cy="45720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920240" y="3886200"/>
            <a:ext cx="1152144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기후변화</a:t>
            </a:r>
            <a:endParaRPr lang="en-US" sz="1550" dirty="0"/>
          </a:p>
        </p:txBody>
      </p:sp>
      <p:sp>
        <p:nvSpPr>
          <p:cNvPr id="20" name="Shape 14"/>
          <p:cNvSpPr/>
          <p:nvPr/>
        </p:nvSpPr>
        <p:spPr>
          <a:xfrm>
            <a:off x="3410712" y="3886200"/>
            <a:ext cx="2615184" cy="1554480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3685032" y="4206240"/>
            <a:ext cx="914400" cy="914400"/>
          </a:xfrm>
          <a:prstGeom prst="ellipse">
            <a:avLst/>
          </a:prstGeom>
          <a:solidFill>
            <a:srgbClr val="EAF0FA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3632" y="4434840"/>
            <a:ext cx="457200" cy="45720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4736592" y="3886200"/>
            <a:ext cx="1152144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산림파괴</a:t>
            </a:r>
            <a:endParaRPr lang="en-US" sz="1550" dirty="0"/>
          </a:p>
        </p:txBody>
      </p:sp>
      <p:sp>
        <p:nvSpPr>
          <p:cNvPr id="24" name="Shape 17"/>
          <p:cNvSpPr/>
          <p:nvPr/>
        </p:nvSpPr>
        <p:spPr>
          <a:xfrm>
            <a:off x="6227064" y="3886200"/>
            <a:ext cx="2615184" cy="1554480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25" name="Shape 18"/>
          <p:cNvSpPr/>
          <p:nvPr/>
        </p:nvSpPr>
        <p:spPr>
          <a:xfrm>
            <a:off x="6501384" y="4206240"/>
            <a:ext cx="914400" cy="914400"/>
          </a:xfrm>
          <a:prstGeom prst="ellipse">
            <a:avLst/>
          </a:prstGeom>
          <a:solidFill>
            <a:srgbClr val="EAF0FA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2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9984" y="4434840"/>
            <a:ext cx="457200" cy="457200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7552944" y="3886200"/>
            <a:ext cx="1152144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탄소배출</a:t>
            </a:r>
            <a:endParaRPr lang="en-US" sz="1550" dirty="0"/>
          </a:p>
        </p:txBody>
      </p:sp>
      <p:sp>
        <p:nvSpPr>
          <p:cNvPr id="28" name="Shape 20"/>
          <p:cNvSpPr/>
          <p:nvPr/>
        </p:nvSpPr>
        <p:spPr>
          <a:xfrm>
            <a:off x="9043416" y="3886200"/>
            <a:ext cx="2615184" cy="1554480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A1A40">
                <a:alpha val="13000"/>
              </a:srgbClr>
            </a:outerShdw>
          </a:effectLst>
        </p:spPr>
      </p:sp>
      <p:sp>
        <p:nvSpPr>
          <p:cNvPr id="29" name="Shape 21"/>
          <p:cNvSpPr/>
          <p:nvPr/>
        </p:nvSpPr>
        <p:spPr>
          <a:xfrm>
            <a:off x="9317736" y="4206240"/>
            <a:ext cx="914400" cy="914400"/>
          </a:xfrm>
          <a:prstGeom prst="ellipse">
            <a:avLst/>
          </a:prstGeom>
          <a:solidFill>
            <a:srgbClr val="EAF0FA"/>
          </a:solidFill>
          <a:ln/>
          <a:effectLst>
            <a:outerShdw sx="100000" sy="100000" kx="0" ky="0" algn="bl" rotWithShape="0" blurRad="114300" dist="38100" dir="5400000">
              <a:srgbClr val="0A1A40">
                <a:alpha val="18000"/>
              </a:srgbClr>
            </a:outerShdw>
          </a:effectLst>
        </p:spPr>
      </p:sp>
      <p:pic>
        <p:nvPicPr>
          <p:cNvPr id="30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46336" y="4434840"/>
            <a:ext cx="457200" cy="457200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10369296" y="3886200"/>
            <a:ext cx="1152144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A2882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해양오염</a:t>
            </a:r>
            <a:endParaRPr lang="en-US" sz="1550" dirty="0"/>
          </a:p>
        </p:txBody>
      </p:sp>
      <p:sp>
        <p:nvSpPr>
          <p:cNvPr id="32" name="Text 23"/>
          <p:cNvSpPr/>
          <p:nvPr/>
        </p:nvSpPr>
        <p:spPr>
          <a:xfrm>
            <a:off x="594360" y="56235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* 위 수치는 국제·국가 기후정책의 대표 기준점입니다.</a:t>
            </a:r>
            <a:endParaRPr lang="en-US" sz="950" dirty="0"/>
          </a:p>
        </p:txBody>
      </p:sp>
      <p:sp>
        <p:nvSpPr>
          <p:cNvPr id="33" name="Text 24"/>
          <p:cNvSpPr/>
          <p:nvPr/>
        </p:nvSpPr>
        <p:spPr>
          <a:xfrm>
            <a:off x="594360" y="6473952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200" kern="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WORLD GREENPEACE</a:t>
            </a:r>
            <a:endParaRPr lang="en-US" sz="850" dirty="0"/>
          </a:p>
        </p:txBody>
      </p:sp>
      <p:sp>
        <p:nvSpPr>
          <p:cNvPr id="34" name="Text 25"/>
          <p:cNvSpPr/>
          <p:nvPr/>
        </p:nvSpPr>
        <p:spPr>
          <a:xfrm>
            <a:off x="10911535" y="6473952"/>
            <a:ext cx="685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C6B86"/>
                </a:solidFill>
                <a:latin typeface="맑은 고딕" pitchFamily="34" charset="0"/>
                <a:ea typeface="맑은 고딕" pitchFamily="34" charset="-122"/>
                <a:cs typeface="맑은 고딕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GREENPEACE 기관소개</dc:title>
  <dc:subject>PptxGenJS Presentation</dc:subject>
  <dc:creator>WORLD GREENPEACE</dc:creator>
  <cp:lastModifiedBy>WORLD GREENPEACE</cp:lastModifiedBy>
  <cp:revision>1</cp:revision>
  <dcterms:created xsi:type="dcterms:W3CDTF">2026-06-16T18:36:51Z</dcterms:created>
  <dcterms:modified xsi:type="dcterms:W3CDTF">2026-06-16T18:36:51Z</dcterms:modified>
</cp:coreProperties>
</file>