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  <p:sldId id="323" r:id="rId74"/>
    <p:sldId id="324" r:id="rId75"/>
    <p:sldId id="325" r:id="rId76"/>
    <p:sldId id="326" r:id="rId77"/>
    <p:sldId id="327" r:id="rId78"/>
    <p:sldId id="328" r:id="rId79"/>
    <p:sldId id="329" r:id="rId80"/>
    <p:sldId id="330" r:id="rId81"/>
    <p:sldId id="331" r:id="rId82"/>
    <p:sldId id="332" r:id="rId83"/>
    <p:sldId id="333" r:id="rId84"/>
    <p:sldId id="334" r:id="rId85"/>
    <p:sldId id="335" r:id="rId8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Relationship Id="rId70" Type="http://schemas.openxmlformats.org/officeDocument/2006/relationships/slide" Target="slides/slide64.xml"/><Relationship Id="rId71" Type="http://schemas.openxmlformats.org/officeDocument/2006/relationships/slide" Target="slides/slide65.xml"/><Relationship Id="rId72" Type="http://schemas.openxmlformats.org/officeDocument/2006/relationships/slide" Target="slides/slide66.xml"/><Relationship Id="rId73" Type="http://schemas.openxmlformats.org/officeDocument/2006/relationships/slide" Target="slides/slide67.xml"/><Relationship Id="rId74" Type="http://schemas.openxmlformats.org/officeDocument/2006/relationships/slide" Target="slides/slide68.xml"/><Relationship Id="rId75" Type="http://schemas.openxmlformats.org/officeDocument/2006/relationships/slide" Target="slides/slide69.xml"/><Relationship Id="rId76" Type="http://schemas.openxmlformats.org/officeDocument/2006/relationships/slide" Target="slides/slide70.xml"/><Relationship Id="rId77" Type="http://schemas.openxmlformats.org/officeDocument/2006/relationships/slide" Target="slides/slide71.xml"/><Relationship Id="rId78" Type="http://schemas.openxmlformats.org/officeDocument/2006/relationships/slide" Target="slides/slide72.xml"/><Relationship Id="rId79" Type="http://schemas.openxmlformats.org/officeDocument/2006/relationships/slide" Target="slides/slide73.xml"/><Relationship Id="rId80" Type="http://schemas.openxmlformats.org/officeDocument/2006/relationships/slide" Target="slides/slide74.xml"/><Relationship Id="rId81" Type="http://schemas.openxmlformats.org/officeDocument/2006/relationships/slide" Target="slides/slide75.xml"/><Relationship Id="rId82" Type="http://schemas.openxmlformats.org/officeDocument/2006/relationships/slide" Target="slides/slide76.xml"/><Relationship Id="rId83" Type="http://schemas.openxmlformats.org/officeDocument/2006/relationships/slide" Target="slides/slide77.xml"/><Relationship Id="rId84" Type="http://schemas.openxmlformats.org/officeDocument/2006/relationships/slide" Target="slides/slide78.xml"/><Relationship Id="rId85" Type="http://schemas.openxmlformats.org/officeDocument/2006/relationships/slide" Target="slides/slide79.xml"/><Relationship Id="rId86" Type="http://schemas.openxmlformats.org/officeDocument/2006/relationships/slide" Target="slides/slide8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5" Type="http://schemas.openxmlformats.org/officeDocument/2006/relationships/image" Target="../media/image22.png"/><Relationship Id="rId6" Type="http://schemas.openxmlformats.org/officeDocument/2006/relationships/image" Target="../media/image23.png"/><Relationship Id="rId7" Type="http://schemas.openxmlformats.org/officeDocument/2006/relationships/image" Target="../media/image24.png"/><Relationship Id="rId8" Type="http://schemas.openxmlformats.org/officeDocument/2006/relationships/image" Target="../media/image25.png"/><Relationship Id="rId9" Type="http://schemas.openxmlformats.org/officeDocument/2006/relationships/image" Target="../media/image26.png"/><Relationship Id="rId10" Type="http://schemas.openxmlformats.org/officeDocument/2006/relationships/image" Target="../media/image27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6" Type="http://schemas.openxmlformats.org/officeDocument/2006/relationships/image" Target="../media/image30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2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.png"/></Relationships>
</file>

<file path=ppt/slides/_rels/slide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.png"/></Relationships>
</file>

<file path=ppt/slides/_rels/slide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.png"/></Relationships>
</file>

<file path=ppt/slides/_rels/slide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7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7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7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8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15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868680"/>
            <a:ext cx="100584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5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SIMTECH AROMA THERAPY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2331720"/>
            <a:ext cx="10332720" cy="1828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1000"/>
              </a:spcAft>
            </a:pPr>
            <a:r>
              <a:rPr sz="5800" b="1" i="0">
                <a:solidFill>
                  <a:srgbClr val="FFFFFF"/>
                </a:solidFill>
                <a:latin typeface="Noto Sans KR"/>
                <a:ea typeface="Noto Sans KR"/>
                <a:cs typeface="Noto Sans KR"/>
              </a:rPr>
              <a:t>향기치유 전문교재</a:t>
            </a:r>
          </a:p>
          <a:p>
            <a:pPr algn="l">
              <a:lnSpc>
                <a:spcPct val="120000"/>
              </a:lnSpc>
            </a:pPr>
            <a:r>
              <a:rPr sz="1800" b="0" i="0">
                <a:solidFill>
                  <a:srgbClr val="E6D9BC"/>
                </a:solidFill>
                <a:latin typeface="Noto Sans KR"/>
                <a:ea typeface="Noto Sans KR"/>
                <a:cs typeface="Noto Sans KR"/>
              </a:rPr>
              <a:t>감정 회복에서 생명 회복으로 — SIMTECH 통합치유학의 기초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60120" y="4572000"/>
            <a:ext cx="3017520" cy="45720"/>
          </a:xfrm>
          <a:prstGeom prst="roundRect">
            <a:avLst>
              <a:gd name="adj" fmla="val 50000"/>
            </a:avLst>
          </a:prstGeom>
          <a:solidFill>
            <a:srgbClr val="C8952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4892040"/>
            <a:ext cx="100584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400" b="0" i="0">
                <a:solidFill>
                  <a:srgbClr val="CFD6DF"/>
                </a:solidFill>
                <a:latin typeface="Noto Sans KR"/>
                <a:ea typeface="Noto Sans KR"/>
                <a:cs typeface="Noto Sans KR"/>
              </a:rPr>
              <a:t>강의용 공식 교육 콘텐츠 — 오프라인·온라인·영상·세계대학 공통</a:t>
            </a:r>
          </a:p>
          <a:p>
            <a:pPr algn="l"/>
            <a:r>
              <a:rPr sz="1300" b="0" i="0">
                <a:solidFill>
                  <a:srgbClr val="CFD6DF"/>
                </a:solidFill>
                <a:latin typeface="Noto Sans KR"/>
                <a:ea typeface="Noto Sans KR"/>
                <a:cs typeface="Noto Sans KR"/>
              </a:rPr>
              <a:t>김산다라(玄武) 지음  ·  IO-SGCT 심테크연구소 · SIMTECH WORLD UNIVERSITY</a:t>
            </a:r>
          </a:p>
        </p:txBody>
      </p:sp>
      <p:pic>
        <p:nvPicPr>
          <p:cNvPr id="6" name="Picture 5" descr="2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0" y="1870115"/>
            <a:ext cx="3017520" cy="2660569"/>
          </a:xfrm>
          <a:prstGeom prst="rect">
            <a:avLst/>
          </a:prstGeom>
          <a:effectLst>
            <a:outerShdw blurRad="91440" dist="50292" dir="5400000" rotWithShape="0">
              <a:srgbClr val="1A1A1A">
                <a:alpha val="72000"/>
              </a:srgbClr>
            </a:outerShdw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566928"/>
            <a:ext cx="1078992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 i="0">
                <a:solidFill>
                  <a:srgbClr val="07152A"/>
                </a:solidFill>
                <a:latin typeface="Noto Sans KR"/>
                <a:ea typeface="Noto Sans KR"/>
                <a:cs typeface="Noto Sans KR"/>
              </a:rPr>
              <a:t>후각의 직행 경로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481328"/>
            <a:ext cx="56692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3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시상을 거치지 않는다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232" y="2286000"/>
            <a:ext cx="5760720" cy="3840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대부분의 감각은 시상을 거쳐 사고의 뇌로 향한다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후각만은 감정·기억의 중추인 변연계로 직행한다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인지적 저항을 우회하는 ‘3초의 기적’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931152" y="1459427"/>
            <a:ext cx="4791456" cy="4396344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ECE7DA"/>
            </a:solidFill>
          </a:ln>
          <a:effectLst>
            <a:outerShdw blurRad="91440" dist="50292" dir="5400000" rotWithShape="0">
              <a:srgbClr val="1A1A1A">
                <a:alpha val="7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0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0880" y="1569155"/>
            <a:ext cx="4572000" cy="417688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85800" y="6437376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5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SIMTECH WORLD UNIVERSITY · 향기치유 전문교육과정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155680" y="6437376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00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09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566928"/>
            <a:ext cx="1078992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 i="0">
                <a:solidFill>
                  <a:srgbClr val="07152A"/>
                </a:solidFill>
                <a:latin typeface="Noto Sans KR"/>
                <a:ea typeface="Noto Sans KR"/>
                <a:cs typeface="Noto Sans KR"/>
              </a:rPr>
              <a:t>후각기관의 구조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72200" y="1481328"/>
            <a:ext cx="548640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3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수용체에서 후구까지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99632" y="2286000"/>
            <a:ext cx="5394960" cy="3840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코 안 후각상피의 수용체가 향 분자와 결합한다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전기 신호가 사골판을 지나 후구로 모인다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정교한 1차 필터가 향의 신호를 정렬한다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22873" y="1444752"/>
            <a:ext cx="4955052" cy="4425696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ECE7DA"/>
            </a:solidFill>
          </a:ln>
          <a:effectLst>
            <a:outerShdw blurRad="91440" dist="50292" dir="5400000" rotWithShape="0">
              <a:srgbClr val="1A1A1A">
                <a:alpha val="7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601" y="1554480"/>
            <a:ext cx="4735596" cy="420624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85800" y="6437376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5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SIMTECH WORLD UNIVERSITY · 향기치유 전문교육과정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155680" y="6437376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00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10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566928"/>
            <a:ext cx="1078992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 i="0">
                <a:solidFill>
                  <a:srgbClr val="07152A"/>
                </a:solidFill>
                <a:latin typeface="Noto Sans KR"/>
                <a:ea typeface="Noto Sans KR"/>
                <a:cs typeface="Noto Sans KR"/>
              </a:rPr>
              <a:t>대뇌변연계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481328"/>
            <a:ext cx="56692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3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편도체와 해마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232" y="2286000"/>
            <a:ext cx="5760720" cy="3840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편도체는 정서를, 해마는 기억을 담당한다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향은 이 두 중추에 거의 즉각적으로 닿는다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그래서 향기는 감정과 기억을 함께 깨운다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931152" y="1547622"/>
            <a:ext cx="4791456" cy="4219956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ECE7DA"/>
            </a:solidFill>
          </a:ln>
          <a:effectLst>
            <a:outerShdw blurRad="91440" dist="50292" dir="5400000" rotWithShape="0">
              <a:srgbClr val="1A1A1A">
                <a:alpha val="7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0880" y="1657349"/>
            <a:ext cx="4572000" cy="40005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85800" y="6437376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5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SIMTECH WORLD UNIVERSITY · 향기치유 전문교육과정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155680" y="6437376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00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11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566928"/>
            <a:ext cx="1078992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 i="0">
                <a:solidFill>
                  <a:srgbClr val="07152A"/>
                </a:solidFill>
                <a:latin typeface="Noto Sans KR"/>
                <a:ea typeface="Noto Sans KR"/>
                <a:cs typeface="Noto Sans KR"/>
              </a:rPr>
              <a:t>혈뇌장벽과 생화학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72200" y="1481328"/>
            <a:ext cx="548640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3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미세 지용성 분자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99632" y="2286000"/>
            <a:ext cx="5394960" cy="3840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에센셜 오일 분자는 대개 분자량 300Da 이하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일부 성분은 GABA 등 수용체와 상호작용한다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모든 작용은 보완적 수준으로 이해한다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76072" y="1458010"/>
            <a:ext cx="5248656" cy="4399179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ECE7DA"/>
            </a:solidFill>
          </a:ln>
          <a:effectLst>
            <a:outerShdw blurRad="91440" dist="50292" dir="5400000" rotWithShape="0">
              <a:srgbClr val="1A1A1A">
                <a:alpha val="7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0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567738"/>
            <a:ext cx="5029200" cy="417972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85800" y="6437376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5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SIMTECH WORLD UNIVERSITY · 향기치유 전문교육과정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155680" y="6437376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00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12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566928"/>
            <a:ext cx="1078992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 i="0">
                <a:solidFill>
                  <a:srgbClr val="07152A"/>
                </a:solidFill>
                <a:latin typeface="Noto Sans KR"/>
                <a:ea typeface="Noto Sans KR"/>
                <a:cs typeface="Noto Sans KR"/>
              </a:rPr>
              <a:t>신경전달물질의 균형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481328"/>
            <a:ext cx="56692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3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세로토닌·도파민·GABA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232" y="2286000"/>
            <a:ext cx="5760720" cy="3840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향은 정서 체계가 스스로 균형을 찾도록 돕는다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명령이 아니라 완만한 신호로 작용한다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효과는 개인의 기억·맥락에 좌우된다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931152" y="1663282"/>
            <a:ext cx="4791456" cy="3988634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ECE7DA"/>
            </a:solidFill>
          </a:ln>
          <a:effectLst>
            <a:outerShdw blurRad="91440" dist="50292" dir="5400000" rotWithShape="0">
              <a:srgbClr val="1A1A1A">
                <a:alpha val="7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0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0880" y="1773010"/>
            <a:ext cx="4572000" cy="376917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85800" y="6437376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5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SIMTECH WORLD UNIVERSITY · 향기치유 전문교육과정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155680" y="6437376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00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13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566928"/>
            <a:ext cx="1078992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 i="0">
                <a:solidFill>
                  <a:srgbClr val="07152A"/>
                </a:solidFill>
                <a:latin typeface="Noto Sans KR"/>
                <a:ea typeface="Noto Sans KR"/>
                <a:cs typeface="Noto Sans KR"/>
              </a:rPr>
              <a:t>자율신경 항상성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72200" y="1481328"/>
            <a:ext cx="548640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3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HPA 축과 스트레스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99632" y="2286000"/>
            <a:ext cx="5394960" cy="3840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만성 스트레스는 자율신경 균형을 무너뜨린다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안정 향은 과활성된 긴장을 낮추는 방향으로 돕는다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신체가 스스로 회복할 여건을 마련한다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92755" y="1444752"/>
            <a:ext cx="5015288" cy="4425696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ECE7DA"/>
            </a:solidFill>
          </a:ln>
          <a:effectLst>
            <a:outerShdw blurRad="91440" dist="50292" dir="5400000" rotWithShape="0">
              <a:srgbClr val="1A1A1A">
                <a:alpha val="7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0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483" y="1554480"/>
            <a:ext cx="4795832" cy="420624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85800" y="6437376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5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SIMTECH WORLD UNIVERSITY · 향기치유 전문교육과정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155680" y="6437376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00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14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15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097280" y="2011680"/>
            <a:ext cx="9966960" cy="21945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35000"/>
              </a:lnSpc>
            </a:pPr>
            <a:r>
              <a:rPr sz="3000" b="1" i="0">
                <a:solidFill>
                  <a:srgbClr val="FFFFFF"/>
                </a:solidFill>
                <a:latin typeface="Noto Sans KR"/>
                <a:ea typeface="Noto Sans KR"/>
                <a:cs typeface="Noto Sans KR"/>
              </a:rPr>
              <a:t>향기는 인지의 빗장을 지나
감정에 곧장 닿는 생명의 언어다.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97280" y="4206240"/>
            <a:ext cx="996696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600" b="0" i="0">
                <a:solidFill>
                  <a:srgbClr val="E6D9BC"/>
                </a:solidFill>
                <a:latin typeface="Noto Sans KR"/>
                <a:ea typeface="Noto Sans KR"/>
                <a:cs typeface="Noto Sans KR"/>
              </a:rPr>
              <a:t>— 제2장 SIMTECH INSIGHT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5212080"/>
            <a:ext cx="99669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5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향기  →  감정회복  →  생명회복  →  생명소환  →  생명문명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55680" y="6437376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000" b="0" i="0">
                <a:solidFill>
                  <a:srgbClr val="E6D9BC"/>
                </a:solidFill>
                <a:latin typeface="Noto Sans KR"/>
                <a:ea typeface="Noto Sans KR"/>
                <a:cs typeface="Noto Sans KR"/>
              </a:rPr>
              <a:t>15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15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828800"/>
            <a:ext cx="146304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0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03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960120" y="2697480"/>
            <a:ext cx="822960" cy="45720"/>
          </a:xfrm>
          <a:prstGeom prst="roundRect">
            <a:avLst>
              <a:gd name="adj" fmla="val 50000"/>
            </a:avLst>
          </a:prstGeom>
          <a:solidFill>
            <a:srgbClr val="C8952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2926080"/>
            <a:ext cx="6949440" cy="1828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800"/>
              </a:spcAft>
            </a:pPr>
            <a:r>
              <a:rPr sz="4000" b="1" i="0">
                <a:solidFill>
                  <a:srgbClr val="FFFFFF"/>
                </a:solidFill>
                <a:latin typeface="Noto Sans KR"/>
                <a:ea typeface="Noto Sans KR"/>
                <a:cs typeface="Noto Sans KR"/>
              </a:rPr>
              <a:t>감정과 향기</a:t>
            </a:r>
          </a:p>
          <a:p>
            <a:pPr algn="l"/>
            <a:r>
              <a:rPr sz="1500" b="0" i="1">
                <a:solidFill>
                  <a:srgbClr val="E6D9BC"/>
                </a:solidFill>
                <a:latin typeface="Noto Sans KR"/>
                <a:ea typeface="Noto Sans KR"/>
                <a:cs typeface="Noto Sans KR"/>
              </a:rPr>
              <a:t>Emotion and Scent</a:t>
            </a:r>
          </a:p>
        </p:txBody>
      </p:sp>
      <p:pic>
        <p:nvPicPr>
          <p:cNvPr id="5" name="Picture 4" descr="0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851795"/>
            <a:ext cx="3657600" cy="3154409"/>
          </a:xfrm>
          <a:prstGeom prst="rect">
            <a:avLst/>
          </a:prstGeom>
          <a:effectLst>
            <a:outerShdw blurRad="91440" dist="50292" dir="5400000" rotWithShape="0">
              <a:srgbClr val="1A1A1A">
                <a:alpha val="72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11155680" y="6437376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000" b="0" i="0">
                <a:solidFill>
                  <a:srgbClr val="E6D9BC"/>
                </a:solidFill>
                <a:latin typeface="Noto Sans KR"/>
                <a:ea typeface="Noto Sans KR"/>
                <a:cs typeface="Noto Sans KR"/>
              </a:rPr>
              <a:t>16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566928"/>
            <a:ext cx="1078992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 i="0">
                <a:solidFill>
                  <a:srgbClr val="07152A"/>
                </a:solidFill>
                <a:latin typeface="Noto Sans KR"/>
                <a:ea typeface="Noto Sans KR"/>
                <a:cs typeface="Noto Sans KR"/>
              </a:rPr>
              <a:t>편도체와 향기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481328"/>
            <a:ext cx="56692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3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경보를 다스리는 신호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232" y="2286000"/>
            <a:ext cx="5760720" cy="3840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편도체는 위협을 순식간에 판단해 공포·불안을 일으킨다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안전하다고 인식되는 향은 그 경보를 완화한다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활기를 주는 향은 무기력한 정서를 부드럽게 일으킨다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931152" y="1527061"/>
            <a:ext cx="4791456" cy="4261077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ECE7DA"/>
            </a:solidFill>
          </a:ln>
          <a:effectLst>
            <a:outerShdw blurRad="91440" dist="50292" dir="5400000" rotWithShape="0">
              <a:srgbClr val="1A1A1A">
                <a:alpha val="7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0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0880" y="1636789"/>
            <a:ext cx="4572000" cy="404162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85800" y="6437376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5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SIMTECH WORLD UNIVERSITY · 향기치유 전문교육과정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155680" y="6437376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00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17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566928"/>
            <a:ext cx="1078992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 i="0">
                <a:solidFill>
                  <a:srgbClr val="07152A"/>
                </a:solidFill>
                <a:latin typeface="Noto Sans KR"/>
                <a:ea typeface="Noto Sans KR"/>
                <a:cs typeface="Noto Sans KR"/>
              </a:rPr>
              <a:t>정서별 향기 매핑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72200" y="1481328"/>
            <a:ext cx="548640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3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상태에 맞는 향의 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99632" y="2286000"/>
            <a:ext cx="5394960" cy="3840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불안·무기력·분노는 서로 다른 신경 균형을 가진다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각 상태에 어울리는 향의 방향이 다르다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‘좋은 향’이 아니라 ‘지금 맞는 향’을 고른다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76072" y="1474823"/>
            <a:ext cx="5248656" cy="4365552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ECE7DA"/>
            </a:solidFill>
          </a:ln>
          <a:effectLst>
            <a:outerShdw blurRad="91440" dist="50292" dir="5400000" rotWithShape="0">
              <a:srgbClr val="1A1A1A">
                <a:alpha val="7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0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584551"/>
            <a:ext cx="5029200" cy="414609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85800" y="6437376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5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SIMTECH WORLD UNIVERSITY · 향기치유 전문교육과정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155680" y="6437376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00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18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566928"/>
            <a:ext cx="1078992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 i="0">
                <a:solidFill>
                  <a:srgbClr val="07152A"/>
                </a:solidFill>
                <a:latin typeface="Noto Sans KR"/>
                <a:ea typeface="Noto Sans KR"/>
                <a:cs typeface="Noto Sans KR"/>
              </a:rPr>
              <a:t>이 과정의 성격 — ‘열린 신중함’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481328"/>
            <a:ext cx="56692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3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교육 · 정서지원 · 회복지원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232" y="2286000"/>
            <a:ext cx="5852160" cy="3840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향기가 뇌·감정·기억에 작용하는 원리를 교육 가능한 수준으로 이해한다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효과를 단정하지 않으며, 의학적 치료를 대체하지 않는다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위기 신호 앞에서는 주저 없이 전문 의료·상담 자원으로 연계한다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향기치유를 사람의 회복을 돕는 따뜻하고 책임 있는 기술로 다룬다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931152" y="1580930"/>
            <a:ext cx="4791456" cy="4153339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ECE7DA"/>
            </a:solidFill>
          </a:ln>
          <a:effectLst>
            <a:outerShdw blurRad="91440" dist="50292" dir="5400000" rotWithShape="0">
              <a:srgbClr val="1A1A1A">
                <a:alpha val="7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0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0880" y="1690658"/>
            <a:ext cx="4572000" cy="393388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85800" y="6437376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5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SIMTECH WORLD UNIVERSITY · 향기치유 전문교육과정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155680" y="6437376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00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01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566928"/>
            <a:ext cx="1078992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 i="0">
                <a:solidFill>
                  <a:srgbClr val="07152A"/>
                </a:solidFill>
                <a:latin typeface="Noto Sans KR"/>
                <a:ea typeface="Noto Sans KR"/>
                <a:cs typeface="Noto Sans KR"/>
              </a:rPr>
              <a:t>자율신경의 균형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481328"/>
            <a:ext cx="56692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3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긴장과 이완 사이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232" y="2286000"/>
            <a:ext cx="5760720" cy="3840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교감–부교감의 균형이 정서 안정을 좌우한다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향과 호흡의 결합이 즉각적 진정을 보조한다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어디까지나 자기조절을 돕는 보조 수단이다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931152" y="1542909"/>
            <a:ext cx="4791456" cy="4229381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ECE7DA"/>
            </a:solidFill>
          </a:ln>
          <a:effectLst>
            <a:outerShdw blurRad="91440" dist="50292" dir="5400000" rotWithShape="0">
              <a:srgbClr val="1A1A1A">
                <a:alpha val="7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0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0880" y="1652637"/>
            <a:ext cx="4572000" cy="400992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85800" y="6437376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5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SIMTECH WORLD UNIVERSITY · 향기치유 전문교육과정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155680" y="6437376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00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19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566928"/>
            <a:ext cx="1078992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 i="0">
                <a:solidFill>
                  <a:srgbClr val="07152A"/>
                </a:solidFill>
                <a:latin typeface="Noto Sans KR"/>
                <a:ea typeface="Noto Sans KR"/>
                <a:cs typeface="Noto Sans KR"/>
              </a:rPr>
              <a:t>향기 → 감정회복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72200" y="1481328"/>
            <a:ext cx="548640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3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닫힌 감정을 여는 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99632" y="2286000"/>
            <a:ext cx="5394960" cy="3840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억압된 감정을 안전하게 표면화하는 트리거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비심판적 정서 지지가 동반될 때 회복으로 이어진다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감정회복은 생명회복으로 가는 첫 관문이다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92072" y="1444752"/>
            <a:ext cx="5016655" cy="4425696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ECE7DA"/>
            </a:solidFill>
          </a:ln>
          <a:effectLst>
            <a:outerShdw blurRad="91440" dist="50292" dir="5400000" rotWithShape="0">
              <a:srgbClr val="1A1A1A">
                <a:alpha val="7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2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800" y="1554480"/>
            <a:ext cx="4797199" cy="420624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85800" y="6437376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5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SIMTECH WORLD UNIVERSITY · 향기치유 전문교육과정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155680" y="6437376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00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20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15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828800"/>
            <a:ext cx="146304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0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04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960120" y="2697480"/>
            <a:ext cx="822960" cy="45720"/>
          </a:xfrm>
          <a:prstGeom prst="roundRect">
            <a:avLst>
              <a:gd name="adj" fmla="val 50000"/>
            </a:avLst>
          </a:prstGeom>
          <a:solidFill>
            <a:srgbClr val="C8952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2926080"/>
            <a:ext cx="6949440" cy="1828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800"/>
              </a:spcAft>
            </a:pPr>
            <a:r>
              <a:rPr sz="4000" b="1" i="0">
                <a:solidFill>
                  <a:srgbClr val="FFFFFF"/>
                </a:solidFill>
                <a:latin typeface="Noto Sans KR"/>
                <a:ea typeface="Noto Sans KR"/>
                <a:cs typeface="Noto Sans KR"/>
              </a:rPr>
              <a:t>기억과 향기</a:t>
            </a:r>
          </a:p>
          <a:p>
            <a:pPr algn="l"/>
            <a:r>
              <a:rPr sz="1500" b="0" i="1">
                <a:solidFill>
                  <a:srgbClr val="E6D9BC"/>
                </a:solidFill>
                <a:latin typeface="Noto Sans KR"/>
                <a:ea typeface="Noto Sans KR"/>
                <a:cs typeface="Noto Sans KR"/>
              </a:rPr>
              <a:t>Memory and Neurogenesis</a:t>
            </a:r>
          </a:p>
        </p:txBody>
      </p:sp>
      <p:pic>
        <p:nvPicPr>
          <p:cNvPr id="5" name="Picture 4" descr="0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812351"/>
            <a:ext cx="3657600" cy="3233296"/>
          </a:xfrm>
          <a:prstGeom prst="rect">
            <a:avLst/>
          </a:prstGeom>
          <a:effectLst>
            <a:outerShdw blurRad="91440" dist="50292" dir="5400000" rotWithShape="0">
              <a:srgbClr val="1A1A1A">
                <a:alpha val="72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11155680" y="6437376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000" b="0" i="0">
                <a:solidFill>
                  <a:srgbClr val="E6D9BC"/>
                </a:solidFill>
                <a:latin typeface="Noto Sans KR"/>
                <a:ea typeface="Noto Sans KR"/>
                <a:cs typeface="Noto Sans KR"/>
              </a:rPr>
              <a:t>21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566928"/>
            <a:ext cx="1078992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 i="0">
                <a:solidFill>
                  <a:srgbClr val="07152A"/>
                </a:solidFill>
                <a:latin typeface="Noto Sans KR"/>
                <a:ea typeface="Noto Sans KR"/>
                <a:cs typeface="Noto Sans KR"/>
              </a:rPr>
              <a:t>프루스트 현상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481328"/>
            <a:ext cx="56692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3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향이 데려오는 기억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232" y="2286000"/>
            <a:ext cx="5760720" cy="3840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특정 향이 순간 과거의 장면을 통째로 불러온다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정보가 아니라 체험으로 되살아나는 기억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향과 기억의 특별한 신경학적 연결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931152" y="1527061"/>
            <a:ext cx="4791456" cy="4261077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ECE7DA"/>
            </a:solidFill>
          </a:ln>
          <a:effectLst>
            <a:outerShdw blurRad="91440" dist="50292" dir="5400000" rotWithShape="0">
              <a:srgbClr val="1A1A1A">
                <a:alpha val="7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0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0880" y="1636789"/>
            <a:ext cx="4572000" cy="404162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85800" y="6437376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5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SIMTECH WORLD UNIVERSITY · 향기치유 전문교육과정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155680" y="6437376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00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22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566928"/>
            <a:ext cx="1078992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 i="0">
                <a:solidFill>
                  <a:srgbClr val="07152A"/>
                </a:solidFill>
                <a:latin typeface="Noto Sans KR"/>
                <a:ea typeface="Noto Sans KR"/>
                <a:cs typeface="Noto Sans KR"/>
              </a:rPr>
              <a:t>해마와 장기강화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72200" y="1481328"/>
            <a:ext cx="548640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3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기억이 새겨지는 법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99632" y="2286000"/>
            <a:ext cx="5394960" cy="3840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해마는 단기 기억을 장기 기억으로 전환한다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정서적 색채가 강한 자극이 기억을 공고히 한다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안정적 환경의 향 노출이 보조할 가능성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7106" y="1444752"/>
            <a:ext cx="5026587" cy="4425696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ECE7DA"/>
            </a:solidFill>
          </a:ln>
          <a:effectLst>
            <a:outerShdw blurRad="91440" dist="50292" dir="5400000" rotWithShape="0">
              <a:srgbClr val="1A1A1A">
                <a:alpha val="7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834" y="1554480"/>
            <a:ext cx="4807131" cy="420624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85800" y="6437376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5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SIMTECH WORLD UNIVERSITY · 향기치유 전문교육과정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155680" y="6437376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00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23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566928"/>
            <a:ext cx="1078992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 i="0">
                <a:solidFill>
                  <a:srgbClr val="07152A"/>
                </a:solidFill>
                <a:latin typeface="Noto Sans KR"/>
                <a:ea typeface="Noto Sans KR"/>
                <a:cs typeface="Noto Sans KR"/>
              </a:rPr>
              <a:t>긍정 기억의 재소환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481328"/>
            <a:ext cx="56692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3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회복의 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232" y="2286000"/>
            <a:ext cx="5760720" cy="3840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사랑받고 살아 있던 시간의 기억은 강력한 자원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그 향을 함께 발견하고 현재의 자아와 연결한다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위축된 자아에 연속성과 존엄을 되돌린다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931152" y="1593886"/>
            <a:ext cx="4791456" cy="4127427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ECE7DA"/>
            </a:solidFill>
          </a:ln>
          <a:effectLst>
            <a:outerShdw blurRad="91440" dist="50292" dir="5400000" rotWithShape="0">
              <a:srgbClr val="1A1A1A">
                <a:alpha val="7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3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0880" y="1703614"/>
            <a:ext cx="4572000" cy="390797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85800" y="6437376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5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SIMTECH WORLD UNIVERSITY · 향기치유 전문교육과정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155680" y="6437376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00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24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15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828800"/>
            <a:ext cx="146304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0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05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960120" y="2697480"/>
            <a:ext cx="822960" cy="45720"/>
          </a:xfrm>
          <a:prstGeom prst="roundRect">
            <a:avLst>
              <a:gd name="adj" fmla="val 50000"/>
            </a:avLst>
          </a:prstGeom>
          <a:solidFill>
            <a:srgbClr val="C8952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2926080"/>
            <a:ext cx="6949440" cy="1828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800"/>
              </a:spcAft>
            </a:pPr>
            <a:r>
              <a:rPr sz="4000" b="1" i="0">
                <a:solidFill>
                  <a:srgbClr val="FFFFFF"/>
                </a:solidFill>
                <a:latin typeface="Noto Sans KR"/>
                <a:ea typeface="Noto Sans KR"/>
                <a:cs typeface="Noto Sans KR"/>
              </a:rPr>
              <a:t>정신건강과 향기</a:t>
            </a:r>
          </a:p>
          <a:p>
            <a:pPr algn="l"/>
            <a:r>
              <a:rPr sz="1500" b="0" i="1">
                <a:solidFill>
                  <a:srgbClr val="E6D9BC"/>
                </a:solidFill>
                <a:latin typeface="Noto Sans KR"/>
                <a:ea typeface="Noto Sans KR"/>
                <a:cs typeface="Noto Sans KR"/>
              </a:rPr>
              <a:t>Mental Health and Aromachology</a:t>
            </a:r>
          </a:p>
        </p:txBody>
      </p:sp>
      <p:pic>
        <p:nvPicPr>
          <p:cNvPr id="5" name="Picture 4" descr="0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855446"/>
            <a:ext cx="3657600" cy="3147106"/>
          </a:xfrm>
          <a:prstGeom prst="rect">
            <a:avLst/>
          </a:prstGeom>
          <a:effectLst>
            <a:outerShdw blurRad="91440" dist="50292" dir="5400000" rotWithShape="0">
              <a:srgbClr val="1A1A1A">
                <a:alpha val="72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11155680" y="6437376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000" b="0" i="0">
                <a:solidFill>
                  <a:srgbClr val="E6D9BC"/>
                </a:solidFill>
                <a:latin typeface="Noto Sans KR"/>
                <a:ea typeface="Noto Sans KR"/>
                <a:cs typeface="Noto Sans KR"/>
              </a:rPr>
              <a:t>25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566928"/>
            <a:ext cx="1078992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 i="0">
                <a:solidFill>
                  <a:srgbClr val="07152A"/>
                </a:solidFill>
                <a:latin typeface="Noto Sans KR"/>
                <a:ea typeface="Noto Sans KR"/>
                <a:cs typeface="Noto Sans KR"/>
              </a:rPr>
              <a:t>치료가 아닌 보완 환경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481328"/>
            <a:ext cx="56692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3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분명한 위치 설정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232" y="2286000"/>
            <a:ext cx="5760720" cy="3840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향기치유는 정서적 지지와 자기조절을 돕는다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임상적 진단·치료는 면허 전문가의 영역이다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이 경계를 분명히 하는 것이 첫 책무다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931152" y="1580930"/>
            <a:ext cx="4791456" cy="4153339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ECE7DA"/>
            </a:solidFill>
          </a:ln>
          <a:effectLst>
            <a:outerShdw blurRad="91440" dist="50292" dir="5400000" rotWithShape="0">
              <a:srgbClr val="1A1A1A">
                <a:alpha val="7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0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0880" y="1690658"/>
            <a:ext cx="4572000" cy="393388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85800" y="6437376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5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SIMTECH WORLD UNIVERSITY · 향기치유 전문교육과정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155680" y="6437376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00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26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566928"/>
            <a:ext cx="1078992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 i="0">
                <a:solidFill>
                  <a:srgbClr val="07152A"/>
                </a:solidFill>
                <a:latin typeface="Noto Sans KR"/>
                <a:ea typeface="Noto Sans KR"/>
                <a:cs typeface="Noto Sans KR"/>
              </a:rPr>
              <a:t>호흡–향기 자기조절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72200" y="1481328"/>
            <a:ext cx="548640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3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급성 긴장 완화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99632" y="2286000"/>
            <a:ext cx="5394960" cy="3840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긴장이 고조된 순간, 향과 느린 호흡을 결합한다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즉각적 진정을 보조하는 간단한 기법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일상에서 반복 가능한 자기돌봄 루틴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76072" y="1651109"/>
            <a:ext cx="5248656" cy="401298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ECE7DA"/>
            </a:solidFill>
          </a:ln>
          <a:effectLst>
            <a:outerShdw blurRad="91440" dist="50292" dir="5400000" rotWithShape="0">
              <a:srgbClr val="1A1A1A">
                <a:alpha val="7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2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760837"/>
            <a:ext cx="5029200" cy="379352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85800" y="6437376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5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SIMTECH WORLD UNIVERSITY · 향기치유 전문교육과정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155680" y="6437376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00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27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566928"/>
            <a:ext cx="1078992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 i="0">
                <a:solidFill>
                  <a:srgbClr val="07152A"/>
                </a:solidFill>
                <a:latin typeface="Noto Sans KR"/>
                <a:ea typeface="Noto Sans KR"/>
                <a:cs typeface="Noto Sans KR"/>
              </a:rPr>
              <a:t>번아웃과 회복 환경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481328"/>
            <a:ext cx="56692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3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무너지기 전에 붙들기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232" y="2286000"/>
            <a:ext cx="5760720" cy="3840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만성 스트레스·고갈을 위한 회복 환경 설계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예방적 정서 지원의 토대를 놓는다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안전한 정서적 쉼터를 제공한다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931152" y="1543480"/>
            <a:ext cx="4791456" cy="4228238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ECE7DA"/>
            </a:solidFill>
          </a:ln>
          <a:effectLst>
            <a:outerShdw blurRad="91440" dist="50292" dir="5400000" rotWithShape="0">
              <a:srgbClr val="1A1A1A">
                <a:alpha val="7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2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0880" y="1653208"/>
            <a:ext cx="4572000" cy="400878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85800" y="6437376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5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SIMTECH WORLD UNIVERSITY · 향기치유 전문교육과정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155680" y="6437376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00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28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566928"/>
            <a:ext cx="1078992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 i="0">
                <a:solidFill>
                  <a:srgbClr val="07152A"/>
                </a:solidFill>
                <a:latin typeface="Noto Sans KR"/>
                <a:ea typeface="Noto Sans KR"/>
                <a:cs typeface="Noto Sans KR"/>
              </a:rPr>
              <a:t>학습 성과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85800" y="2011680"/>
            <a:ext cx="2670048" cy="2743200"/>
          </a:xfrm>
          <a:prstGeom prst="roundRect">
            <a:avLst>
              <a:gd name="adj" fmla="val 6000"/>
            </a:avLst>
          </a:prstGeom>
          <a:solidFill>
            <a:srgbClr val="F4F1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2286000"/>
            <a:ext cx="2670048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4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이해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3063240"/>
            <a:ext cx="2212848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30000"/>
              </a:lnSpc>
            </a:pPr>
            <a:r>
              <a:rPr sz="150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후각–뇌–감정의 신경과학적 원리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520440" y="2011680"/>
            <a:ext cx="2670048" cy="2743200"/>
          </a:xfrm>
          <a:prstGeom prst="roundRect">
            <a:avLst>
              <a:gd name="adj" fmla="val 6000"/>
            </a:avLst>
          </a:prstGeom>
          <a:solidFill>
            <a:srgbClr val="F4F1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3520440" y="2286000"/>
            <a:ext cx="2670048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4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적용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749039" y="3063240"/>
            <a:ext cx="2212848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30000"/>
              </a:lnSpc>
            </a:pPr>
            <a:r>
              <a:rPr sz="150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안전한 향 선택과 실습 프로토콜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355080" y="2011680"/>
            <a:ext cx="2670048" cy="2743200"/>
          </a:xfrm>
          <a:prstGeom prst="roundRect">
            <a:avLst>
              <a:gd name="adj" fmla="val 6000"/>
            </a:avLst>
          </a:prstGeom>
          <a:solidFill>
            <a:srgbClr val="F4F1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355080" y="2286000"/>
            <a:ext cx="2670048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4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통합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83680" y="3063240"/>
            <a:ext cx="2212848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30000"/>
              </a:lnSpc>
            </a:pPr>
            <a:r>
              <a:rPr sz="150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음악·미술·명상과의 융합 치유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9189720" y="2011680"/>
            <a:ext cx="2670048" cy="2743200"/>
          </a:xfrm>
          <a:prstGeom prst="roundRect">
            <a:avLst>
              <a:gd name="adj" fmla="val 6000"/>
            </a:avLst>
          </a:prstGeom>
          <a:solidFill>
            <a:srgbClr val="F4F1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9189720" y="2286000"/>
            <a:ext cx="2670048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4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태도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418320" y="3063240"/>
            <a:ext cx="2212848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30000"/>
              </a:lnSpc>
            </a:pPr>
            <a:r>
              <a:rPr sz="150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경계의 윤리와 생명 존중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85800" y="6437376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5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SIMTECH WORLD UNIVERSITY · 향기치유 전문교육과정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155680" y="6437376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00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02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566928"/>
            <a:ext cx="1078992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 i="0">
                <a:solidFill>
                  <a:srgbClr val="07152A"/>
                </a:solidFill>
                <a:latin typeface="Noto Sans KR"/>
                <a:ea typeface="Noto Sans KR"/>
                <a:cs typeface="Noto Sans KR"/>
              </a:rPr>
              <a:t>경계의 윤리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72200" y="1481328"/>
            <a:ext cx="548640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3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위기 시 전문 연계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99632" y="2286000"/>
            <a:ext cx="5394960" cy="3840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위기·중증 신호가 보이면 임의로 대응하지 않는다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즉시 전문 의료·위기지원 자원으로 연결한다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향기는 도움을 받아들이도록 여는 문이 된다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92755" y="1444752"/>
            <a:ext cx="5015288" cy="4425696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ECE7DA"/>
            </a:solidFill>
          </a:ln>
          <a:effectLst>
            <a:outerShdw blurRad="91440" dist="50292" dir="5400000" rotWithShape="0">
              <a:srgbClr val="1A1A1A">
                <a:alpha val="7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0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483" y="1554480"/>
            <a:ext cx="4795832" cy="420624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85800" y="6437376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5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SIMTECH WORLD UNIVERSITY · 향기치유 전문교육과정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155680" y="6437376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00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29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15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828800"/>
            <a:ext cx="146304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0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06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960120" y="2697480"/>
            <a:ext cx="822960" cy="45720"/>
          </a:xfrm>
          <a:prstGeom prst="roundRect">
            <a:avLst>
              <a:gd name="adj" fmla="val 50000"/>
            </a:avLst>
          </a:prstGeom>
          <a:solidFill>
            <a:srgbClr val="C8952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2926080"/>
            <a:ext cx="6949440" cy="1828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800"/>
              </a:spcAft>
            </a:pPr>
            <a:r>
              <a:rPr sz="4000" b="1" i="0">
                <a:solidFill>
                  <a:srgbClr val="FFFFFF"/>
                </a:solidFill>
                <a:latin typeface="Noto Sans KR"/>
                <a:ea typeface="Noto Sans KR"/>
                <a:cs typeface="Noto Sans KR"/>
              </a:rPr>
              <a:t>신체건강과 향기</a:t>
            </a:r>
          </a:p>
          <a:p>
            <a:pPr algn="l"/>
            <a:r>
              <a:rPr sz="1500" b="0" i="1">
                <a:solidFill>
                  <a:srgbClr val="E6D9BC"/>
                </a:solidFill>
                <a:latin typeface="Noto Sans KR"/>
                <a:ea typeface="Noto Sans KR"/>
                <a:cs typeface="Noto Sans KR"/>
              </a:rPr>
              <a:t>Physical Health and Homeostasis</a:t>
            </a:r>
          </a:p>
        </p:txBody>
      </p:sp>
      <p:pic>
        <p:nvPicPr>
          <p:cNvPr id="5" name="Picture 4" descr="2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2118395"/>
            <a:ext cx="3657600" cy="2621208"/>
          </a:xfrm>
          <a:prstGeom prst="rect">
            <a:avLst/>
          </a:prstGeom>
          <a:effectLst>
            <a:outerShdw blurRad="91440" dist="50292" dir="5400000" rotWithShape="0">
              <a:srgbClr val="1A1A1A">
                <a:alpha val="72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11155680" y="6437376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000" b="0" i="0">
                <a:solidFill>
                  <a:srgbClr val="E6D9BC"/>
                </a:solidFill>
                <a:latin typeface="Noto Sans KR"/>
                <a:ea typeface="Noto Sans KR"/>
                <a:cs typeface="Noto Sans KR"/>
              </a:rPr>
              <a:t>30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566928"/>
            <a:ext cx="1078992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 i="0">
                <a:solidFill>
                  <a:srgbClr val="07152A"/>
                </a:solidFill>
                <a:latin typeface="Noto Sans KR"/>
                <a:ea typeface="Noto Sans KR"/>
                <a:cs typeface="Noto Sans KR"/>
              </a:rPr>
              <a:t>수면을 돕는 환경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481328"/>
            <a:ext cx="56692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3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강제가 아닌 신호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232" y="2286000"/>
            <a:ext cx="5760720" cy="3840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향은 잠을 강제하지 않고 입면 환경을 조성한다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안정 향과 규칙적 루틴이 신호가 된다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수면 위생과 함께 작동할 때 효과적이다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931152" y="1935843"/>
            <a:ext cx="4791456" cy="3443513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ECE7DA"/>
            </a:solidFill>
          </a:ln>
          <a:effectLst>
            <a:outerShdw blurRad="91440" dist="50292" dir="5400000" rotWithShape="0">
              <a:srgbClr val="1A1A1A">
                <a:alpha val="7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1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0880" y="2045571"/>
            <a:ext cx="4572000" cy="322405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85800" y="6437376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5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SIMTECH WORLD UNIVERSITY · 향기치유 전문교육과정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155680" y="6437376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00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31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566928"/>
            <a:ext cx="1078992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 i="0">
                <a:solidFill>
                  <a:srgbClr val="07152A"/>
                </a:solidFill>
                <a:latin typeface="Noto Sans KR"/>
                <a:ea typeface="Noto Sans KR"/>
                <a:cs typeface="Noto Sans KR"/>
              </a:rPr>
              <a:t>통증과 이완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72200" y="1481328"/>
            <a:ext cx="548640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3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간접적 작용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99632" y="2286000"/>
            <a:ext cx="5394960" cy="3840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향은 이완을 매개로 통증 경험에 간접 작용한다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긴장 완화가 불편감의 체감을 낮춘다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의료적 평가가 필요한 통증은 우선 진료한다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76072" y="1677180"/>
            <a:ext cx="5248656" cy="3960839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ECE7DA"/>
            </a:solidFill>
          </a:ln>
          <a:effectLst>
            <a:outerShdw blurRad="91440" dist="50292" dir="5400000" rotWithShape="0">
              <a:srgbClr val="1A1A1A">
                <a:alpha val="7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2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786908"/>
            <a:ext cx="5029200" cy="374138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85800" y="6437376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5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SIMTECH WORLD UNIVERSITY · 향기치유 전문교육과정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155680" y="6437376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00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32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566928"/>
            <a:ext cx="1078992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 i="0">
                <a:solidFill>
                  <a:srgbClr val="07152A"/>
                </a:solidFill>
                <a:latin typeface="Noto Sans KR"/>
                <a:ea typeface="Noto Sans KR"/>
                <a:cs typeface="Noto Sans KR"/>
              </a:rPr>
              <a:t>면역·항상성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481328"/>
            <a:ext cx="56692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3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스트레스 완화를 매개로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232" y="2286000"/>
            <a:ext cx="5760720" cy="3840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향이 직접 면역을 강화한다고 말하지 않는다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과도한 긴장을 낮추어 균형 회복을 돕는다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절제된 설명이 곧 전문성이다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931152" y="1580930"/>
            <a:ext cx="4791456" cy="4153339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ECE7DA"/>
            </a:solidFill>
          </a:ln>
          <a:effectLst>
            <a:outerShdw blurRad="91440" dist="50292" dir="5400000" rotWithShape="0">
              <a:srgbClr val="1A1A1A">
                <a:alpha val="7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0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0880" y="1690658"/>
            <a:ext cx="4572000" cy="393388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85800" y="6437376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5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SIMTECH WORLD UNIVERSITY · 향기치유 전문교육과정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155680" y="6437376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00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33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566928"/>
            <a:ext cx="1078992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 i="0">
                <a:solidFill>
                  <a:srgbClr val="07152A"/>
                </a:solidFill>
                <a:latin typeface="Noto Sans KR"/>
                <a:ea typeface="Noto Sans KR"/>
                <a:cs typeface="Noto Sans KR"/>
              </a:rPr>
              <a:t>경피 적용의 안전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72200" y="1481328"/>
            <a:ext cx="548640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3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희석·광독성·금기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99632" y="2286000"/>
            <a:ext cx="5394960" cy="3840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원액 직접 도포는 금지, 반드시 희석한다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광독성·금기 성분을 숙지한다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증상 지속 시 의료적 평가를 우선한다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35589" y="1444752"/>
            <a:ext cx="5129620" cy="4425696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ECE7DA"/>
            </a:solidFill>
          </a:ln>
          <a:effectLst>
            <a:outerShdw blurRad="91440" dist="50292" dir="5400000" rotWithShape="0">
              <a:srgbClr val="1A1A1A">
                <a:alpha val="7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2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317" y="1554480"/>
            <a:ext cx="4910164" cy="420624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85800" y="6437376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5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SIMTECH WORLD UNIVERSITY · 향기치유 전문교육과정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155680" y="6437376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00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34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15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097280" y="2011680"/>
            <a:ext cx="9966960" cy="21945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35000"/>
              </a:lnSpc>
            </a:pPr>
            <a:r>
              <a:rPr sz="3000" b="1" i="0">
                <a:solidFill>
                  <a:srgbClr val="FFFFFF"/>
                </a:solidFill>
                <a:latin typeface="Noto Sans KR"/>
                <a:ea typeface="Noto Sans KR"/>
                <a:cs typeface="Noto Sans KR"/>
              </a:rPr>
              <a:t>몸의 안정은 마음의 회복이
자라나는 물리적 토대가 된다.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97280" y="4206240"/>
            <a:ext cx="996696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600" b="0" i="0">
                <a:solidFill>
                  <a:srgbClr val="E6D9BC"/>
                </a:solidFill>
                <a:latin typeface="Noto Sans KR"/>
                <a:ea typeface="Noto Sans KR"/>
                <a:cs typeface="Noto Sans KR"/>
              </a:rPr>
              <a:t>— 제6장 SIMTECH INSIGHT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5212080"/>
            <a:ext cx="99669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5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향기  →  감정회복  →  생명회복  →  생명소환  →  생명문명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55680" y="6437376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000" b="0" i="0">
                <a:solidFill>
                  <a:srgbClr val="E6D9BC"/>
                </a:solidFill>
                <a:latin typeface="Noto Sans KR"/>
                <a:ea typeface="Noto Sans KR"/>
                <a:cs typeface="Noto Sans KR"/>
              </a:rPr>
              <a:t>35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15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828800"/>
            <a:ext cx="146304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0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07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960120" y="2697480"/>
            <a:ext cx="822960" cy="45720"/>
          </a:xfrm>
          <a:prstGeom prst="roundRect">
            <a:avLst>
              <a:gd name="adj" fmla="val 50000"/>
            </a:avLst>
          </a:prstGeom>
          <a:solidFill>
            <a:srgbClr val="C8952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2926080"/>
            <a:ext cx="6949440" cy="1828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800"/>
              </a:spcAft>
            </a:pPr>
            <a:r>
              <a:rPr sz="4000" b="1" i="0">
                <a:solidFill>
                  <a:srgbClr val="FFFFFF"/>
                </a:solidFill>
                <a:latin typeface="Noto Sans KR"/>
                <a:ea typeface="Noto Sans KR"/>
                <a:cs typeface="Noto Sans KR"/>
              </a:rPr>
              <a:t>에센셜오일 백과</a:t>
            </a:r>
          </a:p>
          <a:p>
            <a:pPr algn="l"/>
            <a:r>
              <a:rPr sz="1500" b="0" i="1">
                <a:solidFill>
                  <a:srgbClr val="E6D9BC"/>
                </a:solidFill>
                <a:latin typeface="Noto Sans KR"/>
                <a:ea typeface="Noto Sans KR"/>
                <a:cs typeface="Noto Sans KR"/>
              </a:rPr>
              <a:t>Encyclopedia of Essential Oils</a:t>
            </a:r>
          </a:p>
        </p:txBody>
      </p:sp>
      <p:pic>
        <p:nvPicPr>
          <p:cNvPr id="5" name="Picture 4" descr="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942431"/>
            <a:ext cx="3657600" cy="2973136"/>
          </a:xfrm>
          <a:prstGeom prst="rect">
            <a:avLst/>
          </a:prstGeom>
          <a:effectLst>
            <a:outerShdw blurRad="91440" dist="50292" dir="5400000" rotWithShape="0">
              <a:srgbClr val="1A1A1A">
                <a:alpha val="72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11155680" y="6437376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000" b="0" i="0">
                <a:solidFill>
                  <a:srgbClr val="E6D9BC"/>
                </a:solidFill>
                <a:latin typeface="Noto Sans KR"/>
                <a:ea typeface="Noto Sans KR"/>
                <a:cs typeface="Noto Sans KR"/>
              </a:rPr>
              <a:t>36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566928"/>
            <a:ext cx="1078992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 i="0">
                <a:solidFill>
                  <a:srgbClr val="07152A"/>
                </a:solidFill>
                <a:latin typeface="Noto Sans KR"/>
                <a:ea typeface="Noto Sans KR"/>
                <a:cs typeface="Noto Sans KR"/>
              </a:rPr>
              <a:t>향의 노트 구조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417320"/>
            <a:ext cx="56692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3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탑 · 미들 · 베이스</a:t>
            </a:r>
          </a:p>
        </p:txBody>
      </p:sp>
      <p:pic>
        <p:nvPicPr>
          <p:cNvPr id="4" name="Picture 3" descr="2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4651" y="2148840"/>
            <a:ext cx="3052217" cy="2697480"/>
          </a:xfrm>
          <a:prstGeom prst="rect">
            <a:avLst/>
          </a:prstGeom>
          <a:effectLst>
            <a:outerShdw blurRad="91440" dist="50292" dir="5400000" rotWithShape="0">
              <a:srgbClr val="1A1A1A">
                <a:alpha val="72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822960" y="4983480"/>
            <a:ext cx="10515600" cy="1280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5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5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탑 노트: 첫인상의 상쾌함, 빠르게 휘발</a:t>
            </a:r>
          </a:p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5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5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미들 노트: 향의 중심, 효과가 지속</a:t>
            </a:r>
          </a:p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5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5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베이스 노트: 깊이와 잔향을 오래 유지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6437376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5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SIMTECH WORLD UNIVERSITY · 향기치유 전문교육과정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155680" y="6437376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00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37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566928"/>
            <a:ext cx="1078992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 i="0">
                <a:solidFill>
                  <a:srgbClr val="07152A"/>
                </a:solidFill>
                <a:latin typeface="Noto Sans KR"/>
                <a:ea typeface="Noto Sans KR"/>
                <a:cs typeface="Noto Sans KR"/>
              </a:rPr>
              <a:t>대표 에센셜 오일 9종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13232" y="1417320"/>
            <a:ext cx="1069848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60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학명·성분·활용 경향·금기를 함께 익힌다</a:t>
            </a:r>
          </a:p>
        </p:txBody>
      </p:sp>
      <p:pic>
        <p:nvPicPr>
          <p:cNvPr id="4" name="Picture 3" descr="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232" y="2173598"/>
            <a:ext cx="2121408" cy="1724419"/>
          </a:xfrm>
          <a:prstGeom prst="rect">
            <a:avLst/>
          </a:prstGeom>
          <a:effectLst>
            <a:outerShdw blurRad="91440" dist="50292" dir="5400000" rotWithShape="0">
              <a:srgbClr val="1A1A1A">
                <a:alpha val="72000"/>
              </a:srgbClr>
            </a:outerShdw>
          </a:effectLst>
        </p:spPr>
      </p:pic>
      <p:pic>
        <p:nvPicPr>
          <p:cNvPr id="5" name="Picture 4" descr="1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3848" y="2148840"/>
            <a:ext cx="2082446" cy="1773936"/>
          </a:xfrm>
          <a:prstGeom prst="rect">
            <a:avLst/>
          </a:prstGeom>
          <a:effectLst>
            <a:outerShdw blurRad="91440" dist="50292" dir="5400000" rotWithShape="0">
              <a:srgbClr val="1A1A1A">
                <a:alpha val="72000"/>
              </a:srgbClr>
            </a:outerShdw>
          </a:effectLst>
        </p:spPr>
      </p:pic>
      <p:pic>
        <p:nvPicPr>
          <p:cNvPr id="6" name="Picture 5" descr="1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5504" y="2159438"/>
            <a:ext cx="2121408" cy="1752739"/>
          </a:xfrm>
          <a:prstGeom prst="rect">
            <a:avLst/>
          </a:prstGeom>
          <a:effectLst>
            <a:outerShdw blurRad="91440" dist="50292" dir="5400000" rotWithShape="0">
              <a:srgbClr val="1A1A1A">
                <a:alpha val="72000"/>
              </a:srgbClr>
            </a:outerShdw>
          </a:effectLst>
        </p:spPr>
      </p:pic>
      <p:pic>
        <p:nvPicPr>
          <p:cNvPr id="7" name="Picture 6" descr="13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06640" y="2290320"/>
            <a:ext cx="2121408" cy="1490974"/>
          </a:xfrm>
          <a:prstGeom prst="rect">
            <a:avLst/>
          </a:prstGeom>
          <a:effectLst>
            <a:outerShdw blurRad="91440" dist="50292" dir="5400000" rotWithShape="0">
              <a:srgbClr val="1A1A1A">
                <a:alpha val="72000"/>
              </a:srgbClr>
            </a:outerShdw>
          </a:effectLst>
        </p:spPr>
      </p:pic>
      <p:pic>
        <p:nvPicPr>
          <p:cNvPr id="8" name="Picture 7" descr="14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37776" y="2272228"/>
            <a:ext cx="2121408" cy="1527158"/>
          </a:xfrm>
          <a:prstGeom prst="rect">
            <a:avLst/>
          </a:prstGeom>
          <a:effectLst>
            <a:outerShdw blurRad="91440" dist="50292" dir="5400000" rotWithShape="0">
              <a:srgbClr val="1A1A1A">
                <a:alpha val="72000"/>
              </a:srgbClr>
            </a:outerShdw>
          </a:effectLst>
        </p:spPr>
      </p:pic>
      <p:pic>
        <p:nvPicPr>
          <p:cNvPr id="9" name="Picture 8" descr="15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3232" y="4206015"/>
            <a:ext cx="2121408" cy="1536640"/>
          </a:xfrm>
          <a:prstGeom prst="rect">
            <a:avLst/>
          </a:prstGeom>
          <a:effectLst>
            <a:outerShdw blurRad="91440" dist="50292" dir="5400000" rotWithShape="0">
              <a:srgbClr val="1A1A1A">
                <a:alpha val="72000"/>
              </a:srgbClr>
            </a:outerShdw>
          </a:effectLst>
        </p:spPr>
      </p:pic>
      <p:pic>
        <p:nvPicPr>
          <p:cNvPr id="10" name="Picture 9" descr="16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44368" y="4252080"/>
            <a:ext cx="2121408" cy="1444511"/>
          </a:xfrm>
          <a:prstGeom prst="rect">
            <a:avLst/>
          </a:prstGeom>
          <a:effectLst>
            <a:outerShdw blurRad="91440" dist="50292" dir="5400000" rotWithShape="0">
              <a:srgbClr val="1A1A1A">
                <a:alpha val="72000"/>
              </a:srgbClr>
            </a:outerShdw>
          </a:effectLst>
        </p:spPr>
      </p:pic>
      <p:pic>
        <p:nvPicPr>
          <p:cNvPr id="11" name="Picture 10" descr="17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75504" y="4210290"/>
            <a:ext cx="2121408" cy="1528091"/>
          </a:xfrm>
          <a:prstGeom prst="rect">
            <a:avLst/>
          </a:prstGeom>
          <a:effectLst>
            <a:outerShdw blurRad="91440" dist="50292" dir="5400000" rotWithShape="0">
              <a:srgbClr val="1A1A1A">
                <a:alpha val="72000"/>
              </a:srgbClr>
            </a:outerShdw>
          </a:effectLst>
        </p:spPr>
      </p:pic>
      <p:pic>
        <p:nvPicPr>
          <p:cNvPr id="12" name="Picture 11" descr="18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06640" y="4232429"/>
            <a:ext cx="2121408" cy="1483813"/>
          </a:xfrm>
          <a:prstGeom prst="rect">
            <a:avLst/>
          </a:prstGeom>
          <a:effectLst>
            <a:outerShdw blurRad="91440" dist="50292" dir="5400000" rotWithShape="0">
              <a:srgbClr val="1A1A1A">
                <a:alpha val="72000"/>
              </a:srgb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685800" y="6437376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5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SIMTECH WORLD UNIVERSITY · 향기치유 전문교육과정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155680" y="6437376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00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38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566928"/>
            <a:ext cx="1078992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 i="0">
                <a:solidFill>
                  <a:srgbClr val="07152A"/>
                </a:solidFill>
                <a:latin typeface="Noto Sans KR"/>
                <a:ea typeface="Noto Sans KR"/>
                <a:cs typeface="Noto Sans KR"/>
              </a:rPr>
              <a:t>전체 구성 — 15장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13232" y="1783080"/>
            <a:ext cx="3611880" cy="749808"/>
          </a:xfrm>
          <a:prstGeom prst="roundRect">
            <a:avLst>
              <a:gd name="adj" fmla="val 12000"/>
            </a:avLst>
          </a:prstGeom>
          <a:solidFill>
            <a:srgbClr val="F4F1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77824" y="1783080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9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01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54480" y="1783080"/>
            <a:ext cx="269748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450" b="1" i="0">
                <a:solidFill>
                  <a:srgbClr val="07152A"/>
                </a:solidFill>
                <a:latin typeface="Noto Sans KR"/>
                <a:ea typeface="Noto Sans KR"/>
                <a:cs typeface="Noto Sans KR"/>
              </a:rPr>
              <a:t>향기치유의 역사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489704" y="1783080"/>
            <a:ext cx="3611880" cy="749808"/>
          </a:xfrm>
          <a:prstGeom prst="roundRect">
            <a:avLst>
              <a:gd name="adj" fmla="val 12000"/>
            </a:avLst>
          </a:prstGeom>
          <a:solidFill>
            <a:srgbClr val="F4F1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654296" y="1783080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9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02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30952" y="1783080"/>
            <a:ext cx="269748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450" b="1" i="0">
                <a:solidFill>
                  <a:srgbClr val="07152A"/>
                </a:solidFill>
                <a:latin typeface="Noto Sans KR"/>
                <a:ea typeface="Noto Sans KR"/>
                <a:cs typeface="Noto Sans KR"/>
              </a:rPr>
              <a:t>향기와 인간의 뇌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266175" y="1783080"/>
            <a:ext cx="3611880" cy="749808"/>
          </a:xfrm>
          <a:prstGeom prst="roundRect">
            <a:avLst>
              <a:gd name="adj" fmla="val 12000"/>
            </a:avLst>
          </a:prstGeom>
          <a:solidFill>
            <a:srgbClr val="F4F1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30767" y="1783080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9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03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07424" y="1783080"/>
            <a:ext cx="269748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450" b="1" i="0">
                <a:solidFill>
                  <a:srgbClr val="07152A"/>
                </a:solidFill>
                <a:latin typeface="Noto Sans KR"/>
                <a:ea typeface="Noto Sans KR"/>
                <a:cs typeface="Noto Sans KR"/>
              </a:rPr>
              <a:t>감정과 향기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13232" y="2642615"/>
            <a:ext cx="3611880" cy="749808"/>
          </a:xfrm>
          <a:prstGeom prst="roundRect">
            <a:avLst>
              <a:gd name="adj" fmla="val 12000"/>
            </a:avLst>
          </a:prstGeom>
          <a:solidFill>
            <a:srgbClr val="F4F1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77824" y="2642615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9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04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554480" y="2642615"/>
            <a:ext cx="269748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450" b="1" i="0">
                <a:solidFill>
                  <a:srgbClr val="07152A"/>
                </a:solidFill>
                <a:latin typeface="Noto Sans KR"/>
                <a:ea typeface="Noto Sans KR"/>
                <a:cs typeface="Noto Sans KR"/>
              </a:rPr>
              <a:t>기억과 향기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489704" y="2642615"/>
            <a:ext cx="3611880" cy="749808"/>
          </a:xfrm>
          <a:prstGeom prst="roundRect">
            <a:avLst>
              <a:gd name="adj" fmla="val 12000"/>
            </a:avLst>
          </a:prstGeom>
          <a:solidFill>
            <a:srgbClr val="F4F1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654296" y="2642615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9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05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330952" y="2642615"/>
            <a:ext cx="269748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450" b="1" i="0">
                <a:solidFill>
                  <a:srgbClr val="07152A"/>
                </a:solidFill>
                <a:latin typeface="Noto Sans KR"/>
                <a:ea typeface="Noto Sans KR"/>
                <a:cs typeface="Noto Sans KR"/>
              </a:rPr>
              <a:t>정신건강과 향기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266175" y="2642615"/>
            <a:ext cx="3611880" cy="749808"/>
          </a:xfrm>
          <a:prstGeom prst="roundRect">
            <a:avLst>
              <a:gd name="adj" fmla="val 12000"/>
            </a:avLst>
          </a:prstGeom>
          <a:solidFill>
            <a:srgbClr val="F4F1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430767" y="2642615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9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06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107424" y="2642615"/>
            <a:ext cx="269748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450" b="1" i="0">
                <a:solidFill>
                  <a:srgbClr val="07152A"/>
                </a:solidFill>
                <a:latin typeface="Noto Sans KR"/>
                <a:ea typeface="Noto Sans KR"/>
                <a:cs typeface="Noto Sans KR"/>
              </a:rPr>
              <a:t>신체건강과 향기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13232" y="3502152"/>
            <a:ext cx="3611880" cy="749808"/>
          </a:xfrm>
          <a:prstGeom prst="roundRect">
            <a:avLst>
              <a:gd name="adj" fmla="val 12000"/>
            </a:avLst>
          </a:prstGeom>
          <a:solidFill>
            <a:srgbClr val="F4F1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77824" y="3502152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9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07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554480" y="3502152"/>
            <a:ext cx="269748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450" b="1" i="0">
                <a:solidFill>
                  <a:srgbClr val="07152A"/>
                </a:solidFill>
                <a:latin typeface="Noto Sans KR"/>
                <a:ea typeface="Noto Sans KR"/>
                <a:cs typeface="Noto Sans KR"/>
              </a:rPr>
              <a:t>에센셜오일 백과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4489704" y="3502152"/>
            <a:ext cx="3611880" cy="749808"/>
          </a:xfrm>
          <a:prstGeom prst="roundRect">
            <a:avLst>
              <a:gd name="adj" fmla="val 12000"/>
            </a:avLst>
          </a:prstGeom>
          <a:solidFill>
            <a:srgbClr val="F4F1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4654296" y="3502152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9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08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330952" y="3502152"/>
            <a:ext cx="269748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450" b="1" i="0">
                <a:solidFill>
                  <a:srgbClr val="07152A"/>
                </a:solidFill>
                <a:latin typeface="Noto Sans KR"/>
                <a:ea typeface="Noto Sans KR"/>
                <a:cs typeface="Noto Sans KR"/>
              </a:rPr>
              <a:t>향기치유 실습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8266175" y="3502152"/>
            <a:ext cx="3611880" cy="749808"/>
          </a:xfrm>
          <a:prstGeom prst="roundRect">
            <a:avLst>
              <a:gd name="adj" fmla="val 12000"/>
            </a:avLst>
          </a:prstGeom>
          <a:solidFill>
            <a:srgbClr val="F4F1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8430767" y="3502152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9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09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107424" y="3502152"/>
            <a:ext cx="269748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450" b="1" i="0">
                <a:solidFill>
                  <a:srgbClr val="07152A"/>
                </a:solidFill>
                <a:latin typeface="Noto Sans KR"/>
                <a:ea typeface="Noto Sans KR"/>
                <a:cs typeface="Noto Sans KR"/>
              </a:rPr>
              <a:t>향기와 명상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713232" y="4361688"/>
            <a:ext cx="3611880" cy="749808"/>
          </a:xfrm>
          <a:prstGeom prst="roundRect">
            <a:avLst>
              <a:gd name="adj" fmla="val 12000"/>
            </a:avLst>
          </a:prstGeom>
          <a:solidFill>
            <a:srgbClr val="F4F1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877824" y="4361688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9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10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554480" y="4361688"/>
            <a:ext cx="269748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450" b="1" i="0">
                <a:solidFill>
                  <a:srgbClr val="07152A"/>
                </a:solidFill>
                <a:latin typeface="Noto Sans KR"/>
                <a:ea typeface="Noto Sans KR"/>
                <a:cs typeface="Noto Sans KR"/>
              </a:rPr>
              <a:t>향기와 음악치유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4489704" y="4361688"/>
            <a:ext cx="3611880" cy="749808"/>
          </a:xfrm>
          <a:prstGeom prst="roundRect">
            <a:avLst>
              <a:gd name="adj" fmla="val 12000"/>
            </a:avLst>
          </a:prstGeom>
          <a:solidFill>
            <a:srgbClr val="F4F1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4654296" y="4361688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9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11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330952" y="4361688"/>
            <a:ext cx="269748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450" b="1" i="0">
                <a:solidFill>
                  <a:srgbClr val="07152A"/>
                </a:solidFill>
                <a:latin typeface="Noto Sans KR"/>
                <a:ea typeface="Noto Sans KR"/>
                <a:cs typeface="Noto Sans KR"/>
              </a:rPr>
              <a:t>향기와 미술치유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8266175" y="4361688"/>
            <a:ext cx="3611880" cy="749808"/>
          </a:xfrm>
          <a:prstGeom prst="roundRect">
            <a:avLst>
              <a:gd name="adj" fmla="val 12000"/>
            </a:avLst>
          </a:prstGeom>
          <a:solidFill>
            <a:srgbClr val="F4F1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8430767" y="4361688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9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12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9107424" y="4361688"/>
            <a:ext cx="269748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450" b="1" i="0">
                <a:solidFill>
                  <a:srgbClr val="07152A"/>
                </a:solidFill>
                <a:latin typeface="Noto Sans KR"/>
                <a:ea typeface="Noto Sans KR"/>
                <a:cs typeface="Noto Sans KR"/>
              </a:rPr>
              <a:t>생명회복과 향기치유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713232" y="5221224"/>
            <a:ext cx="3611880" cy="749808"/>
          </a:xfrm>
          <a:prstGeom prst="roundRect">
            <a:avLst>
              <a:gd name="adj" fmla="val 12000"/>
            </a:avLst>
          </a:prstGeom>
          <a:solidFill>
            <a:srgbClr val="F4F1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877824" y="5221224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9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13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554480" y="5221224"/>
            <a:ext cx="269748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450" b="1" i="0">
                <a:solidFill>
                  <a:srgbClr val="07152A"/>
                </a:solidFill>
                <a:latin typeface="Noto Sans KR"/>
                <a:ea typeface="Noto Sans KR"/>
                <a:cs typeface="Noto Sans KR"/>
              </a:rPr>
              <a:t>SIMTECH 통합치유학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4489704" y="5221224"/>
            <a:ext cx="3611880" cy="749808"/>
          </a:xfrm>
          <a:prstGeom prst="roundRect">
            <a:avLst>
              <a:gd name="adj" fmla="val 12000"/>
            </a:avLst>
          </a:prstGeom>
          <a:solidFill>
            <a:srgbClr val="F4F1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4654296" y="5221224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9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14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330952" y="5221224"/>
            <a:ext cx="269748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450" b="1" i="0">
                <a:solidFill>
                  <a:srgbClr val="07152A"/>
                </a:solidFill>
                <a:latin typeface="Noto Sans KR"/>
                <a:ea typeface="Noto Sans KR"/>
                <a:cs typeface="Noto Sans KR"/>
              </a:rPr>
              <a:t>지도자 과정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8266175" y="5221224"/>
            <a:ext cx="3611880" cy="749808"/>
          </a:xfrm>
          <a:prstGeom prst="roundRect">
            <a:avLst>
              <a:gd name="adj" fmla="val 12000"/>
            </a:avLst>
          </a:prstGeom>
          <a:solidFill>
            <a:srgbClr val="F4F1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8430767" y="5221224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9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15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9107424" y="5221224"/>
            <a:ext cx="269748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450" b="1" i="0">
                <a:solidFill>
                  <a:srgbClr val="07152A"/>
                </a:solidFill>
                <a:latin typeface="Noto Sans KR"/>
                <a:ea typeface="Noto Sans KR"/>
                <a:cs typeface="Noto Sans KR"/>
              </a:rPr>
              <a:t>향기치유의 미래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685800" y="6437376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5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SIMTECH WORLD UNIVERSITY · 향기치유 전문교육과정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1155680" y="6437376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00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03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566928"/>
            <a:ext cx="1078992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 i="0">
                <a:solidFill>
                  <a:srgbClr val="07152A"/>
                </a:solidFill>
                <a:latin typeface="Noto Sans KR"/>
                <a:ea typeface="Noto Sans KR"/>
                <a:cs typeface="Noto Sans KR"/>
              </a:rPr>
              <a:t>추출법과 화학 계열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481328"/>
            <a:ext cx="56692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3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품질이 곧 전문성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232" y="2286000"/>
            <a:ext cx="5760720" cy="3840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수증기 증류·압착 등 추출법이 품질을 좌우한다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테르펜·알코올·에스테르 등 화학 계열로 분류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화학형·재배 환경이 재현성에 영향을 준다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931152" y="1527557"/>
            <a:ext cx="4791456" cy="4260085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ECE7DA"/>
            </a:solidFill>
          </a:ln>
          <a:effectLst>
            <a:outerShdw blurRad="91440" dist="50292" dir="5400000" rotWithShape="0">
              <a:srgbClr val="1A1A1A">
                <a:alpha val="7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2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0880" y="1637285"/>
            <a:ext cx="4572000" cy="404062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85800" y="6437376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5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SIMTECH WORLD UNIVERSITY · 향기치유 전문교육과정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155680" y="6437376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00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39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566928"/>
            <a:ext cx="1078992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 i="0">
                <a:solidFill>
                  <a:srgbClr val="07152A"/>
                </a:solidFill>
                <a:latin typeface="Noto Sans KR"/>
                <a:ea typeface="Noto Sans KR"/>
                <a:cs typeface="Noto Sans KR"/>
              </a:rPr>
              <a:t>대표 오일 프로파일 ①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72200" y="1481328"/>
            <a:ext cx="548640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3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진정 계열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99632" y="2286000"/>
            <a:ext cx="5394960" cy="3840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라벤더: 이완·수면 보조의 대표 향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캐모마일: 부드러운 진정과 정서 안정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프랑킨센스: 깊은 호흡과 명상에 어울림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76072" y="1503840"/>
            <a:ext cx="5248656" cy="4307519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ECE7DA"/>
            </a:solidFill>
          </a:ln>
          <a:effectLst>
            <a:outerShdw blurRad="91440" dist="50292" dir="5400000" rotWithShape="0">
              <a:srgbClr val="1A1A1A">
                <a:alpha val="7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613568"/>
            <a:ext cx="5029200" cy="408806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85800" y="6437376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5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SIMTECH WORLD UNIVERSITY · 향기치유 전문교육과정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155680" y="6437376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00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40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566928"/>
            <a:ext cx="1078992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 i="0">
                <a:solidFill>
                  <a:srgbClr val="07152A"/>
                </a:solidFill>
                <a:latin typeface="Noto Sans KR"/>
                <a:ea typeface="Noto Sans KR"/>
                <a:cs typeface="Noto Sans KR"/>
              </a:rPr>
              <a:t>대표 오일 프로파일 ②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481328"/>
            <a:ext cx="56692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3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활력·청량 계열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232" y="2286000"/>
            <a:ext cx="5760720" cy="3840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레몬·베르가못: 기분 전환과 밝은 활력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페퍼민트: 청량감과 집중 환기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유칼립투스·티트리: 상쾌한 호흡 환경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931152" y="1600538"/>
            <a:ext cx="4791456" cy="4114122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ECE7DA"/>
            </a:solidFill>
          </a:ln>
          <a:effectLst>
            <a:outerShdw blurRad="91440" dist="50292" dir="5400000" rotWithShape="0">
              <a:srgbClr val="1A1A1A">
                <a:alpha val="7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0880" y="1710266"/>
            <a:ext cx="4572000" cy="389466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85800" y="6437376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5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SIMTECH WORLD UNIVERSITY · 향기치유 전문교육과정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155680" y="6437376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00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41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566928"/>
            <a:ext cx="1078992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 i="0">
                <a:solidFill>
                  <a:srgbClr val="07152A"/>
                </a:solidFill>
                <a:latin typeface="Noto Sans KR"/>
                <a:ea typeface="Noto Sans KR"/>
                <a:cs typeface="Noto Sans KR"/>
              </a:rPr>
              <a:t>안전과 금기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72200" y="1481328"/>
            <a:ext cx="548640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3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전문성의 기초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99632" y="2286000"/>
            <a:ext cx="5394960" cy="3840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임산부·영유아·기저질환자는 사전 상담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희석률과 패치 테스트를 습관화한다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정확한 학명·성분·금기 지식이 안전을 만든다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76072" y="1780552"/>
            <a:ext cx="5248656" cy="3754094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ECE7DA"/>
            </a:solidFill>
          </a:ln>
          <a:effectLst>
            <a:outerShdw blurRad="91440" dist="50292" dir="5400000" rotWithShape="0">
              <a:srgbClr val="1A1A1A">
                <a:alpha val="7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1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890280"/>
            <a:ext cx="5029200" cy="353463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85800" y="6437376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5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SIMTECH WORLD UNIVERSITY · 향기치유 전문교육과정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155680" y="6437376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00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42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15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828800"/>
            <a:ext cx="146304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0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08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960120" y="2697480"/>
            <a:ext cx="822960" cy="45720"/>
          </a:xfrm>
          <a:prstGeom prst="roundRect">
            <a:avLst>
              <a:gd name="adj" fmla="val 50000"/>
            </a:avLst>
          </a:prstGeom>
          <a:solidFill>
            <a:srgbClr val="C8952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2926080"/>
            <a:ext cx="6949440" cy="1828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800"/>
              </a:spcAft>
            </a:pPr>
            <a:r>
              <a:rPr sz="4000" b="1" i="0">
                <a:solidFill>
                  <a:srgbClr val="FFFFFF"/>
                </a:solidFill>
                <a:latin typeface="Noto Sans KR"/>
                <a:ea typeface="Noto Sans KR"/>
                <a:cs typeface="Noto Sans KR"/>
              </a:rPr>
              <a:t>향기치유 실습</a:t>
            </a:r>
          </a:p>
          <a:p>
            <a:pPr algn="l"/>
            <a:r>
              <a:rPr sz="1500" b="0" i="1">
                <a:solidFill>
                  <a:srgbClr val="E6D9BC"/>
                </a:solidFill>
                <a:latin typeface="Noto Sans KR"/>
                <a:ea typeface="Noto Sans KR"/>
                <a:cs typeface="Noto Sans KR"/>
              </a:rPr>
              <a:t>Practical Application</a:t>
            </a:r>
          </a:p>
        </p:txBody>
      </p:sp>
      <p:pic>
        <p:nvPicPr>
          <p:cNvPr id="5" name="Picture 4" descr="2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837877"/>
            <a:ext cx="3657600" cy="3182244"/>
          </a:xfrm>
          <a:prstGeom prst="rect">
            <a:avLst/>
          </a:prstGeom>
          <a:effectLst>
            <a:outerShdw blurRad="91440" dist="50292" dir="5400000" rotWithShape="0">
              <a:srgbClr val="1A1A1A">
                <a:alpha val="72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11155680" y="6437376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000" b="0" i="0">
                <a:solidFill>
                  <a:srgbClr val="E6D9BC"/>
                </a:solidFill>
                <a:latin typeface="Noto Sans KR"/>
                <a:ea typeface="Noto Sans KR"/>
                <a:cs typeface="Noto Sans KR"/>
              </a:rPr>
              <a:t>43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566928"/>
            <a:ext cx="1078992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 i="0">
                <a:solidFill>
                  <a:srgbClr val="07152A"/>
                </a:solidFill>
                <a:latin typeface="Noto Sans KR"/>
                <a:ea typeface="Noto Sans KR"/>
                <a:cs typeface="Noto Sans KR"/>
              </a:rPr>
              <a:t>희석의 과학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481328"/>
            <a:ext cx="56692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3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적을수록 안전하다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232" y="2286000"/>
            <a:ext cx="5760720" cy="3840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대상자별로 희석률을 달리 적용한다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한 방울의 차이가 안전과 재현성을 좌우한다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계량과 기록이 신뢰의 기본이다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931152" y="1558969"/>
            <a:ext cx="4791456" cy="4197261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ECE7DA"/>
            </a:solidFill>
          </a:ln>
          <a:effectLst>
            <a:outerShdw blurRad="91440" dist="50292" dir="5400000" rotWithShape="0">
              <a:srgbClr val="1A1A1A">
                <a:alpha val="7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2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0880" y="1668697"/>
            <a:ext cx="4572000" cy="397780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85800" y="6437376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5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SIMTECH WORLD UNIVERSITY · 향기치유 전문교육과정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155680" y="6437376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00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44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566928"/>
            <a:ext cx="1078992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 i="0">
                <a:solidFill>
                  <a:srgbClr val="07152A"/>
                </a:solidFill>
                <a:latin typeface="Noto Sans KR"/>
                <a:ea typeface="Noto Sans KR"/>
                <a:cs typeface="Noto Sans KR"/>
              </a:rPr>
              <a:t>향기치유 실습 6단계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417320"/>
            <a:ext cx="56692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3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준비 → 향선택 → 호흡 → 명상 → 기록 → 피드백</a:t>
            </a:r>
          </a:p>
        </p:txBody>
      </p:sp>
      <p:pic>
        <p:nvPicPr>
          <p:cNvPr id="4" name="Picture 3" descr="proc_6ste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4680" y="2148840"/>
            <a:ext cx="9052158" cy="2697480"/>
          </a:xfrm>
          <a:prstGeom prst="rect">
            <a:avLst/>
          </a:prstGeom>
          <a:effectLst>
            <a:outerShdw blurRad="91440" dist="50292" dir="5400000" rotWithShape="0">
              <a:srgbClr val="1A1A1A">
                <a:alpha val="72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822960" y="4983480"/>
            <a:ext cx="10515600" cy="1280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5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5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한 회기가 한눈에 보이도록 표준 절차로 구성</a:t>
            </a:r>
          </a:p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5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5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모든 단계는 안전 수칙 준수를 전제로 한다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6437376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5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SIMTECH WORLD UNIVERSITY · 향기치유 전문교육과정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155680" y="6437376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00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45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566928"/>
            <a:ext cx="1078992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 i="0">
                <a:solidFill>
                  <a:srgbClr val="07152A"/>
                </a:solidFill>
                <a:latin typeface="Noto Sans KR"/>
                <a:ea typeface="Noto Sans KR"/>
                <a:cs typeface="Noto Sans KR"/>
              </a:rPr>
              <a:t>주요 적용 기법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13232" y="1417320"/>
            <a:ext cx="1069848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60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상황과 대상에 맞게 안전하게</a:t>
            </a:r>
          </a:p>
        </p:txBody>
      </p:sp>
      <p:pic>
        <p:nvPicPr>
          <p:cNvPr id="4" name="Picture 3" descr="1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232" y="2287826"/>
            <a:ext cx="2121408" cy="1495962"/>
          </a:xfrm>
          <a:prstGeom prst="rect">
            <a:avLst/>
          </a:prstGeom>
          <a:effectLst>
            <a:outerShdw blurRad="91440" dist="50292" dir="5400000" rotWithShape="0">
              <a:srgbClr val="1A1A1A">
                <a:alpha val="72000"/>
              </a:srgbClr>
            </a:outerShdw>
          </a:effectLst>
        </p:spPr>
      </p:pic>
      <p:pic>
        <p:nvPicPr>
          <p:cNvPr id="5" name="Picture 4" descr="2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4368" y="2246716"/>
            <a:ext cx="2121408" cy="1578183"/>
          </a:xfrm>
          <a:prstGeom prst="rect">
            <a:avLst/>
          </a:prstGeom>
          <a:effectLst>
            <a:outerShdw blurRad="91440" dist="50292" dir="5400000" rotWithShape="0">
              <a:srgbClr val="1A1A1A">
                <a:alpha val="72000"/>
              </a:srgbClr>
            </a:outerShdw>
          </a:effectLst>
        </p:spPr>
      </p:pic>
      <p:pic>
        <p:nvPicPr>
          <p:cNvPr id="6" name="Picture 5" descr="2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5504" y="2235719"/>
            <a:ext cx="2121408" cy="1600177"/>
          </a:xfrm>
          <a:prstGeom prst="rect">
            <a:avLst/>
          </a:prstGeom>
          <a:effectLst>
            <a:outerShdw blurRad="91440" dist="50292" dir="5400000" rotWithShape="0">
              <a:srgbClr val="1A1A1A">
                <a:alpha val="72000"/>
              </a:srgbClr>
            </a:outerShdw>
          </a:effectLst>
        </p:spPr>
      </p:pic>
      <p:pic>
        <p:nvPicPr>
          <p:cNvPr id="7" name="Picture 6" descr="2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06640" y="2275657"/>
            <a:ext cx="2121408" cy="1520300"/>
          </a:xfrm>
          <a:prstGeom prst="rect">
            <a:avLst/>
          </a:prstGeom>
          <a:effectLst>
            <a:outerShdw blurRad="91440" dist="50292" dir="5400000" rotWithShape="0">
              <a:srgbClr val="1A1A1A">
                <a:alpha val="72000"/>
              </a:srgbClr>
            </a:outerShdw>
          </a:effectLst>
        </p:spPr>
      </p:pic>
      <p:pic>
        <p:nvPicPr>
          <p:cNvPr id="8" name="Picture 7" descr="23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37776" y="2253090"/>
            <a:ext cx="2121408" cy="1565435"/>
          </a:xfrm>
          <a:prstGeom prst="rect">
            <a:avLst/>
          </a:prstGeom>
          <a:effectLst>
            <a:outerShdw blurRad="91440" dist="50292" dir="5400000" rotWithShape="0">
              <a:srgbClr val="1A1A1A">
                <a:alpha val="72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685800" y="6437376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5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SIMTECH WORLD UNIVERSITY · 향기치유 전문교육과정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155680" y="6437376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00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46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566928"/>
            <a:ext cx="1078992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 i="0">
                <a:solidFill>
                  <a:srgbClr val="07152A"/>
                </a:solidFill>
                <a:latin typeface="Noto Sans KR"/>
                <a:ea typeface="Noto Sans KR"/>
                <a:cs typeface="Noto Sans KR"/>
              </a:rPr>
              <a:t>실습실 안전 수칙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72200" y="1481328"/>
            <a:ext cx="548640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3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프로토콜이 가치를 지킨다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99632" y="2286000"/>
            <a:ext cx="5394960" cy="3840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간헐 디퓨징과 충분한 환기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패치 테스트와 가용화 절차 준수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이상 반응 시 즉시 중단·환기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35589" y="1444752"/>
            <a:ext cx="5129620" cy="4425696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ECE7DA"/>
            </a:solidFill>
          </a:ln>
          <a:effectLst>
            <a:outerShdw blurRad="91440" dist="50292" dir="5400000" rotWithShape="0">
              <a:srgbClr val="1A1A1A">
                <a:alpha val="7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2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317" y="1554480"/>
            <a:ext cx="4910164" cy="420624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85800" y="6437376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5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SIMTECH WORLD UNIVERSITY · 향기치유 전문교육과정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155680" y="6437376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00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47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566928"/>
            <a:ext cx="1078992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 i="0">
                <a:solidFill>
                  <a:srgbClr val="07152A"/>
                </a:solidFill>
                <a:latin typeface="Noto Sans KR"/>
                <a:ea typeface="Noto Sans KR"/>
                <a:cs typeface="Noto Sans KR"/>
              </a:rPr>
              <a:t>대상별 적용 관점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417320"/>
            <a:ext cx="56692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3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아동·청소년·성인·노인·가족</a:t>
            </a:r>
          </a:p>
        </p:txBody>
      </p:sp>
      <p:pic>
        <p:nvPicPr>
          <p:cNvPr id="4" name="Picture 3" descr="target_compar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0962" y="2148840"/>
            <a:ext cx="5979595" cy="2697480"/>
          </a:xfrm>
          <a:prstGeom prst="rect">
            <a:avLst/>
          </a:prstGeom>
          <a:effectLst>
            <a:outerShdw blurRad="91440" dist="50292" dir="5400000" rotWithShape="0">
              <a:srgbClr val="1A1A1A">
                <a:alpha val="72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822960" y="4983480"/>
            <a:ext cx="10515600" cy="1280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5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5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대상에 따라 농도·방식·유의사항이 다르다</a:t>
            </a:r>
          </a:p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5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5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개별 상황은 전문가 상담을 우선한다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6437376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5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SIMTECH WORLD UNIVERSITY · 향기치유 전문교육과정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155680" y="6437376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00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48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15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828800"/>
            <a:ext cx="146304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0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01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960120" y="2697480"/>
            <a:ext cx="822960" cy="45720"/>
          </a:xfrm>
          <a:prstGeom prst="roundRect">
            <a:avLst>
              <a:gd name="adj" fmla="val 50000"/>
            </a:avLst>
          </a:prstGeom>
          <a:solidFill>
            <a:srgbClr val="C8952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2926080"/>
            <a:ext cx="6949440" cy="1828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800"/>
              </a:spcAft>
            </a:pPr>
            <a:r>
              <a:rPr sz="4000" b="1" i="0">
                <a:solidFill>
                  <a:srgbClr val="FFFFFF"/>
                </a:solidFill>
                <a:latin typeface="Noto Sans KR"/>
                <a:ea typeface="Noto Sans KR"/>
                <a:cs typeface="Noto Sans KR"/>
              </a:rPr>
              <a:t>향기치유의 역사</a:t>
            </a:r>
          </a:p>
          <a:p>
            <a:pPr algn="l"/>
            <a:r>
              <a:rPr sz="1500" b="0" i="1">
                <a:solidFill>
                  <a:srgbClr val="E6D9BC"/>
                </a:solidFill>
                <a:latin typeface="Noto Sans KR"/>
                <a:ea typeface="Noto Sans KR"/>
                <a:cs typeface="Noto Sans KR"/>
              </a:rPr>
              <a:t>History of Aroma Healing</a:t>
            </a:r>
          </a:p>
        </p:txBody>
      </p:sp>
      <p:pic>
        <p:nvPicPr>
          <p:cNvPr id="5" name="Picture 4" descr="3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865811"/>
            <a:ext cx="3657600" cy="3126377"/>
          </a:xfrm>
          <a:prstGeom prst="rect">
            <a:avLst/>
          </a:prstGeom>
          <a:effectLst>
            <a:outerShdw blurRad="91440" dist="50292" dir="5400000" rotWithShape="0">
              <a:srgbClr val="1A1A1A">
                <a:alpha val="72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11155680" y="6437376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000" b="0" i="0">
                <a:solidFill>
                  <a:srgbClr val="E6D9BC"/>
                </a:solidFill>
                <a:latin typeface="Noto Sans KR"/>
                <a:ea typeface="Noto Sans KR"/>
                <a:cs typeface="Noto Sans KR"/>
              </a:rPr>
              <a:t>04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15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828800"/>
            <a:ext cx="146304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0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09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960120" y="2697480"/>
            <a:ext cx="822960" cy="45720"/>
          </a:xfrm>
          <a:prstGeom prst="roundRect">
            <a:avLst>
              <a:gd name="adj" fmla="val 50000"/>
            </a:avLst>
          </a:prstGeom>
          <a:solidFill>
            <a:srgbClr val="C8952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2926080"/>
            <a:ext cx="6949440" cy="1828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800"/>
              </a:spcAft>
            </a:pPr>
            <a:r>
              <a:rPr sz="4000" b="1" i="0">
                <a:solidFill>
                  <a:srgbClr val="FFFFFF"/>
                </a:solidFill>
                <a:latin typeface="Noto Sans KR"/>
                <a:ea typeface="Noto Sans KR"/>
                <a:cs typeface="Noto Sans KR"/>
              </a:rPr>
              <a:t>향기와 명상</a:t>
            </a:r>
          </a:p>
          <a:p>
            <a:pPr algn="l"/>
            <a:r>
              <a:rPr sz="1500" b="0" i="1">
                <a:solidFill>
                  <a:srgbClr val="E6D9BC"/>
                </a:solidFill>
                <a:latin typeface="Noto Sans KR"/>
                <a:ea typeface="Noto Sans KR"/>
                <a:cs typeface="Noto Sans KR"/>
              </a:rPr>
              <a:t>Aroma and Meditation</a:t>
            </a:r>
          </a:p>
        </p:txBody>
      </p:sp>
      <p:pic>
        <p:nvPicPr>
          <p:cNvPr id="5" name="Picture 4" descr="2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2079486"/>
            <a:ext cx="3657600" cy="2699026"/>
          </a:xfrm>
          <a:prstGeom prst="rect">
            <a:avLst/>
          </a:prstGeom>
          <a:effectLst>
            <a:outerShdw blurRad="91440" dist="50292" dir="5400000" rotWithShape="0">
              <a:srgbClr val="1A1A1A">
                <a:alpha val="72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11155680" y="6437376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000" b="0" i="0">
                <a:solidFill>
                  <a:srgbClr val="E6D9BC"/>
                </a:solidFill>
                <a:latin typeface="Noto Sans KR"/>
                <a:ea typeface="Noto Sans KR"/>
                <a:cs typeface="Noto Sans KR"/>
              </a:rPr>
              <a:t>49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566928"/>
            <a:ext cx="1078992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 i="0">
                <a:solidFill>
                  <a:srgbClr val="07152A"/>
                </a:solidFill>
                <a:latin typeface="Noto Sans KR"/>
                <a:ea typeface="Noto Sans KR"/>
                <a:cs typeface="Noto Sans KR"/>
              </a:rPr>
              <a:t>향기, 명상의 닻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481328"/>
            <a:ext cx="56692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3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추상을 감각으로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232" y="2286000"/>
            <a:ext cx="5760720" cy="3840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‘비우라’는 지시를 향이라는 감각으로 바꾼다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깊은 호흡과 이완으로 자연스럽게 안내한다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집중의 대상이 분명해진다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931152" y="1860980"/>
            <a:ext cx="4791456" cy="3593238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ECE7DA"/>
            </a:solidFill>
          </a:ln>
          <a:effectLst>
            <a:outerShdw blurRad="91440" dist="50292" dir="5400000" rotWithShape="0">
              <a:srgbClr val="1A1A1A">
                <a:alpha val="7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2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0880" y="1970708"/>
            <a:ext cx="4572000" cy="337378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85800" y="6437376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5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SIMTECH WORLD UNIVERSITY · 향기치유 전문교육과정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155680" y="6437376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00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50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566928"/>
            <a:ext cx="1078992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 i="0">
                <a:solidFill>
                  <a:srgbClr val="07152A"/>
                </a:solidFill>
                <a:latin typeface="Noto Sans KR"/>
                <a:ea typeface="Noto Sans KR"/>
                <a:cs typeface="Noto Sans KR"/>
              </a:rPr>
              <a:t>지금-여기로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72200" y="1481328"/>
            <a:ext cx="548640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3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반추에서 벗어나기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99632" y="2286000"/>
            <a:ext cx="5394960" cy="3840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강렬한 현재 감각인 향이 주의를 모은다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과거·미래의 반추에서 ‘지금’으로 돌아온다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고요한 자기 재회의 공간이 열린다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76072" y="1692291"/>
            <a:ext cx="5248656" cy="3930616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ECE7DA"/>
            </a:solidFill>
          </a:ln>
          <a:effectLst>
            <a:outerShdw blurRad="91440" dist="50292" dir="5400000" rotWithShape="0">
              <a:srgbClr val="1A1A1A">
                <a:alpha val="7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2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802019"/>
            <a:ext cx="5029200" cy="371116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85800" y="6437376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5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SIMTECH WORLD UNIVERSITY · 향기치유 전문교육과정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155680" y="6437376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00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51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566928"/>
            <a:ext cx="1078992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 i="0">
                <a:solidFill>
                  <a:srgbClr val="07152A"/>
                </a:solidFill>
                <a:latin typeface="Noto Sans KR"/>
                <a:ea typeface="Noto Sans KR"/>
                <a:cs typeface="Noto Sans KR"/>
              </a:rPr>
              <a:t>전통 명상의 향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481328"/>
            <a:ext cx="56692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3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절제된 해석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232" y="2286000"/>
            <a:ext cx="5760720" cy="3840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프랑킨센스 등은 내면 집중을 도와 왔다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영성·자기성찰을 신비화하지 않는다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내면과 만나는 환경을 마련하는 보조 매개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931152" y="1901221"/>
            <a:ext cx="4791456" cy="3512757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ECE7DA"/>
            </a:solidFill>
          </a:ln>
          <a:effectLst>
            <a:outerShdw blurRad="91440" dist="50292" dir="5400000" rotWithShape="0">
              <a:srgbClr val="1A1A1A">
                <a:alpha val="7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1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0880" y="2010949"/>
            <a:ext cx="4572000" cy="329330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85800" y="6437376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5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SIMTECH WORLD UNIVERSITY · 향기치유 전문교육과정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155680" y="6437376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00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52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15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828800"/>
            <a:ext cx="146304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0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10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960120" y="2697480"/>
            <a:ext cx="822960" cy="45720"/>
          </a:xfrm>
          <a:prstGeom prst="roundRect">
            <a:avLst>
              <a:gd name="adj" fmla="val 50000"/>
            </a:avLst>
          </a:prstGeom>
          <a:solidFill>
            <a:srgbClr val="C8952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2926080"/>
            <a:ext cx="6949440" cy="1828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800"/>
              </a:spcAft>
            </a:pPr>
            <a:r>
              <a:rPr sz="4000" b="1" i="0">
                <a:solidFill>
                  <a:srgbClr val="FFFFFF"/>
                </a:solidFill>
                <a:latin typeface="Noto Sans KR"/>
                <a:ea typeface="Noto Sans KR"/>
                <a:cs typeface="Noto Sans KR"/>
              </a:rPr>
              <a:t>향기와 음악치유</a:t>
            </a:r>
          </a:p>
          <a:p>
            <a:pPr algn="l"/>
            <a:r>
              <a:rPr sz="1500" b="0" i="1">
                <a:solidFill>
                  <a:srgbClr val="E6D9BC"/>
                </a:solidFill>
                <a:latin typeface="Noto Sans KR"/>
                <a:ea typeface="Noto Sans KR"/>
                <a:cs typeface="Noto Sans KR"/>
              </a:rPr>
              <a:t>Aroma and Sound Integration</a:t>
            </a:r>
          </a:p>
        </p:txBody>
      </p:sp>
      <p:pic>
        <p:nvPicPr>
          <p:cNvPr id="5" name="Picture 4" descr="2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2079486"/>
            <a:ext cx="3657600" cy="2699026"/>
          </a:xfrm>
          <a:prstGeom prst="rect">
            <a:avLst/>
          </a:prstGeom>
          <a:effectLst>
            <a:outerShdw blurRad="91440" dist="50292" dir="5400000" rotWithShape="0">
              <a:srgbClr val="1A1A1A">
                <a:alpha val="72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11155680" y="6437376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000" b="0" i="0">
                <a:solidFill>
                  <a:srgbClr val="E6D9BC"/>
                </a:solidFill>
                <a:latin typeface="Noto Sans KR"/>
                <a:ea typeface="Noto Sans KR"/>
                <a:cs typeface="Noto Sans KR"/>
              </a:rPr>
              <a:t>53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566928"/>
            <a:ext cx="1078992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 i="0">
                <a:solidFill>
                  <a:srgbClr val="07152A"/>
                </a:solidFill>
                <a:latin typeface="Noto Sans KR"/>
                <a:ea typeface="Noto Sans KR"/>
                <a:cs typeface="Noto Sans KR"/>
              </a:rPr>
              <a:t>뇌파 동조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481328"/>
            <a:ext cx="56692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3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리듬에 맞추는 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232" y="2286000"/>
            <a:ext cx="5760720" cy="3840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느리고 규칙적인 음악은 호흡·심박을 가라앉힌다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외부 리듬에 신체 리듬이 맞추어진다(Entrainment)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안정 향이 이 동조를 정서적으로 뒷받침한다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931152" y="1860980"/>
            <a:ext cx="4791456" cy="3593238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ECE7DA"/>
            </a:solidFill>
          </a:ln>
          <a:effectLst>
            <a:outerShdw blurRad="91440" dist="50292" dir="5400000" rotWithShape="0">
              <a:srgbClr val="1A1A1A">
                <a:alpha val="7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2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0880" y="1970708"/>
            <a:ext cx="4572000" cy="337378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85800" y="6437376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5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SIMTECH WORLD UNIVERSITY · 향기치유 전문교육과정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155680" y="6437376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00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54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566928"/>
            <a:ext cx="1078992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 i="0">
                <a:solidFill>
                  <a:srgbClr val="07152A"/>
                </a:solidFill>
                <a:latin typeface="Noto Sans KR"/>
                <a:ea typeface="Noto Sans KR"/>
                <a:cs typeface="Noto Sans KR"/>
              </a:rPr>
              <a:t>청각–후각의 시너지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417320"/>
            <a:ext cx="56692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3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같은 회복의 메시지로 정렬</a:t>
            </a:r>
          </a:p>
        </p:txBody>
      </p:sp>
      <p:pic>
        <p:nvPicPr>
          <p:cNvPr id="4" name="Picture 3" descr="synergy_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3197" y="2148840"/>
            <a:ext cx="6515125" cy="2697480"/>
          </a:xfrm>
          <a:prstGeom prst="rect">
            <a:avLst/>
          </a:prstGeom>
          <a:effectLst>
            <a:outerShdw blurRad="91440" dist="50292" dir="5400000" rotWithShape="0">
              <a:srgbClr val="1A1A1A">
                <a:alpha val="72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822960" y="4983480"/>
            <a:ext cx="10515600" cy="1280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5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5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두 감각을 같은 방향으로 정렬하면 이완이 깊어진다</a:t>
            </a:r>
          </a:p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5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5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검증되지 않은 주파수 효능은 단정하지 않는다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6437376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5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SIMTECH WORLD UNIVERSITY · 향기치유 전문교육과정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155680" y="6437376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00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55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566928"/>
            <a:ext cx="1078992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 i="0">
                <a:solidFill>
                  <a:srgbClr val="07152A"/>
                </a:solidFill>
                <a:latin typeface="Noto Sans KR"/>
                <a:ea typeface="Noto Sans KR"/>
                <a:cs typeface="Noto Sans KR"/>
              </a:rPr>
              <a:t>복합 이완 공간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72200" y="1481328"/>
            <a:ext cx="548640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3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향과 소리의 설계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99632" y="2286000"/>
            <a:ext cx="5394960" cy="3840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특정 향과 음악을 반복 연합하면 공감각적 매핑이 생긴다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둘 중 하나만으로도 이완을 환기할 수 있다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향기치유는 음악치유와 동등한 공식 축이다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76072" y="1774640"/>
            <a:ext cx="5248656" cy="3765919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ECE7DA"/>
            </a:solidFill>
          </a:ln>
          <a:effectLst>
            <a:outerShdw blurRad="91440" dist="50292" dir="5400000" rotWithShape="0">
              <a:srgbClr val="1A1A1A">
                <a:alpha val="7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1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884368"/>
            <a:ext cx="5029200" cy="354646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85800" y="6437376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5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SIMTECH WORLD UNIVERSITY · 향기치유 전문교육과정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155680" y="6437376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00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56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15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828800"/>
            <a:ext cx="146304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0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11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960120" y="2697480"/>
            <a:ext cx="822960" cy="45720"/>
          </a:xfrm>
          <a:prstGeom prst="roundRect">
            <a:avLst>
              <a:gd name="adj" fmla="val 50000"/>
            </a:avLst>
          </a:prstGeom>
          <a:solidFill>
            <a:srgbClr val="C8952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2926080"/>
            <a:ext cx="6949440" cy="1828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800"/>
              </a:spcAft>
            </a:pPr>
            <a:r>
              <a:rPr sz="4000" b="1" i="0">
                <a:solidFill>
                  <a:srgbClr val="FFFFFF"/>
                </a:solidFill>
                <a:latin typeface="Noto Sans KR"/>
                <a:ea typeface="Noto Sans KR"/>
                <a:cs typeface="Noto Sans KR"/>
              </a:rPr>
              <a:t>향기와 미술치유</a:t>
            </a:r>
          </a:p>
          <a:p>
            <a:pPr algn="l"/>
            <a:r>
              <a:rPr sz="1500" b="0" i="1">
                <a:solidFill>
                  <a:srgbClr val="E6D9BC"/>
                </a:solidFill>
                <a:latin typeface="Noto Sans KR"/>
                <a:ea typeface="Noto Sans KR"/>
                <a:cs typeface="Noto Sans KR"/>
              </a:rPr>
              <a:t>Aroma and Color Integration</a:t>
            </a:r>
          </a:p>
        </p:txBody>
      </p:sp>
      <p:pic>
        <p:nvPicPr>
          <p:cNvPr id="5" name="Picture 4" descr="2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2086559"/>
            <a:ext cx="3657600" cy="2684880"/>
          </a:xfrm>
          <a:prstGeom prst="rect">
            <a:avLst/>
          </a:prstGeom>
          <a:effectLst>
            <a:outerShdw blurRad="91440" dist="50292" dir="5400000" rotWithShape="0">
              <a:srgbClr val="1A1A1A">
                <a:alpha val="72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11155680" y="6437376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000" b="0" i="0">
                <a:solidFill>
                  <a:srgbClr val="E6D9BC"/>
                </a:solidFill>
                <a:latin typeface="Noto Sans KR"/>
                <a:ea typeface="Noto Sans KR"/>
                <a:cs typeface="Noto Sans KR"/>
              </a:rPr>
              <a:t>57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566928"/>
            <a:ext cx="1078992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 i="0">
                <a:solidFill>
                  <a:srgbClr val="07152A"/>
                </a:solidFill>
                <a:latin typeface="Noto Sans KR"/>
                <a:ea typeface="Noto Sans KR"/>
                <a:cs typeface="Noto Sans KR"/>
              </a:rPr>
              <a:t>색채와 향기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481328"/>
            <a:ext cx="56692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3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두 감각의 결합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232" y="2286000"/>
            <a:ext cx="5760720" cy="3840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미술치유는 내면을 색과 형태로 외화한다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향기가 더해지면 표현의 문이 부드럽게 열린다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인지적 검열을 우회해 정서를 환기한다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931152" y="1869821"/>
            <a:ext cx="4791456" cy="3575557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ECE7DA"/>
            </a:solidFill>
          </a:ln>
          <a:effectLst>
            <a:outerShdw blurRad="91440" dist="50292" dir="5400000" rotWithShape="0">
              <a:srgbClr val="1A1A1A">
                <a:alpha val="7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2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0880" y="1979549"/>
            <a:ext cx="4572000" cy="335610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85800" y="6437376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5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SIMTECH WORLD UNIVERSITY · 향기치유 전문교육과정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155680" y="6437376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00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58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566928"/>
            <a:ext cx="1078992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 i="0">
                <a:solidFill>
                  <a:srgbClr val="07152A"/>
                </a:solidFill>
                <a:latin typeface="Noto Sans KR"/>
                <a:ea typeface="Noto Sans KR"/>
                <a:cs typeface="Noto Sans KR"/>
              </a:rPr>
              <a:t>향, 인류의 가장 오래된 치유 언어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481328"/>
            <a:ext cx="56692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3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말보다 먼저 곁에 둔 향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232" y="2286000"/>
            <a:ext cx="5760720" cy="3840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글을 남기기 전부터 인간은 향으로 마음을 다스렸다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향은 종교적 봉헌물이자 정서를 다루는 약이었다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오래된 지혜가 오늘날 신경과학과 만난다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931152" y="1593886"/>
            <a:ext cx="4791456" cy="4127427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ECE7DA"/>
            </a:solidFill>
          </a:ln>
          <a:effectLst>
            <a:outerShdw blurRad="91440" dist="50292" dir="5400000" rotWithShape="0">
              <a:srgbClr val="1A1A1A">
                <a:alpha val="7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3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0880" y="1703614"/>
            <a:ext cx="4572000" cy="390797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85800" y="6437376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5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SIMTECH WORLD UNIVERSITY · 향기치유 전문교육과정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155680" y="6437376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00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05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566928"/>
            <a:ext cx="1078992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 i="0">
                <a:solidFill>
                  <a:srgbClr val="07152A"/>
                </a:solidFill>
                <a:latin typeface="Noto Sans KR"/>
                <a:ea typeface="Noto Sans KR"/>
                <a:cs typeface="Noto Sans KR"/>
              </a:rPr>
              <a:t>표현의 긴장 풀기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72200" y="1481328"/>
            <a:ext cx="548640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3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솔직한 표현으로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99632" y="2286000"/>
            <a:ext cx="5394960" cy="3840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창작 전·중의 안정 향이 경직을 푼다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더 솔직한 정서 표현이 가능해진다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무의식의 정서를 안전하게 투사한다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76072" y="1789041"/>
            <a:ext cx="5248656" cy="3737117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ECE7DA"/>
            </a:solidFill>
          </a:ln>
          <a:effectLst>
            <a:outerShdw blurRad="91440" dist="50292" dir="5400000" rotWithShape="0">
              <a:srgbClr val="1A1A1A">
                <a:alpha val="7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1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898769"/>
            <a:ext cx="5029200" cy="351766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85800" y="6437376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5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SIMTECH WORLD UNIVERSITY · 향기치유 전문교육과정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155680" y="6437376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00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59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566928"/>
            <a:ext cx="1078992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 i="0">
                <a:solidFill>
                  <a:srgbClr val="07152A"/>
                </a:solidFill>
                <a:latin typeface="Noto Sans KR"/>
                <a:ea typeface="Noto Sans KR"/>
                <a:cs typeface="Noto Sans KR"/>
              </a:rPr>
              <a:t>비심판 동행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481328"/>
            <a:ext cx="56692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3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작품보다 사람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232" y="2286000"/>
            <a:ext cx="5760720" cy="3840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목표는 잘 그린 작품이 아니다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내담자가 자기 정서와 화해하는 것이 핵심이다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닫혔던 표현이 열릴 때 생명력도 흐른다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931152" y="1532289"/>
            <a:ext cx="4791456" cy="4250621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ECE7DA"/>
            </a:solidFill>
          </a:ln>
          <a:effectLst>
            <a:outerShdw blurRad="91440" dist="50292" dir="5400000" rotWithShape="0">
              <a:srgbClr val="1A1A1A">
                <a:alpha val="7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2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0880" y="1642017"/>
            <a:ext cx="4572000" cy="403116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85800" y="6437376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5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SIMTECH WORLD UNIVERSITY · 향기치유 전문교육과정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155680" y="6437376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00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60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15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828800"/>
            <a:ext cx="146304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0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12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960120" y="2697480"/>
            <a:ext cx="822960" cy="45720"/>
          </a:xfrm>
          <a:prstGeom prst="roundRect">
            <a:avLst>
              <a:gd name="adj" fmla="val 50000"/>
            </a:avLst>
          </a:prstGeom>
          <a:solidFill>
            <a:srgbClr val="C8952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2926080"/>
            <a:ext cx="6949440" cy="1828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800"/>
              </a:spcAft>
            </a:pPr>
            <a:r>
              <a:rPr sz="4000" b="1" i="0">
                <a:solidFill>
                  <a:srgbClr val="FFFFFF"/>
                </a:solidFill>
                <a:latin typeface="Noto Sans KR"/>
                <a:ea typeface="Noto Sans KR"/>
                <a:cs typeface="Noto Sans KR"/>
              </a:rPr>
              <a:t>생명회복과 향기치유</a:t>
            </a:r>
          </a:p>
          <a:p>
            <a:pPr algn="l"/>
            <a:r>
              <a:rPr sz="1500" b="0" i="1">
                <a:solidFill>
                  <a:srgbClr val="E6D9BC"/>
                </a:solidFill>
                <a:latin typeface="Noto Sans KR"/>
                <a:ea typeface="Noto Sans KR"/>
                <a:cs typeface="Noto Sans KR"/>
              </a:rPr>
              <a:t>Life Recall and Recovery</a:t>
            </a:r>
          </a:p>
        </p:txBody>
      </p:sp>
      <p:pic>
        <p:nvPicPr>
          <p:cNvPr id="5" name="Picture 4" descr="3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865811"/>
            <a:ext cx="3657600" cy="3126377"/>
          </a:xfrm>
          <a:prstGeom prst="rect">
            <a:avLst/>
          </a:prstGeom>
          <a:effectLst>
            <a:outerShdw blurRad="91440" dist="50292" dir="5400000" rotWithShape="0">
              <a:srgbClr val="1A1A1A">
                <a:alpha val="72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11155680" y="6437376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000" b="0" i="0">
                <a:solidFill>
                  <a:srgbClr val="E6D9BC"/>
                </a:solidFill>
                <a:latin typeface="Noto Sans KR"/>
                <a:ea typeface="Noto Sans KR"/>
                <a:cs typeface="Noto Sans KR"/>
              </a:rPr>
              <a:t>61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566928"/>
            <a:ext cx="1078992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 i="0">
                <a:solidFill>
                  <a:srgbClr val="07152A"/>
                </a:solidFill>
                <a:latin typeface="Noto Sans KR"/>
                <a:ea typeface="Noto Sans KR"/>
                <a:cs typeface="Noto Sans KR"/>
              </a:rPr>
              <a:t>가장 분명한 경계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481328"/>
            <a:ext cx="56692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3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치료하지 않는다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232" y="2286000"/>
            <a:ext cx="5760720" cy="3840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향기치유는 위기 상태를 ‘치료’하지 않는다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가장 중요한 행동은 향이 아니라 전문가 연계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이 경계를 지키는 것이 생명 영역의 첫 책무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931152" y="1589594"/>
            <a:ext cx="4791456" cy="413601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ECE7DA"/>
            </a:solidFill>
          </a:ln>
          <a:effectLst>
            <a:outerShdw blurRad="91440" dist="50292" dir="5400000" rotWithShape="0">
              <a:srgbClr val="1A1A1A">
                <a:alpha val="7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2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0880" y="1699322"/>
            <a:ext cx="4572000" cy="391655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85800" y="6437376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5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SIMTECH WORLD UNIVERSITY · 향기치유 전문교육과정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155680" y="6437376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00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62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566928"/>
            <a:ext cx="1078992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 i="0">
                <a:solidFill>
                  <a:srgbClr val="07152A"/>
                </a:solidFill>
                <a:latin typeface="Noto Sans KR"/>
                <a:ea typeface="Noto Sans KR"/>
                <a:cs typeface="Noto Sans KR"/>
              </a:rPr>
              <a:t>생명회복이란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72200" y="1481328"/>
            <a:ext cx="548640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3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Life Recall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99632" y="2286000"/>
            <a:ext cx="5394960" cy="3840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사라진 것을 마법처럼 되돌리는 것이 아니다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흐려진 살아 있음의 감각·존엄·연결을 다시 깨운다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말이 닿지 않는 마음에 안전의 신호를 전한다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30197" y="1444752"/>
            <a:ext cx="5140405" cy="4425696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ECE7DA"/>
            </a:solidFill>
          </a:ln>
          <a:effectLst>
            <a:outerShdw blurRad="91440" dist="50292" dir="5400000" rotWithShape="0">
              <a:srgbClr val="1A1A1A">
                <a:alpha val="7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3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925" y="1554480"/>
            <a:ext cx="4920949" cy="420624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85800" y="6437376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5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SIMTECH WORLD UNIVERSITY · 향기치유 전문교육과정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155680" y="6437376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00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63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566928"/>
            <a:ext cx="1078992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 i="0">
                <a:solidFill>
                  <a:srgbClr val="07152A"/>
                </a:solidFill>
                <a:latin typeface="Noto Sans KR"/>
                <a:ea typeface="Noto Sans KR"/>
                <a:cs typeface="Noto Sans KR"/>
              </a:rPr>
              <a:t>곁을 지키는 동행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481328"/>
            <a:ext cx="56692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3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구원자가 아니라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232" y="2286000"/>
            <a:ext cx="5760720" cy="3840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우리는 향기로 생명을 구한다고 말하지 않는다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무너지는 사람 곁에 안전하게 머문다고 말한다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전문적 도움과 끊긴 관계로 돌아가도록 동행한다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931152" y="1532289"/>
            <a:ext cx="4791456" cy="4250621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ECE7DA"/>
            </a:solidFill>
          </a:ln>
          <a:effectLst>
            <a:outerShdw blurRad="91440" dist="50292" dir="5400000" rotWithShape="0">
              <a:srgbClr val="1A1A1A">
                <a:alpha val="7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2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0880" y="1642017"/>
            <a:ext cx="4572000" cy="403116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85800" y="6437376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5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SIMTECH WORLD UNIVERSITY · 향기치유 전문교육과정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155680" y="6437376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00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64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15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097280" y="2011680"/>
            <a:ext cx="9966960" cy="21945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35000"/>
              </a:lnSpc>
            </a:pPr>
            <a:r>
              <a:rPr sz="3000" b="1" i="0">
                <a:solidFill>
                  <a:srgbClr val="FFFFFF"/>
                </a:solidFill>
                <a:latin typeface="Noto Sans KR"/>
                <a:ea typeface="Noto Sans KR"/>
                <a:cs typeface="Noto Sans KR"/>
              </a:rPr>
              <a:t>우리는 향기로 생명을 구한다 말하지 않고,
생명의 곁을 지킨다 말한다.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97280" y="4206240"/>
            <a:ext cx="996696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600" b="0" i="0">
                <a:solidFill>
                  <a:srgbClr val="E6D9BC"/>
                </a:solidFill>
                <a:latin typeface="Noto Sans KR"/>
                <a:ea typeface="Noto Sans KR"/>
                <a:cs typeface="Noto Sans KR"/>
              </a:rPr>
              <a:t>— 제12장 SIMTECH INSIGHT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5212080"/>
            <a:ext cx="99669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5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향기  →  감정회복  →  생명회복  →  생명소환  →  생명문명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55680" y="6437376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000" b="0" i="0">
                <a:solidFill>
                  <a:srgbClr val="E6D9BC"/>
                </a:solidFill>
                <a:latin typeface="Noto Sans KR"/>
                <a:ea typeface="Noto Sans KR"/>
                <a:cs typeface="Noto Sans KR"/>
              </a:rPr>
              <a:t>65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15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828800"/>
            <a:ext cx="146304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0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13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960120" y="2697480"/>
            <a:ext cx="822960" cy="45720"/>
          </a:xfrm>
          <a:prstGeom prst="roundRect">
            <a:avLst>
              <a:gd name="adj" fmla="val 50000"/>
            </a:avLst>
          </a:prstGeom>
          <a:solidFill>
            <a:srgbClr val="C8952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2926080"/>
            <a:ext cx="6949440" cy="1828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800"/>
              </a:spcAft>
            </a:pPr>
            <a:r>
              <a:rPr sz="4000" b="1" i="0">
                <a:solidFill>
                  <a:srgbClr val="FFFFFF"/>
                </a:solidFill>
                <a:latin typeface="Noto Sans KR"/>
                <a:ea typeface="Noto Sans KR"/>
                <a:cs typeface="Noto Sans KR"/>
              </a:rPr>
              <a:t>SIMTECH 통합치유학</a:t>
            </a:r>
          </a:p>
          <a:p>
            <a:pPr algn="l"/>
            <a:r>
              <a:rPr sz="1500" b="0" i="1">
                <a:solidFill>
                  <a:srgbClr val="E6D9BC"/>
                </a:solidFill>
                <a:latin typeface="Noto Sans KR"/>
                <a:ea typeface="Noto Sans KR"/>
                <a:cs typeface="Noto Sans KR"/>
              </a:rPr>
              <a:t>SIMTECH Integrated Healing</a:t>
            </a:r>
          </a:p>
        </p:txBody>
      </p:sp>
      <p:pic>
        <p:nvPicPr>
          <p:cNvPr id="5" name="Picture 4" descr="2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816533"/>
            <a:ext cx="3657600" cy="3224932"/>
          </a:xfrm>
          <a:prstGeom prst="rect">
            <a:avLst/>
          </a:prstGeom>
          <a:effectLst>
            <a:outerShdw blurRad="91440" dist="50292" dir="5400000" rotWithShape="0">
              <a:srgbClr val="1A1A1A">
                <a:alpha val="72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11155680" y="6437376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000" b="0" i="0">
                <a:solidFill>
                  <a:srgbClr val="E6D9BC"/>
                </a:solidFill>
                <a:latin typeface="Noto Sans KR"/>
                <a:ea typeface="Noto Sans KR"/>
                <a:cs typeface="Noto Sans KR"/>
              </a:rPr>
              <a:t>66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566928"/>
            <a:ext cx="1078992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 i="0">
                <a:solidFill>
                  <a:srgbClr val="07152A"/>
                </a:solidFill>
                <a:latin typeface="Noto Sans KR"/>
                <a:ea typeface="Noto Sans KR"/>
                <a:cs typeface="Noto Sans KR"/>
              </a:rPr>
              <a:t>SIMTECH 향기치유 모델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417320"/>
            <a:ext cx="56692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3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감정에서 문명까지</a:t>
            </a:r>
          </a:p>
        </p:txBody>
      </p:sp>
      <p:pic>
        <p:nvPicPr>
          <p:cNvPr id="4" name="Picture 3" descr="2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1068" y="2148840"/>
            <a:ext cx="3059382" cy="2697480"/>
          </a:xfrm>
          <a:prstGeom prst="rect">
            <a:avLst/>
          </a:prstGeom>
          <a:effectLst>
            <a:outerShdw blurRad="91440" dist="50292" dir="5400000" rotWithShape="0">
              <a:srgbClr val="1A1A1A">
                <a:alpha val="72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822960" y="4983480"/>
            <a:ext cx="10515600" cy="1280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5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5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향기치유를 감정회복–생명회복–생명문명의 흐름에 놓는다</a:t>
            </a:r>
          </a:p>
          <a:p>
            <a:pPr algn="l">
              <a:lnSpc>
                <a:spcPct val="125000"/>
              </a:lnSpc>
              <a:spcAft>
                <a:spcPts val="600"/>
              </a:spcAft>
            </a:pPr>
            <a:r>
              <a:rPr sz="15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5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네 가지 치유를 하나의 체계로 정렬한다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6437376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5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SIMTECH WORLD UNIVERSITY · 향기치유 전문교육과정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155680" y="6437376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00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67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566928"/>
            <a:ext cx="1078992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 i="0">
                <a:solidFill>
                  <a:srgbClr val="07152A"/>
                </a:solidFill>
                <a:latin typeface="Noto Sans KR"/>
                <a:ea typeface="Noto Sans KR"/>
                <a:cs typeface="Noto Sans KR"/>
              </a:rPr>
              <a:t>4치유의 통합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481328"/>
            <a:ext cx="56692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3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향기·음악·미술·명상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232" y="2286000"/>
            <a:ext cx="5760720" cy="3840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각 치유는 독립적이면서 서로를 보완한다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향기는 정서의 문을 여는 공통의 매개다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전인적 회복을 향한 통합 설계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931152" y="1860980"/>
            <a:ext cx="4791456" cy="3593238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ECE7DA"/>
            </a:solidFill>
          </a:ln>
          <a:effectLst>
            <a:outerShdw blurRad="91440" dist="50292" dir="5400000" rotWithShape="0">
              <a:srgbClr val="1A1A1A">
                <a:alpha val="7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2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0880" y="1970708"/>
            <a:ext cx="4572000" cy="337378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85800" y="6437376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5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SIMTECH WORLD UNIVERSITY · 향기치유 전문교육과정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155680" y="6437376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00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68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566928"/>
            <a:ext cx="1078992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 i="0">
                <a:solidFill>
                  <a:srgbClr val="07152A"/>
                </a:solidFill>
                <a:latin typeface="Noto Sans KR"/>
                <a:ea typeface="Noto Sans KR"/>
                <a:cs typeface="Noto Sans KR"/>
              </a:rPr>
              <a:t>고대 문명의 향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72200" y="1481328"/>
            <a:ext cx="548640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3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이집트의 키피, 신성한 향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99632" y="2286000"/>
            <a:ext cx="5394960" cy="3840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이집트는 의식과 치유에 정교한 향 처방을 남겼다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그리스·로마·인도·중국·한국이 각자의 향 전통을 발전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향은 권력·종교·치유가 만나는 자리였다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05390" y="1444752"/>
            <a:ext cx="4990018" cy="4425696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ECE7DA"/>
            </a:solidFill>
          </a:ln>
          <a:effectLst>
            <a:outerShdw blurRad="91440" dist="50292" dir="5400000" rotWithShape="0">
              <a:srgbClr val="1A1A1A">
                <a:alpha val="7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2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118" y="1554480"/>
            <a:ext cx="4770562" cy="420624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85800" y="6437376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5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SIMTECH WORLD UNIVERSITY · 향기치유 전문교육과정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155680" y="6437376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00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06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566928"/>
            <a:ext cx="1078992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 i="0">
                <a:solidFill>
                  <a:srgbClr val="07152A"/>
                </a:solidFill>
                <a:latin typeface="Noto Sans KR"/>
                <a:ea typeface="Noto Sans KR"/>
                <a:cs typeface="Noto Sans KR"/>
              </a:rPr>
              <a:t>SIMT 체계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72200" y="1481328"/>
            <a:ext cx="548640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3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마음의 기술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99632" y="2286000"/>
            <a:ext cx="5394960" cy="3840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心(마음)을 중심에 둔 통합 치유의 틀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검증된 축들을 하나의 표준으로 정렬한다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음악·미술·명상으로 동일하게 확장된다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76072" y="1702016"/>
            <a:ext cx="5248656" cy="3911167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ECE7DA"/>
            </a:solidFill>
          </a:ln>
          <a:effectLst>
            <a:outerShdw blurRad="91440" dist="50292" dir="5400000" rotWithShape="0">
              <a:srgbClr val="1A1A1A">
                <a:alpha val="7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2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811744"/>
            <a:ext cx="5029200" cy="369171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85800" y="6437376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5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SIMTECH WORLD UNIVERSITY · 향기치유 전문교육과정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155680" y="6437376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00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69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15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828800"/>
            <a:ext cx="146304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0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14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960120" y="2697480"/>
            <a:ext cx="822960" cy="45720"/>
          </a:xfrm>
          <a:prstGeom prst="roundRect">
            <a:avLst>
              <a:gd name="adj" fmla="val 50000"/>
            </a:avLst>
          </a:prstGeom>
          <a:solidFill>
            <a:srgbClr val="C8952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2926080"/>
            <a:ext cx="6949440" cy="1828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800"/>
              </a:spcAft>
            </a:pPr>
            <a:r>
              <a:rPr sz="4000" b="1" i="0">
                <a:solidFill>
                  <a:srgbClr val="FFFFFF"/>
                </a:solidFill>
                <a:latin typeface="Noto Sans KR"/>
                <a:ea typeface="Noto Sans KR"/>
                <a:cs typeface="Noto Sans KR"/>
              </a:rPr>
              <a:t>향기치유 지도자 과정</a:t>
            </a:r>
          </a:p>
          <a:p>
            <a:pPr algn="l"/>
            <a:r>
              <a:rPr sz="1500" b="0" i="1">
                <a:solidFill>
                  <a:srgbClr val="E6D9BC"/>
                </a:solidFill>
                <a:latin typeface="Noto Sans KR"/>
                <a:ea typeface="Noto Sans KR"/>
                <a:cs typeface="Noto Sans KR"/>
              </a:rPr>
              <a:t>Leadership and Pedagogy</a:t>
            </a:r>
          </a:p>
        </p:txBody>
      </p:sp>
      <p:pic>
        <p:nvPicPr>
          <p:cNvPr id="5" name="Picture 4" descr="2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2086559"/>
            <a:ext cx="3657600" cy="2684880"/>
          </a:xfrm>
          <a:prstGeom prst="rect">
            <a:avLst/>
          </a:prstGeom>
          <a:effectLst>
            <a:outerShdw blurRad="91440" dist="50292" dir="5400000" rotWithShape="0">
              <a:srgbClr val="1A1A1A">
                <a:alpha val="72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11155680" y="6437376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000" b="0" i="0">
                <a:solidFill>
                  <a:srgbClr val="E6D9BC"/>
                </a:solidFill>
                <a:latin typeface="Noto Sans KR"/>
                <a:ea typeface="Noto Sans KR"/>
                <a:cs typeface="Noto Sans KR"/>
              </a:rPr>
              <a:t>70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566928"/>
            <a:ext cx="1078992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 i="0">
                <a:solidFill>
                  <a:srgbClr val="07152A"/>
                </a:solidFill>
                <a:latin typeface="Noto Sans KR"/>
                <a:ea typeface="Noto Sans KR"/>
                <a:cs typeface="Noto Sans KR"/>
              </a:rPr>
              <a:t>교수법과 설계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481328"/>
            <a:ext cx="56692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3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가르치는 기술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232" y="2286000"/>
            <a:ext cx="5760720" cy="3840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학습자 수준에 맞춘 교수법을 익힌다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프로그램과 회기를 안전하게 설계한다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이론과 실습을 균형 있게 구성한다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931152" y="1869821"/>
            <a:ext cx="4791456" cy="3575557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ECE7DA"/>
            </a:solidFill>
          </a:ln>
          <a:effectLst>
            <a:outerShdw blurRad="91440" dist="50292" dir="5400000" rotWithShape="0">
              <a:srgbClr val="1A1A1A">
                <a:alpha val="7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2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0880" y="1979549"/>
            <a:ext cx="4572000" cy="335610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85800" y="6437376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5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SIMTECH WORLD UNIVERSITY · 향기치유 전문교육과정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155680" y="6437376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00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71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566928"/>
            <a:ext cx="1078992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 i="0">
                <a:solidFill>
                  <a:srgbClr val="07152A"/>
                </a:solidFill>
                <a:latin typeface="Noto Sans KR"/>
                <a:ea typeface="Noto Sans KR"/>
                <a:cs typeface="Noto Sans KR"/>
              </a:rPr>
              <a:t>사례 관리와 평가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72200" y="1481328"/>
            <a:ext cx="548640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3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책임 있는 운영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99632" y="2286000"/>
            <a:ext cx="5394960" cy="3840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사례를 기록·관리하고 성과를 평가한다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참가자의 안전과 정서를 최우선으로 둔다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지속 가능한 회복 환경을 만든다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6404" y="1444752"/>
            <a:ext cx="5107991" cy="4425696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ECE7DA"/>
            </a:solidFill>
          </a:ln>
          <a:effectLst>
            <a:outerShdw blurRad="91440" dist="50292" dir="5400000" rotWithShape="0">
              <a:srgbClr val="1A1A1A">
                <a:alpha val="7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0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132" y="1554480"/>
            <a:ext cx="4888535" cy="420624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85800" y="6437376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5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SIMTECH WORLD UNIVERSITY · 향기치유 전문교육과정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155680" y="6437376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00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72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566928"/>
            <a:ext cx="1078992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 i="0">
                <a:solidFill>
                  <a:srgbClr val="07152A"/>
                </a:solidFill>
                <a:latin typeface="Noto Sans KR"/>
                <a:ea typeface="Noto Sans KR"/>
                <a:cs typeface="Noto Sans KR"/>
              </a:rPr>
              <a:t>지도자의 윤리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481328"/>
            <a:ext cx="56692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3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경계를 지키는 사람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232" y="2286000"/>
            <a:ext cx="5760720" cy="3840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지도자는 구원자가 아니라 안내자다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위기 신호 앞에서 전문 연계를 주도한다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겸손과 책임이 신뢰를 만든다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931152" y="1532289"/>
            <a:ext cx="4791456" cy="4250621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ECE7DA"/>
            </a:solidFill>
          </a:ln>
          <a:effectLst>
            <a:outerShdw blurRad="91440" dist="50292" dir="5400000" rotWithShape="0">
              <a:srgbClr val="1A1A1A">
                <a:alpha val="7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2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0880" y="1642017"/>
            <a:ext cx="4572000" cy="403116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85800" y="6437376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5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SIMTECH WORLD UNIVERSITY · 향기치유 전문교육과정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155680" y="6437376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00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73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15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828800"/>
            <a:ext cx="146304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0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15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960120" y="2697480"/>
            <a:ext cx="822960" cy="45720"/>
          </a:xfrm>
          <a:prstGeom prst="roundRect">
            <a:avLst>
              <a:gd name="adj" fmla="val 50000"/>
            </a:avLst>
          </a:prstGeom>
          <a:solidFill>
            <a:srgbClr val="C8952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2926080"/>
            <a:ext cx="6949440" cy="1828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800"/>
              </a:spcAft>
            </a:pPr>
            <a:r>
              <a:rPr sz="4000" b="1" i="0">
                <a:solidFill>
                  <a:srgbClr val="FFFFFF"/>
                </a:solidFill>
                <a:latin typeface="Noto Sans KR"/>
                <a:ea typeface="Noto Sans KR"/>
                <a:cs typeface="Noto Sans KR"/>
              </a:rPr>
              <a:t>향기치유의 미래</a:t>
            </a:r>
          </a:p>
          <a:p>
            <a:pPr algn="l"/>
            <a:r>
              <a:rPr sz="1500" b="0" i="1">
                <a:solidFill>
                  <a:srgbClr val="E6D9BC"/>
                </a:solidFill>
                <a:latin typeface="Noto Sans KR"/>
                <a:ea typeface="Noto Sans KR"/>
                <a:cs typeface="Noto Sans KR"/>
              </a:rPr>
              <a:t>The Future of Aroma Healing</a:t>
            </a:r>
          </a:p>
        </p:txBody>
      </p:sp>
      <p:pic>
        <p:nvPicPr>
          <p:cNvPr id="5" name="Picture 4" descr="3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865811"/>
            <a:ext cx="3657600" cy="3126377"/>
          </a:xfrm>
          <a:prstGeom prst="rect">
            <a:avLst/>
          </a:prstGeom>
          <a:effectLst>
            <a:outerShdw blurRad="91440" dist="50292" dir="5400000" rotWithShape="0">
              <a:srgbClr val="1A1A1A">
                <a:alpha val="72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11155680" y="6437376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000" b="0" i="0">
                <a:solidFill>
                  <a:srgbClr val="E6D9BC"/>
                </a:solidFill>
                <a:latin typeface="Noto Sans KR"/>
                <a:ea typeface="Noto Sans KR"/>
                <a:cs typeface="Noto Sans KR"/>
              </a:rPr>
              <a:t>74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566928"/>
            <a:ext cx="1078992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 i="0">
                <a:solidFill>
                  <a:srgbClr val="07152A"/>
                </a:solidFill>
                <a:latin typeface="Noto Sans KR"/>
                <a:ea typeface="Noto Sans KR"/>
                <a:cs typeface="Noto Sans KR"/>
              </a:rPr>
              <a:t>기술과의 만남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481328"/>
            <a:ext cx="56692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3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AI·디지털 테라퓨틱스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232" y="2286000"/>
            <a:ext cx="5760720" cy="3840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AI 감정 분석과 스마트 디퓨징의 가능성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디지털 테라퓨틱스(DTx)와의 접목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데이터로 정교해지는 개인 맞춤 회복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931152" y="1647997"/>
            <a:ext cx="4791456" cy="4019204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ECE7DA"/>
            </a:solidFill>
          </a:ln>
          <a:effectLst>
            <a:outerShdw blurRad="91440" dist="50292" dir="5400000" rotWithShape="0">
              <a:srgbClr val="1A1A1A">
                <a:alpha val="7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0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0880" y="1757725"/>
            <a:ext cx="4572000" cy="379974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85800" y="6437376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5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SIMTECH WORLD UNIVERSITY · 향기치유 전문교육과정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155680" y="6437376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00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75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566928"/>
            <a:ext cx="1078992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 i="0">
                <a:solidFill>
                  <a:srgbClr val="07152A"/>
                </a:solidFill>
                <a:latin typeface="Noto Sans KR"/>
                <a:ea typeface="Noto Sans KR"/>
                <a:cs typeface="Noto Sans KR"/>
              </a:rPr>
              <a:t>2030 로드맵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72200" y="1481328"/>
            <a:ext cx="548640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3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단계적 확장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99632" y="2286000"/>
            <a:ext cx="5394960" cy="3840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기반 구축에서 국제화·완성으로 나아간다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세계대학 교육과정으로 표준화한다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음악·미술·명상으로 동일 표준 확장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05390" y="1444752"/>
            <a:ext cx="4990018" cy="4425696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ECE7DA"/>
            </a:solidFill>
          </a:ln>
          <a:effectLst>
            <a:outerShdw blurRad="91440" dist="50292" dir="5400000" rotWithShape="0">
              <a:srgbClr val="1A1A1A">
                <a:alpha val="7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2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118" y="1554480"/>
            <a:ext cx="4770562" cy="420624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85800" y="6437376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5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SIMTECH WORLD UNIVERSITY · 향기치유 전문교육과정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155680" y="6437376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00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76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566928"/>
            <a:ext cx="1078992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 i="0">
                <a:solidFill>
                  <a:srgbClr val="07152A"/>
                </a:solidFill>
                <a:latin typeface="Noto Sans KR"/>
                <a:ea typeface="Noto Sans KR"/>
                <a:cs typeface="Noto Sans KR"/>
              </a:rPr>
              <a:t>중심에는 사람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481328"/>
            <a:ext cx="56692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3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기술이 향을 정교하게 해도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232" y="2286000"/>
            <a:ext cx="5760720" cy="3840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도구가 발전해도 회복의 중심은 사람이다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향기는 가장 오래된 치유의 언어로 남는다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따뜻함과 책임이 기술을 완성한다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931152" y="1593886"/>
            <a:ext cx="4791456" cy="4127427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ECE7DA"/>
            </a:solidFill>
          </a:ln>
          <a:effectLst>
            <a:outerShdw blurRad="91440" dist="50292" dir="5400000" rotWithShape="0">
              <a:srgbClr val="1A1A1A">
                <a:alpha val="7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3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0880" y="1703614"/>
            <a:ext cx="4572000" cy="390797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85800" y="6437376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5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SIMTECH WORLD UNIVERSITY · 향기치유 전문교육과정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155680" y="6437376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00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77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15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097280" y="2011680"/>
            <a:ext cx="9966960" cy="21945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35000"/>
              </a:lnSpc>
            </a:pPr>
            <a:r>
              <a:rPr sz="3000" b="1" i="0">
                <a:solidFill>
                  <a:srgbClr val="FFFFFF"/>
                </a:solidFill>
                <a:latin typeface="Noto Sans KR"/>
                <a:ea typeface="Noto Sans KR"/>
                <a:cs typeface="Noto Sans KR"/>
              </a:rPr>
              <a:t>향기로 감정이 회복되고, 감정의 회복이
생명의 회복으로, 다시 함께 사는 문명의 회복으로.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97280" y="5212080"/>
            <a:ext cx="99669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5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향기  →  감정회복  →  생명회복  →  생명소환  →  생명문명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155680" y="6437376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000" b="0" i="0">
                <a:solidFill>
                  <a:srgbClr val="E6D9BC"/>
                </a:solidFill>
                <a:latin typeface="Noto Sans KR"/>
                <a:ea typeface="Noto Sans KR"/>
                <a:cs typeface="Noto Sans KR"/>
              </a:rPr>
              <a:t>78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566928"/>
            <a:ext cx="1078992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 i="0">
                <a:solidFill>
                  <a:srgbClr val="07152A"/>
                </a:solidFill>
                <a:latin typeface="Noto Sans KR"/>
                <a:ea typeface="Noto Sans KR"/>
                <a:cs typeface="Noto Sans KR"/>
              </a:rPr>
              <a:t>동·서양 전통의 만남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481328"/>
            <a:ext cx="56692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3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분석적 약리 + 통합적 수양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232" y="2286000"/>
            <a:ext cx="5760720" cy="3840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서양은 향의 성분과 약리를 분석적으로 발전시켰다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동양은 향을 통한 마음의 수양과 기의 순환을 닦았다</a:t>
            </a:r>
          </a:p>
          <a:p>
            <a:pPr algn="l">
              <a:lnSpc>
                <a:spcPct val="128000"/>
              </a:lnSpc>
              <a:spcAft>
                <a:spcPts val="900"/>
              </a:spcAft>
            </a:pPr>
            <a:r>
              <a:rPr sz="165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•  </a:t>
            </a:r>
            <a:r>
              <a:rPr sz="1650" b="0" i="0">
                <a:solidFill>
                  <a:srgbClr val="1A1A1A"/>
                </a:solidFill>
                <a:latin typeface="Noto Sans KR"/>
                <a:ea typeface="Noto Sans KR"/>
                <a:cs typeface="Noto Sans KR"/>
              </a:rPr>
              <a:t>현대 아로마테라피는 가트포세에서 이름을 얻었다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931152" y="1527557"/>
            <a:ext cx="4791456" cy="4260085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ECE7DA"/>
            </a:solidFill>
          </a:ln>
          <a:effectLst>
            <a:outerShdw blurRad="91440" dist="50292" dir="5400000" rotWithShape="0">
              <a:srgbClr val="1A1A1A">
                <a:alpha val="7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2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0880" y="1637285"/>
            <a:ext cx="4572000" cy="404062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85800" y="6437376"/>
            <a:ext cx="6400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5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SIMTECH WORLD UNIVERSITY · 향기치유 전문교육과정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155680" y="6437376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000" b="0" i="0">
                <a:solidFill>
                  <a:srgbClr val="5A5A5A"/>
                </a:solidFill>
                <a:latin typeface="Noto Sans KR"/>
                <a:ea typeface="Noto Sans KR"/>
                <a:cs typeface="Noto Sans KR"/>
              </a:rPr>
              <a:t>07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15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371600"/>
            <a:ext cx="103327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5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SIMTECH AROMA THERAPY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2286000"/>
            <a:ext cx="10332720" cy="1828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1000"/>
              </a:spcAft>
            </a:pPr>
            <a:r>
              <a:rPr sz="4600" b="1" i="0">
                <a:solidFill>
                  <a:srgbClr val="FFFFFF"/>
                </a:solidFill>
                <a:latin typeface="Noto Sans KR"/>
                <a:ea typeface="Noto Sans KR"/>
                <a:cs typeface="Noto Sans KR"/>
              </a:rPr>
              <a:t>향기치유 전문교육과정</a:t>
            </a:r>
          </a:p>
          <a:p>
            <a:pPr algn="ctr"/>
            <a:r>
              <a:rPr sz="1600" b="0" i="0">
                <a:solidFill>
                  <a:srgbClr val="E6D9BC"/>
                </a:solidFill>
                <a:latin typeface="Noto Sans KR"/>
                <a:ea typeface="Noto Sans KR"/>
                <a:cs typeface="Noto Sans KR"/>
              </a:rPr>
              <a:t>오프라인 · 온라인 · 영상 · 홈페이지 · 세계대학 교재로 함께 활용됩니다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13248" y="4343400"/>
            <a:ext cx="1371600" cy="45720"/>
          </a:xfrm>
          <a:prstGeom prst="roundRect">
            <a:avLst>
              <a:gd name="adj" fmla="val 50000"/>
            </a:avLst>
          </a:prstGeom>
          <a:solidFill>
            <a:srgbClr val="C8952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4709160"/>
            <a:ext cx="1033272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Aft>
                <a:spcPts val="800"/>
              </a:spcAft>
            </a:pPr>
            <a:r>
              <a:rPr sz="1800" b="1" i="0">
                <a:solidFill>
                  <a:srgbClr val="FFFFFF"/>
                </a:solidFill>
                <a:latin typeface="Noto Sans KR"/>
                <a:ea typeface="Noto Sans KR"/>
                <a:cs typeface="Noto Sans KR"/>
              </a:rPr>
              <a:t>문의 · 수강  |  io-sgct.kr</a:t>
            </a:r>
          </a:p>
          <a:p>
            <a:pPr algn="ctr">
              <a:spcAft>
                <a:spcPts val="400"/>
              </a:spcAft>
            </a:pPr>
            <a:r>
              <a:rPr sz="1300" b="0" i="0">
                <a:solidFill>
                  <a:srgbClr val="CFD6DF"/>
                </a:solidFill>
                <a:latin typeface="Noto Sans KR"/>
                <a:ea typeface="Noto Sans KR"/>
                <a:cs typeface="Noto Sans KR"/>
              </a:rPr>
              <a:t>IO-SGCT 심테크연구소 · SIMTECH WORLD UNIVERSITY</a:t>
            </a:r>
          </a:p>
          <a:p>
            <a:pPr algn="ctr"/>
            <a:r>
              <a:rPr sz="14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心Tech · 마음이 곧 기술이다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15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828800"/>
            <a:ext cx="146304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000" b="1" i="0">
                <a:solidFill>
                  <a:srgbClr val="C8952F"/>
                </a:solidFill>
                <a:latin typeface="Noto Sans KR"/>
                <a:ea typeface="Noto Sans KR"/>
                <a:cs typeface="Noto Sans KR"/>
              </a:rPr>
              <a:t>02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960120" y="2697480"/>
            <a:ext cx="822960" cy="45720"/>
          </a:xfrm>
          <a:prstGeom prst="roundRect">
            <a:avLst>
              <a:gd name="adj" fmla="val 50000"/>
            </a:avLst>
          </a:prstGeom>
          <a:solidFill>
            <a:srgbClr val="C8952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2926080"/>
            <a:ext cx="6949440" cy="1828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800"/>
              </a:spcAft>
            </a:pPr>
            <a:r>
              <a:rPr sz="4000" b="1" i="0">
                <a:solidFill>
                  <a:srgbClr val="FFFFFF"/>
                </a:solidFill>
                <a:latin typeface="Noto Sans KR"/>
                <a:ea typeface="Noto Sans KR"/>
                <a:cs typeface="Noto Sans KR"/>
              </a:rPr>
              <a:t>향기와 인간의 뇌</a:t>
            </a:r>
          </a:p>
          <a:p>
            <a:pPr algn="l"/>
            <a:r>
              <a:rPr sz="1500" b="0" i="1">
                <a:solidFill>
                  <a:srgbClr val="E6D9BC"/>
                </a:solidFill>
                <a:latin typeface="Noto Sans KR"/>
                <a:ea typeface="Noto Sans KR"/>
                <a:cs typeface="Noto Sans KR"/>
              </a:rPr>
              <a:t>Aroma and the Human Brain</a:t>
            </a:r>
          </a:p>
        </p:txBody>
      </p:sp>
      <p:pic>
        <p:nvPicPr>
          <p:cNvPr id="5" name="Picture 4" descr="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804627"/>
            <a:ext cx="3657600" cy="3248744"/>
          </a:xfrm>
          <a:prstGeom prst="rect">
            <a:avLst/>
          </a:prstGeom>
          <a:effectLst>
            <a:outerShdw blurRad="91440" dist="50292" dir="5400000" rotWithShape="0">
              <a:srgbClr val="1A1A1A">
                <a:alpha val="72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11155680" y="6437376"/>
            <a:ext cx="8229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000" b="0" i="0">
                <a:solidFill>
                  <a:srgbClr val="E6D9BC"/>
                </a:solidFill>
                <a:latin typeface="Noto Sans KR"/>
                <a:ea typeface="Noto Sans KR"/>
                <a:cs typeface="Noto Sans KR"/>
              </a:rPr>
              <a:t>08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