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notesMasterIdLst>
    <p:notesMasterId r:id="rId3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image" Target="../media/image-3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57400" y="1314450"/>
            <a:ext cx="5029200" cy="2514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825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</a:t>
            </a:r>
            <a:endParaRPr lang="en-US" sz="18250" dirty="0"/>
          </a:p>
        </p:txBody>
      </p:sp>
      <p:sp>
        <p:nvSpPr>
          <p:cNvPr id="4" name="Text 1"/>
          <p:cNvSpPr/>
          <p:nvPr/>
        </p:nvSpPr>
        <p:spPr>
          <a:xfrm>
            <a:off x="3337554" y="1037853"/>
            <a:ext cx="2468891" cy="230721"/>
          </a:xfrm>
          <a:prstGeom prst="rect">
            <a:avLst/>
          </a:prstGeom>
          <a:noFill/>
          <a:ln/>
        </p:spPr>
        <p:txBody>
          <a:bodyPr wrap="square" lIns="163322" tIns="54483" rIns="163322" bIns="54483" rtlCol="0" anchor="t">
            <a:spAutoFit/>
          </a:bodyPr>
          <a:lstStyle/>
          <a:p>
            <a:pPr algn="ctr" indent="0" marL="0">
              <a:buNone/>
            </a:pPr>
            <a:r>
              <a:rPr lang="en-US" sz="600" spc="2" kern="0" dirty="0">
                <a:solidFill>
                  <a:srgbClr val="C8952F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SIMTECH WORLD UNIVERSITY · STEP06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2428875" y="1554324"/>
            <a:ext cx="4286250" cy="56577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3750" b="1" spc="-1" kern="0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인류 한가족 문명</a:t>
            </a:r>
            <a:endParaRPr lang="en-US" sz="3750" dirty="0"/>
          </a:p>
        </p:txBody>
      </p:sp>
      <p:sp>
        <p:nvSpPr>
          <p:cNvPr id="6" name="Text 3"/>
          <p:cNvSpPr/>
          <p:nvPr/>
        </p:nvSpPr>
        <p:spPr>
          <a:xfrm>
            <a:off x="2428875" y="2234403"/>
            <a:ext cx="4286250" cy="2625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250" b="1" spc="3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弘益人間 · 理化世界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2428875" y="2854123"/>
            <a:ext cx="4286250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44000"/>
              </a:lnSpc>
              <a:buNone/>
            </a:pPr>
            <a:r>
              <a:rPr lang="en-US" sz="8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SIMTECH LEVEL5 이후 최종 단계 — 자각한 개인이 모여 인류 전체의 제6차문명을 설계하</a:t>
            </a:r>
            <a:r>
              <a:rPr lang="en-US" sz="8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는</a:t>
            </a:r>
            <a:r>
              <a:rPr lang="en-US" sz="8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8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위대한 문명 설계 프로젝트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2522637" y="3814176"/>
            <a:ext cx="953691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ORGANIZATION</a:t>
            </a:r>
            <a:endParaRPr lang="en-US" sz="600" dirty="0"/>
          </a:p>
        </p:txBody>
      </p:sp>
      <p:sp>
        <p:nvSpPr>
          <p:cNvPr id="9" name="Text 6"/>
          <p:cNvSpPr/>
          <p:nvPr/>
        </p:nvSpPr>
        <p:spPr>
          <a:xfrm>
            <a:off x="2522637" y="3964530"/>
            <a:ext cx="95369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IO-SGCT 심테크연구소</a:t>
            </a:r>
            <a:endParaRPr lang="en-US" sz="650" dirty="0"/>
          </a:p>
        </p:txBody>
      </p:sp>
      <p:sp>
        <p:nvSpPr>
          <p:cNvPr id="10" name="Text 7"/>
          <p:cNvSpPr/>
          <p:nvPr/>
        </p:nvSpPr>
        <p:spPr>
          <a:xfrm>
            <a:off x="3940671" y="3814176"/>
            <a:ext cx="1389459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PLATFORM</a:t>
            </a:r>
            <a:endParaRPr lang="en-US" sz="600" dirty="0"/>
          </a:p>
        </p:txBody>
      </p:sp>
      <p:sp>
        <p:nvSpPr>
          <p:cNvPr id="11" name="Text 8"/>
          <p:cNvSpPr/>
          <p:nvPr/>
        </p:nvSpPr>
        <p:spPr>
          <a:xfrm>
            <a:off x="3940671" y="3964530"/>
            <a:ext cx="1389459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SIMTECH WORLD UNIVERSITY</a:t>
            </a:r>
            <a:endParaRPr lang="en-US" sz="650" dirty="0"/>
          </a:p>
        </p:txBody>
      </p:sp>
      <p:sp>
        <p:nvSpPr>
          <p:cNvPr id="12" name="Text 9"/>
          <p:cNvSpPr/>
          <p:nvPr/>
        </p:nvSpPr>
        <p:spPr>
          <a:xfrm>
            <a:off x="5794474" y="3814176"/>
            <a:ext cx="82688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LEVEL</a:t>
            </a:r>
            <a:endParaRPr lang="en-US" sz="600" dirty="0"/>
          </a:p>
        </p:txBody>
      </p:sp>
      <p:sp>
        <p:nvSpPr>
          <p:cNvPr id="13" name="Text 10"/>
          <p:cNvSpPr/>
          <p:nvPr/>
        </p:nvSpPr>
        <p:spPr>
          <a:xfrm>
            <a:off x="5794474" y="3964530"/>
            <a:ext cx="826889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STEP 06 / 6차 문명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00650" y="1657350"/>
            <a:ext cx="3657600" cy="1828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325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</a:t>
            </a:r>
            <a:endParaRPr lang="en-US" sz="13250" dirty="0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2000250" cy="51435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1993106" y="0"/>
            <a:ext cx="7144" cy="5143500"/>
          </a:xfrm>
          <a:prstGeom prst="rect">
            <a:avLst/>
          </a:prstGeom>
          <a:solidFill>
            <a:srgbClr val="F7EFE0"/>
          </a:solidFill>
          <a:ln/>
        </p:spPr>
      </p:sp>
      <p:sp>
        <p:nvSpPr>
          <p:cNvPr id="6" name="Text 3"/>
          <p:cNvSpPr/>
          <p:nvPr/>
        </p:nvSpPr>
        <p:spPr>
          <a:xfrm>
            <a:off x="342900" y="1215721"/>
            <a:ext cx="67067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동양의 해답 · 01</a:t>
            </a:r>
            <a:endParaRPr lang="en-US" sz="550" dirty="0"/>
          </a:p>
        </p:txBody>
      </p:sp>
      <p:sp>
        <p:nvSpPr>
          <p:cNvPr id="7" name="Text 4"/>
          <p:cNvSpPr/>
          <p:nvPr/>
        </p:nvSpPr>
        <p:spPr>
          <a:xfrm>
            <a:off x="342900" y="1494327"/>
            <a:ext cx="400050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</a:t>
            </a:r>
            <a:endParaRPr lang="en-US" sz="2850" dirty="0"/>
          </a:p>
        </p:txBody>
      </p:sp>
      <p:sp>
        <p:nvSpPr>
          <p:cNvPr id="8" name="Text 5"/>
          <p:cNvSpPr/>
          <p:nvPr/>
        </p:nvSpPr>
        <p:spPr>
          <a:xfrm>
            <a:off x="828675" y="1561300"/>
            <a:ext cx="66079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넓힐 홍</a:t>
            </a:r>
            <a:endParaRPr lang="en-US" sz="650" dirty="0"/>
          </a:p>
        </p:txBody>
      </p:sp>
      <p:sp>
        <p:nvSpPr>
          <p:cNvPr id="9" name="Text 6"/>
          <p:cNvSpPr/>
          <p:nvPr/>
        </p:nvSpPr>
        <p:spPr>
          <a:xfrm>
            <a:off x="828675" y="1702389"/>
            <a:ext cx="660797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Broadly / Widely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342900" y="2151552"/>
            <a:ext cx="400050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益</a:t>
            </a:r>
            <a:endParaRPr lang="en-US" sz="2850" dirty="0"/>
          </a:p>
        </p:txBody>
      </p:sp>
      <p:sp>
        <p:nvSpPr>
          <p:cNvPr id="11" name="Text 8"/>
          <p:cNvSpPr/>
          <p:nvPr/>
        </p:nvSpPr>
        <p:spPr>
          <a:xfrm>
            <a:off x="828675" y="2218525"/>
            <a:ext cx="682228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더할 익</a:t>
            </a:r>
            <a:endParaRPr lang="en-US" sz="650" dirty="0"/>
          </a:p>
        </p:txBody>
      </p:sp>
      <p:sp>
        <p:nvSpPr>
          <p:cNvPr id="12" name="Text 9"/>
          <p:cNvSpPr/>
          <p:nvPr/>
        </p:nvSpPr>
        <p:spPr>
          <a:xfrm>
            <a:off x="828675" y="2359614"/>
            <a:ext cx="682228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Benefit / Prosper</a:t>
            </a:r>
            <a:endParaRPr lang="en-US" sz="600" dirty="0"/>
          </a:p>
        </p:txBody>
      </p:sp>
      <p:sp>
        <p:nvSpPr>
          <p:cNvPr id="13" name="Text 10"/>
          <p:cNvSpPr/>
          <p:nvPr/>
        </p:nvSpPr>
        <p:spPr>
          <a:xfrm>
            <a:off x="342900" y="2808777"/>
            <a:ext cx="800100" cy="4000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人間</a:t>
            </a:r>
            <a:endParaRPr lang="en-US" sz="2850" dirty="0"/>
          </a:p>
        </p:txBody>
      </p:sp>
      <p:sp>
        <p:nvSpPr>
          <p:cNvPr id="14" name="Text 11"/>
          <p:cNvSpPr/>
          <p:nvPr/>
        </p:nvSpPr>
        <p:spPr>
          <a:xfrm>
            <a:off x="1228725" y="2875750"/>
            <a:ext cx="517922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인간 세상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228725" y="3016839"/>
            <a:ext cx="517922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All Humanity</a:t>
            </a:r>
            <a:endParaRPr lang="en-US" sz="600" dirty="0"/>
          </a:p>
        </p:txBody>
      </p:sp>
      <p:sp>
        <p:nvSpPr>
          <p:cNvPr id="16" name="Shape 13"/>
          <p:cNvSpPr/>
          <p:nvPr/>
        </p:nvSpPr>
        <p:spPr>
          <a:xfrm>
            <a:off x="342900" y="3380277"/>
            <a:ext cx="1048345" cy="661801"/>
          </a:xfrm>
          <a:prstGeom prst="rect">
            <a:avLst/>
          </a:prstGeom>
          <a:solidFill>
            <a:srgbClr val="C8952F">
              <a:alpha val="10000"/>
            </a:srgbClr>
          </a:solidFill>
          <a:ln w="9144">
            <a:solidFill>
              <a:srgbClr val="C8952F">
                <a:alpha val="3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3473146"/>
            <a:ext cx="805458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전체 의미</a:t>
            </a:r>
            <a:endParaRPr lang="en-US" sz="550" dirty="0"/>
          </a:p>
        </p:txBody>
      </p:sp>
      <p:sp>
        <p:nvSpPr>
          <p:cNvPr id="18" name="Text 15"/>
          <p:cNvSpPr/>
          <p:nvPr/>
        </p:nvSpPr>
        <p:spPr>
          <a:xfrm>
            <a:off x="457200" y="3623500"/>
            <a:ext cx="805458" cy="325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인류 전체를</a:t>
            </a:r>
            <a:r>
              <a:rPr lang="en-US" sz="7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
</a:t>
            </a:r>
            <a:r>
              <a:rPr lang="en-US" sz="7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널리 이롭게 하라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2343150" y="1085208"/>
            <a:ext cx="637222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2부 — 동양의 해답</a:t>
            </a:r>
            <a:endParaRPr lang="en-US" sz="600" dirty="0"/>
          </a:p>
        </p:txBody>
      </p:sp>
      <p:sp>
        <p:nvSpPr>
          <p:cNvPr id="20" name="Text 17"/>
          <p:cNvSpPr/>
          <p:nvPr/>
        </p:nvSpPr>
        <p:spPr>
          <a:xfrm>
            <a:off x="2343150" y="1258444"/>
            <a:ext cx="6372225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홍익인간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2343150" y="1561328"/>
            <a:ext cx="6372225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제6차 문명의 목적함수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2343150" y="2029244"/>
            <a:ext cx="6372225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목적함수의 전환</a:t>
            </a:r>
            <a:endParaRPr lang="en-US" sz="600" dirty="0"/>
          </a:p>
        </p:txBody>
      </p:sp>
      <p:sp>
        <p:nvSpPr>
          <p:cNvPr id="23" name="Shape 20"/>
          <p:cNvSpPr/>
          <p:nvPr/>
        </p:nvSpPr>
        <p:spPr>
          <a:xfrm>
            <a:off x="2343150" y="2222822"/>
            <a:ext cx="3071813" cy="440373"/>
          </a:xfrm>
          <a:prstGeom prst="rect">
            <a:avLst/>
          </a:prstGeom>
          <a:solidFill>
            <a:srgbClr val="922B21">
              <a:alpha val="12000"/>
            </a:srgbClr>
          </a:solidFill>
          <a:ln w="9144">
            <a:solidFill>
              <a:srgbClr val="922B21">
                <a:alpha val="25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2428875" y="2298529"/>
            <a:ext cx="290036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5차 문명</a:t>
            </a:r>
            <a:endParaRPr lang="en-US" sz="600" dirty="0"/>
          </a:p>
        </p:txBody>
      </p:sp>
      <p:sp>
        <p:nvSpPr>
          <p:cNvPr id="25" name="Text 22"/>
          <p:cNvSpPr/>
          <p:nvPr/>
        </p:nvSpPr>
        <p:spPr>
          <a:xfrm>
            <a:off x="2428875" y="2446400"/>
            <a:ext cx="2900363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dirty="0">
                <a:solidFill>
                  <a:srgbClr val="F5F5F5">
                    <a:alpha val="7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개인 이익 Max(i)</a:t>
            </a:r>
            <a:endParaRPr lang="en-US" sz="650" dirty="0"/>
          </a:p>
        </p:txBody>
      </p:sp>
      <p:sp>
        <p:nvSpPr>
          <p:cNvPr id="26" name="Text 23"/>
          <p:cNvSpPr/>
          <p:nvPr/>
        </p:nvSpPr>
        <p:spPr>
          <a:xfrm>
            <a:off x="5414963" y="2360842"/>
            <a:ext cx="2286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→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5643563" y="2222822"/>
            <a:ext cx="3071813" cy="440373"/>
          </a:xfrm>
          <a:prstGeom prst="rect">
            <a:avLst/>
          </a:prstGeom>
          <a:solidFill>
            <a:srgbClr val="C8952F">
              <a:alpha val="10000"/>
            </a:srgbClr>
          </a:solidFill>
          <a:ln w="9144">
            <a:solidFill>
              <a:srgbClr val="C8952F">
                <a:alpha val="3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729288" y="2298529"/>
            <a:ext cx="290036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C895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6차 문명</a:t>
            </a:r>
            <a:endParaRPr lang="en-US" sz="600" dirty="0"/>
          </a:p>
        </p:txBody>
      </p:sp>
      <p:sp>
        <p:nvSpPr>
          <p:cNvPr id="29" name="Text 26"/>
          <p:cNvSpPr/>
          <p:nvPr/>
        </p:nvSpPr>
        <p:spPr>
          <a:xfrm>
            <a:off x="5729288" y="2446400"/>
            <a:ext cx="2900363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인류 전체 이익 Max(Σ)</a:t>
            </a:r>
            <a:endParaRPr lang="en-US" sz="650" dirty="0"/>
          </a:p>
        </p:txBody>
      </p:sp>
      <p:sp>
        <p:nvSpPr>
          <p:cNvPr id="30" name="Text 27"/>
          <p:cNvSpPr/>
          <p:nvPr/>
        </p:nvSpPr>
        <p:spPr>
          <a:xfrm>
            <a:off x="2343150" y="2798927"/>
            <a:ext cx="171450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</a:t>
            </a:r>
            <a:endParaRPr lang="en-US" sz="700" dirty="0"/>
          </a:p>
        </p:txBody>
      </p:sp>
      <p:sp>
        <p:nvSpPr>
          <p:cNvPr id="31" name="Text 28"/>
          <p:cNvSpPr/>
          <p:nvPr/>
        </p:nvSpPr>
        <p:spPr>
          <a:xfrm>
            <a:off x="2600325" y="2798927"/>
            <a:ext cx="2511028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보편 윤리</a:t>
            </a: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— 특정 민족·국가를 초월한 인류 전체를 향한 윤리</a:t>
            </a:r>
            <a:endParaRPr lang="en-US" sz="700" dirty="0"/>
          </a:p>
        </p:txBody>
      </p:sp>
      <p:sp>
        <p:nvSpPr>
          <p:cNvPr id="32" name="Text 29"/>
          <p:cNvSpPr/>
          <p:nvPr/>
        </p:nvSpPr>
        <p:spPr>
          <a:xfrm>
            <a:off x="2343150" y="3016086"/>
            <a:ext cx="171450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二</a:t>
            </a:r>
            <a:endParaRPr lang="en-US" sz="700" dirty="0"/>
          </a:p>
        </p:txBody>
      </p:sp>
      <p:sp>
        <p:nvSpPr>
          <p:cNvPr id="33" name="Text 30"/>
          <p:cNvSpPr/>
          <p:nvPr/>
        </p:nvSpPr>
        <p:spPr>
          <a:xfrm>
            <a:off x="2600325" y="3016086"/>
            <a:ext cx="2203847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재생 원리</a:t>
            </a: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— 이롭게 함은 착취가 아닌 살림·회복·공생</a:t>
            </a:r>
            <a:endParaRPr lang="en-US" sz="700" dirty="0"/>
          </a:p>
        </p:txBody>
      </p:sp>
      <p:sp>
        <p:nvSpPr>
          <p:cNvPr id="34" name="Text 31"/>
          <p:cNvSpPr/>
          <p:nvPr/>
        </p:nvSpPr>
        <p:spPr>
          <a:xfrm>
            <a:off x="2343150" y="3233245"/>
            <a:ext cx="171450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</a:t>
            </a:r>
            <a:endParaRPr lang="en-US" sz="700" dirty="0"/>
          </a:p>
        </p:txBody>
      </p:sp>
      <p:sp>
        <p:nvSpPr>
          <p:cNvPr id="35" name="Text 32"/>
          <p:cNvSpPr/>
          <p:nvPr/>
        </p:nvSpPr>
        <p:spPr>
          <a:xfrm>
            <a:off x="2600325" y="3233245"/>
            <a:ext cx="217170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공진화 방향</a:t>
            </a: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— 인간·자연·AI가 함께 이로워지는 방향</a:t>
            </a:r>
            <a:endParaRPr lang="en-US" sz="700" dirty="0"/>
          </a:p>
        </p:txBody>
      </p:sp>
      <p:sp>
        <p:nvSpPr>
          <p:cNvPr id="36" name="Shape 33"/>
          <p:cNvSpPr/>
          <p:nvPr/>
        </p:nvSpPr>
        <p:spPr>
          <a:xfrm>
            <a:off x="2343150" y="3536128"/>
            <a:ext cx="6372225" cy="629320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37" name="Shape 34"/>
          <p:cNvSpPr/>
          <p:nvPr/>
        </p:nvSpPr>
        <p:spPr>
          <a:xfrm>
            <a:off x="2343150" y="3536128"/>
            <a:ext cx="21431" cy="629320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38" name="Text 35"/>
          <p:cNvSpPr/>
          <p:nvPr/>
        </p:nvSpPr>
        <p:spPr>
          <a:xfrm>
            <a:off x="2457450" y="3621853"/>
            <a:ext cx="6143625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현대 제도와의 연결</a:t>
            </a:r>
            <a:endParaRPr lang="en-US" sz="600" dirty="0"/>
          </a:p>
        </p:txBody>
      </p:sp>
      <p:sp>
        <p:nvSpPr>
          <p:cNvPr id="39" name="Text 36"/>
          <p:cNvSpPr/>
          <p:nvPr/>
        </p:nvSpPr>
        <p:spPr>
          <a:xfrm>
            <a:off x="2457450" y="3781137"/>
            <a:ext cx="380405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 SDGs</a:t>
            </a:r>
            <a:endParaRPr lang="en-US" sz="650" dirty="0"/>
          </a:p>
        </p:txBody>
      </p:sp>
      <p:sp>
        <p:nvSpPr>
          <p:cNvPr id="40" name="Text 37"/>
          <p:cNvSpPr/>
          <p:nvPr/>
        </p:nvSpPr>
        <p:spPr>
          <a:xfrm>
            <a:off x="2952155" y="3781137"/>
            <a:ext cx="25003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·</a:t>
            </a:r>
            <a:endParaRPr lang="en-US" sz="650" dirty="0"/>
          </a:p>
        </p:txBody>
      </p:sp>
      <p:sp>
        <p:nvSpPr>
          <p:cNvPr id="41" name="Text 38"/>
          <p:cNvSpPr/>
          <p:nvPr/>
        </p:nvSpPr>
        <p:spPr>
          <a:xfrm>
            <a:off x="3091458" y="3781137"/>
            <a:ext cx="801886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세계시민교육(GCED)</a:t>
            </a:r>
            <a:endParaRPr lang="en-US" sz="650" dirty="0"/>
          </a:p>
        </p:txBody>
      </p:sp>
      <p:sp>
        <p:nvSpPr>
          <p:cNvPr id="42" name="Text 39"/>
          <p:cNvSpPr/>
          <p:nvPr/>
        </p:nvSpPr>
        <p:spPr>
          <a:xfrm>
            <a:off x="4007644" y="3781137"/>
            <a:ext cx="25003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·</a:t>
            </a:r>
            <a:endParaRPr lang="en-US" sz="650" dirty="0"/>
          </a:p>
        </p:txBody>
      </p:sp>
      <p:sp>
        <p:nvSpPr>
          <p:cNvPr id="43" name="Text 40"/>
          <p:cNvSpPr/>
          <p:nvPr/>
        </p:nvSpPr>
        <p:spPr>
          <a:xfrm>
            <a:off x="4146947" y="3781137"/>
            <a:ext cx="739378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Commons</a:t>
            </a:r>
            <a:endParaRPr lang="en-US" sz="650" dirty="0"/>
          </a:p>
        </p:txBody>
      </p:sp>
      <p:sp>
        <p:nvSpPr>
          <p:cNvPr id="44" name="Text 41"/>
          <p:cNvSpPr/>
          <p:nvPr/>
        </p:nvSpPr>
        <p:spPr>
          <a:xfrm>
            <a:off x="5000625" y="3781137"/>
            <a:ext cx="25003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·</a:t>
            </a:r>
            <a:endParaRPr lang="en-US" sz="650" dirty="0"/>
          </a:p>
        </p:txBody>
      </p:sp>
      <p:sp>
        <p:nvSpPr>
          <p:cNvPr id="45" name="Text 42"/>
          <p:cNvSpPr/>
          <p:nvPr/>
        </p:nvSpPr>
        <p:spPr>
          <a:xfrm>
            <a:off x="5139928" y="3781137"/>
            <a:ext cx="442913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거버넌스</a:t>
            </a:r>
            <a:endParaRPr lang="en-US" sz="650" dirty="0"/>
          </a:p>
        </p:txBody>
      </p:sp>
      <p:sp>
        <p:nvSpPr>
          <p:cNvPr id="46" name="Text 43"/>
          <p:cNvSpPr/>
          <p:nvPr/>
        </p:nvSpPr>
        <p:spPr>
          <a:xfrm>
            <a:off x="2457450" y="3947564"/>
            <a:ext cx="6143625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홍익인간은 5000년 전에 이미 이 모든 제도의 목적함수를 정의했다</a:t>
            </a:r>
            <a:endParaRPr lang="en-US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4600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天符</a:t>
            </a:r>
            <a:endParaRPr lang="en-US" sz="14900" dirty="0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1714500" cy="51435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1707356" y="0"/>
            <a:ext cx="7144" cy="5143500"/>
          </a:xfrm>
          <a:prstGeom prst="rect">
            <a:avLst/>
          </a:prstGeom>
          <a:solidFill>
            <a:srgbClr val="F7EFE0"/>
          </a:solidFill>
          <a:ln/>
        </p:spPr>
      </p:sp>
      <p:sp>
        <p:nvSpPr>
          <p:cNvPr id="6" name="Text 3"/>
          <p:cNvSpPr/>
          <p:nvPr/>
        </p:nvSpPr>
        <p:spPr>
          <a:xfrm>
            <a:off x="342900" y="342900"/>
            <a:ext cx="1200150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동양의 해답 · 02</a:t>
            </a:r>
            <a:endParaRPr lang="en-US" sz="550" dirty="0"/>
          </a:p>
        </p:txBody>
      </p:sp>
      <p:sp>
        <p:nvSpPr>
          <p:cNvPr id="7" name="Text 4"/>
          <p:cNvSpPr/>
          <p:nvPr/>
        </p:nvSpPr>
        <p:spPr>
          <a:xfrm>
            <a:off x="342900" y="564356"/>
            <a:ext cx="1200150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天符經 핵심 구절</a:t>
            </a:r>
            <a:endParaRPr lang="en-US" sz="600" dirty="0"/>
          </a:p>
        </p:txBody>
      </p:sp>
      <p:sp>
        <p:nvSpPr>
          <p:cNvPr id="8" name="Text 5"/>
          <p:cNvSpPr/>
          <p:nvPr/>
        </p:nvSpPr>
        <p:spPr>
          <a:xfrm>
            <a:off x="442913" y="775097"/>
            <a:ext cx="1100138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一始無始一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442913" y="962258"/>
            <a:ext cx="110013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하나에서 시작하되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시작 없는 하나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442913" y="1305158"/>
            <a:ext cx="1100138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析三極無盡本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42913" y="1492318"/>
            <a:ext cx="110013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셋으로 나뉘어도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근본은 다함없다</a:t>
            </a:r>
            <a:endParaRPr lang="en-US" sz="600" dirty="0"/>
          </a:p>
        </p:txBody>
      </p:sp>
      <p:sp>
        <p:nvSpPr>
          <p:cNvPr id="12" name="Text 9"/>
          <p:cNvSpPr/>
          <p:nvPr/>
        </p:nvSpPr>
        <p:spPr>
          <a:xfrm>
            <a:off x="442913" y="1835218"/>
            <a:ext cx="1100138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天一一 地一二 人一三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442913" y="2186685"/>
            <a:ext cx="110013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하늘·땅·사람이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하나의 삼위일체</a:t>
            </a:r>
            <a:endParaRPr lang="en-US" sz="600" dirty="0"/>
          </a:p>
        </p:txBody>
      </p:sp>
      <p:sp>
        <p:nvSpPr>
          <p:cNvPr id="14" name="Text 11"/>
          <p:cNvSpPr/>
          <p:nvPr/>
        </p:nvSpPr>
        <p:spPr>
          <a:xfrm>
            <a:off x="442913" y="2529585"/>
            <a:ext cx="1100138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一終無終一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42913" y="2716746"/>
            <a:ext cx="110013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하나로 끝나되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끝 없는 하나</a:t>
            </a:r>
            <a:endParaRPr lang="en-US" sz="600" dirty="0"/>
          </a:p>
        </p:txBody>
      </p:sp>
      <p:sp>
        <p:nvSpPr>
          <p:cNvPr id="16" name="Shape 13"/>
          <p:cNvSpPr/>
          <p:nvPr/>
        </p:nvSpPr>
        <p:spPr>
          <a:xfrm>
            <a:off x="342900" y="3116796"/>
            <a:ext cx="1200150" cy="653290"/>
          </a:xfrm>
          <a:prstGeom prst="rect">
            <a:avLst/>
          </a:prstGeom>
          <a:solidFill>
            <a:srgbClr val="C8952F">
              <a:alpha val="7000"/>
            </a:srgbClr>
          </a:solidFill>
          <a:ln w="9144">
            <a:solidFill>
              <a:srgbClr val="C8952F">
                <a:alpha val="2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28625" y="3173946"/>
            <a:ext cx="1028700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天符經</a:t>
            </a:r>
            <a:endParaRPr lang="en-US" sz="550" dirty="0"/>
          </a:p>
        </p:txBody>
      </p:sp>
      <p:sp>
        <p:nvSpPr>
          <p:cNvPr id="18" name="Text 15"/>
          <p:cNvSpPr/>
          <p:nvPr/>
        </p:nvSpPr>
        <p:spPr>
          <a:xfrm>
            <a:off x="428625" y="3312886"/>
            <a:ext cx="1028700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총 81자 · 단군 이전 환국 시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최초의 통합 우주론</a:t>
            </a:r>
            <a:endParaRPr lang="en-US" sz="600" dirty="0"/>
          </a:p>
        </p:txBody>
      </p:sp>
      <p:sp>
        <p:nvSpPr>
          <p:cNvPr id="19" name="Shape 16"/>
          <p:cNvSpPr/>
          <p:nvPr/>
        </p:nvSpPr>
        <p:spPr>
          <a:xfrm>
            <a:off x="1714500" y="0"/>
            <a:ext cx="3714750" cy="51435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20" name="Shape 17"/>
          <p:cNvSpPr/>
          <p:nvPr/>
        </p:nvSpPr>
        <p:spPr>
          <a:xfrm>
            <a:off x="5422106" y="0"/>
            <a:ext cx="7144" cy="5143500"/>
          </a:xfrm>
          <a:prstGeom prst="rect">
            <a:avLst/>
          </a:prstGeom>
          <a:solidFill>
            <a:srgbClr val="FAF4EA"/>
          </a:solidFill>
          <a:ln/>
        </p:spPr>
      </p:sp>
      <p:sp>
        <p:nvSpPr>
          <p:cNvPr id="21" name="Text 18"/>
          <p:cNvSpPr/>
          <p:nvPr/>
        </p:nvSpPr>
        <p:spPr>
          <a:xfrm>
            <a:off x="3175732" y="970824"/>
            <a:ext cx="79225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통합의 우주론 구조</a:t>
            </a:r>
            <a:endParaRPr lang="en-US" sz="600" dirty="0"/>
          </a:p>
        </p:txBody>
      </p:sp>
      <p:sp>
        <p:nvSpPr>
          <p:cNvPr id="22" name="Shape 19"/>
          <p:cNvSpPr/>
          <p:nvPr/>
        </p:nvSpPr>
        <p:spPr>
          <a:xfrm>
            <a:off x="3271838" y="1229785"/>
            <a:ext cx="600075" cy="600075"/>
          </a:xfrm>
          <a:prstGeom prst="rect">
            <a:avLst/>
          </a:prstGeom>
          <a:solidFill>
            <a:srgbClr val="C8952F">
              <a:alpha val="15000"/>
            </a:srgbClr>
          </a:solidFill>
          <a:ln w="18288">
            <a:solidFill>
              <a:srgbClr val="C8952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429000" y="1326226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一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3425428" y="1626264"/>
            <a:ext cx="292894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근원·하나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3377208" y="2001310"/>
            <a:ext cx="389334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 析三極</a:t>
            </a:r>
            <a:endParaRPr lang="en-US" sz="650" dirty="0"/>
          </a:p>
        </p:txBody>
      </p:sp>
      <p:sp>
        <p:nvSpPr>
          <p:cNvPr id="26" name="Shape 23"/>
          <p:cNvSpPr/>
          <p:nvPr/>
        </p:nvSpPr>
        <p:spPr>
          <a:xfrm>
            <a:off x="2850356" y="2319207"/>
            <a:ext cx="442913" cy="442913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2986088" y="2368321"/>
            <a:ext cx="171450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64A0DC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3009305" y="2612994"/>
            <a:ext cx="125016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하늘</a:t>
            </a:r>
            <a:endParaRPr lang="en-US" sz="500" dirty="0"/>
          </a:p>
        </p:txBody>
      </p:sp>
      <p:sp>
        <p:nvSpPr>
          <p:cNvPr id="29" name="Shape 26"/>
          <p:cNvSpPr/>
          <p:nvPr/>
        </p:nvSpPr>
        <p:spPr>
          <a:xfrm>
            <a:off x="3343275" y="2319207"/>
            <a:ext cx="442913" cy="442913"/>
          </a:xfrm>
          <a:prstGeom prst="rect">
            <a:avLst/>
          </a:prstGeom>
          <a:solidFill>
            <a:srgbClr val="14643C">
              <a:alpha val="30000"/>
            </a:srgbClr>
          </a:solidFill>
          <a:ln w="9144">
            <a:solidFill>
              <a:srgbClr val="14643C">
                <a:alpha val="5000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3479006" y="2368321"/>
            <a:ext cx="171450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0B478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地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3533477" y="2612994"/>
            <a:ext cx="62508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땅</a:t>
            </a:r>
            <a:endParaRPr lang="en-US" sz="500" dirty="0"/>
          </a:p>
        </p:txBody>
      </p:sp>
      <p:sp>
        <p:nvSpPr>
          <p:cNvPr id="32" name="Shape 29"/>
          <p:cNvSpPr/>
          <p:nvPr/>
        </p:nvSpPr>
        <p:spPr>
          <a:xfrm>
            <a:off x="3836194" y="2319207"/>
            <a:ext cx="442913" cy="442913"/>
          </a:xfrm>
          <a:prstGeom prst="rect">
            <a:avLst/>
          </a:prstGeom>
          <a:solidFill>
            <a:srgbClr val="C8952F">
              <a:alpha val="15000"/>
            </a:srgbClr>
          </a:solidFill>
          <a:ln w="9144">
            <a:solidFill>
              <a:srgbClr val="C8952F">
                <a:alpha val="40000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3971925" y="2368321"/>
            <a:ext cx="171450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人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3995142" y="2612994"/>
            <a:ext cx="125016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사람</a:t>
            </a:r>
            <a:endParaRPr lang="en-US" sz="500" dirty="0"/>
          </a:p>
        </p:txBody>
      </p:sp>
      <p:sp>
        <p:nvSpPr>
          <p:cNvPr id="35" name="Text 32"/>
          <p:cNvSpPr/>
          <p:nvPr/>
        </p:nvSpPr>
        <p:spPr>
          <a:xfrm>
            <a:off x="3422749" y="2940714"/>
            <a:ext cx="298252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 歸一</a:t>
            </a:r>
            <a:endParaRPr lang="en-US" sz="650" dirty="0"/>
          </a:p>
        </p:txBody>
      </p:sp>
      <p:sp>
        <p:nvSpPr>
          <p:cNvPr id="36" name="Shape 33"/>
          <p:cNvSpPr/>
          <p:nvPr/>
        </p:nvSpPr>
        <p:spPr>
          <a:xfrm>
            <a:off x="3271838" y="3258610"/>
            <a:ext cx="600075" cy="600075"/>
          </a:xfrm>
          <a:prstGeom prst="rect">
            <a:avLst/>
          </a:prstGeom>
          <a:solidFill>
            <a:srgbClr val="C8952F">
              <a:alpha val="10000"/>
            </a:srgbClr>
          </a:solidFill>
          <a:ln w="18288">
            <a:solidFill>
              <a:srgbClr val="C8952F">
                <a:alpha val="6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3429000" y="3355051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C8952F">
                    <a:alpha val="7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一</a:t>
            </a:r>
            <a:endParaRPr lang="en-US" sz="2000" dirty="0"/>
          </a:p>
        </p:txBody>
      </p:sp>
      <p:sp>
        <p:nvSpPr>
          <p:cNvPr id="38" name="Text 35"/>
          <p:cNvSpPr/>
          <p:nvPr/>
        </p:nvSpPr>
        <p:spPr>
          <a:xfrm>
            <a:off x="3425428" y="3655089"/>
            <a:ext cx="292894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귀환·완성</a:t>
            </a:r>
            <a:endParaRPr lang="en-US" sz="550" dirty="0"/>
          </a:p>
        </p:txBody>
      </p:sp>
      <p:sp>
        <p:nvSpPr>
          <p:cNvPr id="39" name="Text 36"/>
          <p:cNvSpPr/>
          <p:nvPr/>
        </p:nvSpPr>
        <p:spPr>
          <a:xfrm>
            <a:off x="3035005" y="3930123"/>
            <a:ext cx="1073711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無盡本 — 근본은 다함없다</a:t>
            </a:r>
            <a:endParaRPr lang="en-US" sz="600" dirty="0"/>
          </a:p>
        </p:txBody>
      </p:sp>
      <p:sp>
        <p:nvSpPr>
          <p:cNvPr id="40" name="Text 37"/>
          <p:cNvSpPr/>
          <p:nvPr/>
        </p:nvSpPr>
        <p:spPr>
          <a:xfrm>
            <a:off x="3035005" y="4077993"/>
            <a:ext cx="1073711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분화와 귀일의 영원한 순환</a:t>
            </a:r>
            <a:endParaRPr lang="en-US" sz="600" dirty="0"/>
          </a:p>
        </p:txBody>
      </p:sp>
      <p:sp>
        <p:nvSpPr>
          <p:cNvPr id="41" name="Text 38"/>
          <p:cNvSpPr/>
          <p:nvPr/>
        </p:nvSpPr>
        <p:spPr>
          <a:xfrm>
            <a:off x="5600700" y="1072790"/>
            <a:ext cx="32004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2부</a:t>
            </a:r>
            <a:endParaRPr lang="en-US" sz="600" dirty="0"/>
          </a:p>
        </p:txBody>
      </p:sp>
      <p:sp>
        <p:nvSpPr>
          <p:cNvPr id="42" name="Text 39"/>
          <p:cNvSpPr/>
          <p:nvPr/>
        </p:nvSpPr>
        <p:spPr>
          <a:xfrm>
            <a:off x="5600700" y="1246026"/>
            <a:ext cx="320040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4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천부경</a:t>
            </a:r>
            <a:endParaRPr lang="en-US" sz="1400" dirty="0"/>
          </a:p>
        </p:txBody>
      </p:sp>
      <p:sp>
        <p:nvSpPr>
          <p:cNvPr id="43" name="Text 40"/>
          <p:cNvSpPr/>
          <p:nvPr/>
        </p:nvSpPr>
        <p:spPr>
          <a:xfrm>
            <a:off x="5600700" y="1514615"/>
            <a:ext cx="3200400" cy="180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통합의 우주론</a:t>
            </a:r>
            <a:endParaRPr lang="en-US" sz="850" dirty="0"/>
          </a:p>
        </p:txBody>
      </p:sp>
      <p:sp>
        <p:nvSpPr>
          <p:cNvPr id="44" name="Text 41"/>
          <p:cNvSpPr/>
          <p:nvPr/>
        </p:nvSpPr>
        <p:spPr>
          <a:xfrm>
            <a:off x="5600700" y="1937882"/>
            <a:ext cx="3200400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재생 문명의 원형</a:t>
            </a:r>
            <a:endParaRPr lang="en-US" sz="600" dirty="0"/>
          </a:p>
        </p:txBody>
      </p:sp>
      <p:sp>
        <p:nvSpPr>
          <p:cNvPr id="45" name="Text 42"/>
          <p:cNvSpPr/>
          <p:nvPr/>
        </p:nvSpPr>
        <p:spPr>
          <a:xfrm>
            <a:off x="5600700" y="2097165"/>
            <a:ext cx="3200400" cy="310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一→三→一의 순환은 재생 경제의 원리다. 자원은 착취되는 것이 아니라 순환하며 근본(一)으로 돌아간다.</a:t>
            </a:r>
            <a:endParaRPr lang="en-US" sz="700" dirty="0"/>
          </a:p>
        </p:txBody>
      </p:sp>
      <p:sp>
        <p:nvSpPr>
          <p:cNvPr id="46" name="Text 43"/>
          <p:cNvSpPr/>
          <p:nvPr/>
        </p:nvSpPr>
        <p:spPr>
          <a:xfrm>
            <a:off x="5600700" y="2493811"/>
            <a:ext cx="3200400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통합의 논리</a:t>
            </a:r>
            <a:endParaRPr lang="en-US" sz="600" dirty="0"/>
          </a:p>
        </p:txBody>
      </p:sp>
      <p:sp>
        <p:nvSpPr>
          <p:cNvPr id="47" name="Text 44"/>
          <p:cNvSpPr/>
          <p:nvPr/>
        </p:nvSpPr>
        <p:spPr>
          <a:xfrm>
            <a:off x="5600700" y="2653094"/>
            <a:ext cx="3200400" cy="310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天·地·人은 분리된 세 존재가 아니라 하나의 근원에서 나온 삼위일체. 분리는 환상이다.</a:t>
            </a:r>
            <a:endParaRPr lang="en-US" sz="700" dirty="0"/>
          </a:p>
        </p:txBody>
      </p:sp>
      <p:sp>
        <p:nvSpPr>
          <p:cNvPr id="48" name="Text 45"/>
          <p:cNvSpPr/>
          <p:nvPr/>
        </p:nvSpPr>
        <p:spPr>
          <a:xfrm>
            <a:off x="5600700" y="3049739"/>
            <a:ext cx="3200400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공진화의 철학적 근거</a:t>
            </a:r>
            <a:endParaRPr lang="en-US" sz="600" dirty="0"/>
          </a:p>
        </p:txBody>
      </p:sp>
      <p:sp>
        <p:nvSpPr>
          <p:cNvPr id="49" name="Text 46"/>
          <p:cNvSpPr/>
          <p:nvPr/>
        </p:nvSpPr>
        <p:spPr>
          <a:xfrm>
            <a:off x="5600700" y="3209023"/>
            <a:ext cx="3200400" cy="310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인간(人)이 기술(天의 지혜)과 자연(地)과 함께 하나의 생태계를 이루는 공진화의 원형.</a:t>
            </a:r>
            <a:endParaRPr lang="en-US" sz="700" dirty="0"/>
          </a:p>
        </p:txBody>
      </p:sp>
      <p:sp>
        <p:nvSpPr>
          <p:cNvPr id="50" name="Shape 47"/>
          <p:cNvSpPr/>
          <p:nvPr/>
        </p:nvSpPr>
        <p:spPr>
          <a:xfrm>
            <a:off x="5600700" y="3634243"/>
            <a:ext cx="3200400" cy="493588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51" name="Shape 48"/>
          <p:cNvSpPr/>
          <p:nvPr/>
        </p:nvSpPr>
        <p:spPr>
          <a:xfrm>
            <a:off x="5600700" y="3634243"/>
            <a:ext cx="21431" cy="493588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52" name="Text 49"/>
          <p:cNvSpPr/>
          <p:nvPr/>
        </p:nvSpPr>
        <p:spPr>
          <a:xfrm>
            <a:off x="5715000" y="3719968"/>
            <a:ext cx="2971800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천부경이 제6차 문명에 주는 메시지</a:t>
            </a:r>
            <a:endParaRPr lang="en-US" sz="600" dirty="0"/>
          </a:p>
        </p:txBody>
      </p:sp>
      <p:sp>
        <p:nvSpPr>
          <p:cNvPr id="53" name="Text 50"/>
          <p:cNvSpPr/>
          <p:nvPr/>
        </p:nvSpPr>
        <p:spPr>
          <a:xfrm>
            <a:off x="5715000" y="3879252"/>
            <a:ext cx="2971800" cy="1628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"분리는 현상이고, 통합이 본질이다"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828800" y="1885950"/>
            <a:ext cx="5486400" cy="1371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995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性通功完</a:t>
            </a:r>
            <a:endParaRPr lang="en-US" sz="9950" dirty="0"/>
          </a:p>
        </p:txBody>
      </p:sp>
      <p:sp>
        <p:nvSpPr>
          <p:cNvPr id="4" name="Text 1"/>
          <p:cNvSpPr/>
          <p:nvPr/>
        </p:nvSpPr>
        <p:spPr>
          <a:xfrm>
            <a:off x="400050" y="371475"/>
            <a:ext cx="385762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동양의 해답 · 03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400050" y="544711"/>
            <a:ext cx="3857625" cy="26057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삼일신고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00050" y="828145"/>
            <a:ext cx="3857625" cy="180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성통공완 2단 엔진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400050" y="1251412"/>
            <a:ext cx="3857625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三一神誥란</a:t>
            </a:r>
            <a:endParaRPr lang="en-US" sz="600" dirty="0"/>
          </a:p>
        </p:txBody>
      </p:sp>
      <p:sp>
        <p:nvSpPr>
          <p:cNvPr id="8" name="Text 5"/>
          <p:cNvSpPr/>
          <p:nvPr/>
        </p:nvSpPr>
        <p:spPr>
          <a:xfrm>
            <a:off x="400050" y="1433578"/>
            <a:ext cx="3857625" cy="339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한민족 고대 경전. 天·地·人 삼일(三一) 원리를 담은 366자의 우주·인간·수행론. 인간이 신성(神性)을 회복하여 세상을 이롭게 하는 길을 제시한다.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400050" y="1887875"/>
            <a:ext cx="3857625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삼일(三一) 원리</a:t>
            </a:r>
            <a:endParaRPr lang="en-US" sz="600" dirty="0"/>
          </a:p>
        </p:txBody>
      </p:sp>
      <p:sp>
        <p:nvSpPr>
          <p:cNvPr id="10" name="Shape 7"/>
          <p:cNvSpPr/>
          <p:nvPr/>
        </p:nvSpPr>
        <p:spPr>
          <a:xfrm>
            <a:off x="400050" y="2070041"/>
            <a:ext cx="1247784" cy="490770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400050" y="2070041"/>
            <a:ext cx="1247784" cy="14288"/>
          </a:xfrm>
          <a:prstGeom prst="rect">
            <a:avLst/>
          </a:prstGeom>
          <a:solidFill>
            <a:srgbClr val="E9D5AC"/>
          </a:solidFill>
          <a:ln/>
        </p:spPr>
      </p:sp>
      <p:sp>
        <p:nvSpPr>
          <p:cNvPr id="12" name="Text 9"/>
          <p:cNvSpPr/>
          <p:nvPr/>
        </p:nvSpPr>
        <p:spPr>
          <a:xfrm>
            <a:off x="468613" y="2127191"/>
            <a:ext cx="111065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天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68613" y="2364358"/>
            <a:ext cx="1110658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하늘·원리</a:t>
            </a:r>
            <a:endParaRPr lang="en-US" sz="600" dirty="0"/>
          </a:p>
        </p:txBody>
      </p:sp>
      <p:sp>
        <p:nvSpPr>
          <p:cNvPr id="14" name="Shape 11"/>
          <p:cNvSpPr/>
          <p:nvPr/>
        </p:nvSpPr>
        <p:spPr>
          <a:xfrm>
            <a:off x="1704984" y="2070041"/>
            <a:ext cx="1247784" cy="490770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1704984" y="2070041"/>
            <a:ext cx="1247784" cy="14288"/>
          </a:xfrm>
          <a:prstGeom prst="rect">
            <a:avLst/>
          </a:prstGeom>
          <a:solidFill>
            <a:srgbClr val="E9D5AC"/>
          </a:solidFill>
          <a:ln/>
        </p:spPr>
      </p:sp>
      <p:sp>
        <p:nvSpPr>
          <p:cNvPr id="16" name="Text 13"/>
          <p:cNvSpPr/>
          <p:nvPr/>
        </p:nvSpPr>
        <p:spPr>
          <a:xfrm>
            <a:off x="1773548" y="2127191"/>
            <a:ext cx="111065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地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1773548" y="2364358"/>
            <a:ext cx="1110658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땅·구현</a:t>
            </a:r>
            <a:endParaRPr lang="en-US" sz="600" dirty="0"/>
          </a:p>
        </p:txBody>
      </p:sp>
      <p:sp>
        <p:nvSpPr>
          <p:cNvPr id="18" name="Shape 15"/>
          <p:cNvSpPr/>
          <p:nvPr/>
        </p:nvSpPr>
        <p:spPr>
          <a:xfrm>
            <a:off x="3009919" y="2070041"/>
            <a:ext cx="1247784" cy="490770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3009919" y="2070041"/>
            <a:ext cx="1247784" cy="14288"/>
          </a:xfrm>
          <a:prstGeom prst="rect">
            <a:avLst/>
          </a:prstGeom>
          <a:solidFill>
            <a:srgbClr val="E9D5AC"/>
          </a:solidFill>
          <a:ln/>
        </p:spPr>
      </p:sp>
      <p:sp>
        <p:nvSpPr>
          <p:cNvPr id="20" name="Text 17"/>
          <p:cNvSpPr/>
          <p:nvPr/>
        </p:nvSpPr>
        <p:spPr>
          <a:xfrm>
            <a:off x="3078482" y="2127191"/>
            <a:ext cx="111065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3078482" y="2364358"/>
            <a:ext cx="1110658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인간·매개</a:t>
            </a:r>
            <a:endParaRPr lang="en-US" sz="600" dirty="0"/>
          </a:p>
        </p:txBody>
      </p:sp>
      <p:sp>
        <p:nvSpPr>
          <p:cNvPr id="22" name="Shape 19"/>
          <p:cNvSpPr/>
          <p:nvPr/>
        </p:nvSpPr>
        <p:spPr>
          <a:xfrm>
            <a:off x="400050" y="2660824"/>
            <a:ext cx="3857625" cy="646175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23" name="Shape 20"/>
          <p:cNvSpPr/>
          <p:nvPr/>
        </p:nvSpPr>
        <p:spPr>
          <a:xfrm>
            <a:off x="400050" y="2660824"/>
            <a:ext cx="21431" cy="646175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24" name="Text 21"/>
          <p:cNvSpPr/>
          <p:nvPr/>
        </p:nvSpPr>
        <p:spPr>
          <a:xfrm>
            <a:off x="514350" y="2746549"/>
            <a:ext cx="3629025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SIMTECH 연결</a:t>
            </a:r>
            <a:endParaRPr lang="en-US" sz="600" dirty="0"/>
          </a:p>
        </p:txBody>
      </p:sp>
      <p:sp>
        <p:nvSpPr>
          <p:cNvPr id="25" name="Text 22"/>
          <p:cNvSpPr/>
          <p:nvPr/>
        </p:nvSpPr>
        <p:spPr>
          <a:xfrm>
            <a:off x="514350" y="2905832"/>
            <a:ext cx="3629025" cy="140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STEP01~05</a:t>
            </a: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= 性通 (내면 각성 단계)</a:t>
            </a:r>
            <a:endParaRPr lang="en-US" sz="700" dirty="0"/>
          </a:p>
        </p:txBody>
      </p:sp>
      <p:sp>
        <p:nvSpPr>
          <p:cNvPr id="26" name="Text 23"/>
          <p:cNvSpPr/>
          <p:nvPr/>
        </p:nvSpPr>
        <p:spPr>
          <a:xfrm>
            <a:off x="514350" y="3080686"/>
            <a:ext cx="3629025" cy="140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STEP06</a:t>
            </a: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= 功完 (문명 설계·기여 단계)</a:t>
            </a:r>
            <a:endParaRPr lang="en-US" sz="700" dirty="0"/>
          </a:p>
        </p:txBody>
      </p:sp>
      <p:sp>
        <p:nvSpPr>
          <p:cNvPr id="27" name="Text 24"/>
          <p:cNvSpPr/>
          <p:nvPr/>
        </p:nvSpPr>
        <p:spPr>
          <a:xfrm>
            <a:off x="4886325" y="371475"/>
            <a:ext cx="385762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2단 엔진 구조</a:t>
            </a:r>
            <a:endParaRPr lang="en-US" sz="600" dirty="0"/>
          </a:p>
        </p:txBody>
      </p:sp>
      <p:sp>
        <p:nvSpPr>
          <p:cNvPr id="28" name="Shape 25"/>
          <p:cNvSpPr/>
          <p:nvPr/>
        </p:nvSpPr>
        <p:spPr>
          <a:xfrm>
            <a:off x="4886325" y="659011"/>
            <a:ext cx="3857625" cy="1167054"/>
          </a:xfrm>
          <a:prstGeom prst="rect">
            <a:avLst/>
          </a:prstGeom>
          <a:solidFill>
            <a:srgbClr val="1A5276">
              <a:alpha val="15000"/>
            </a:srgbClr>
          </a:solidFill>
          <a:ln w="9144">
            <a:solidFill>
              <a:srgbClr val="1A5276">
                <a:alpha val="4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029200" y="775990"/>
            <a:ext cx="5715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1A5276">
                    <a:alpha val="8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性通</a:t>
            </a:r>
            <a:endParaRPr lang="en-US" sz="2000" dirty="0"/>
          </a:p>
        </p:txBody>
      </p:sp>
      <p:sp>
        <p:nvSpPr>
          <p:cNvPr id="30" name="Text 27"/>
          <p:cNvSpPr/>
          <p:nvPr/>
        </p:nvSpPr>
        <p:spPr>
          <a:xfrm>
            <a:off x="5715000" y="773311"/>
            <a:ext cx="980480" cy="1589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64A0DC">
                    <a:alpha val="9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1단 엔진 — 내면 각성</a:t>
            </a:r>
            <a:endParaRPr lang="en-US" sz="750" dirty="0"/>
          </a:p>
        </p:txBody>
      </p:sp>
      <p:sp>
        <p:nvSpPr>
          <p:cNvPr id="31" name="Text 28"/>
          <p:cNvSpPr/>
          <p:nvPr/>
        </p:nvSpPr>
        <p:spPr>
          <a:xfrm>
            <a:off x="5715000" y="932259"/>
            <a:ext cx="980480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Inner Awakening</a:t>
            </a:r>
            <a:endParaRPr lang="en-US" sz="650" dirty="0"/>
          </a:p>
        </p:txBody>
      </p:sp>
      <p:sp>
        <p:nvSpPr>
          <p:cNvPr id="32" name="Text 29"/>
          <p:cNvSpPr/>
          <p:nvPr/>
        </p:nvSpPr>
        <p:spPr>
          <a:xfrm>
            <a:off x="5029200" y="1132982"/>
            <a:ext cx="3571875" cy="310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나의 본성(神性)을 회복하는 과정. 분리의 세계관에서 통합의 세계관으로 전환하는 내면의 각성.</a:t>
            </a:r>
            <a:endParaRPr lang="en-US" sz="700" dirty="0"/>
          </a:p>
        </p:txBody>
      </p:sp>
      <p:sp>
        <p:nvSpPr>
          <p:cNvPr id="33" name="Shape 30"/>
          <p:cNvSpPr/>
          <p:nvPr/>
        </p:nvSpPr>
        <p:spPr>
          <a:xfrm>
            <a:off x="5029200" y="1512466"/>
            <a:ext cx="466130" cy="185012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5029200" y="1512466"/>
            <a:ext cx="466130" cy="185012"/>
          </a:xfrm>
          <a:prstGeom prst="rect">
            <a:avLst/>
          </a:prstGeom>
          <a:noFill/>
          <a:ln/>
        </p:spPr>
        <p:txBody>
          <a:bodyPr wrap="none" lIns="68072" tIns="27178" rIns="68072" bIns="27178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자기 발견</a:t>
            </a:r>
            <a:endParaRPr lang="en-US" sz="600" dirty="0"/>
          </a:p>
        </p:txBody>
      </p:sp>
      <p:sp>
        <p:nvSpPr>
          <p:cNvPr id="35" name="Shape 32"/>
          <p:cNvSpPr/>
          <p:nvPr/>
        </p:nvSpPr>
        <p:spPr>
          <a:xfrm>
            <a:off x="5538192" y="1512466"/>
            <a:ext cx="466130" cy="185012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5538192" y="1512466"/>
            <a:ext cx="466130" cy="185012"/>
          </a:xfrm>
          <a:prstGeom prst="rect">
            <a:avLst/>
          </a:prstGeom>
          <a:noFill/>
          <a:ln/>
        </p:spPr>
        <p:txBody>
          <a:bodyPr wrap="none" lIns="68072" tIns="27178" rIns="68072" bIns="27178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관계 설계</a:t>
            </a:r>
            <a:endParaRPr lang="en-US" sz="600" dirty="0"/>
          </a:p>
        </p:txBody>
      </p:sp>
      <p:sp>
        <p:nvSpPr>
          <p:cNvPr id="37" name="Shape 34"/>
          <p:cNvSpPr/>
          <p:nvPr/>
        </p:nvSpPr>
        <p:spPr>
          <a:xfrm>
            <a:off x="6047184" y="1512466"/>
            <a:ext cx="466130" cy="185012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6047184" y="1512466"/>
            <a:ext cx="466130" cy="185012"/>
          </a:xfrm>
          <a:prstGeom prst="rect">
            <a:avLst/>
          </a:prstGeom>
          <a:noFill/>
          <a:ln/>
        </p:spPr>
        <p:txBody>
          <a:bodyPr wrap="none" lIns="68072" tIns="27178" rIns="68072" bIns="27178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사회 이해</a:t>
            </a:r>
            <a:endParaRPr lang="en-US" sz="600" dirty="0"/>
          </a:p>
        </p:txBody>
      </p:sp>
      <p:sp>
        <p:nvSpPr>
          <p:cNvPr id="39" name="Shape 36"/>
          <p:cNvSpPr/>
          <p:nvPr/>
        </p:nvSpPr>
        <p:spPr>
          <a:xfrm>
            <a:off x="6556177" y="1512466"/>
            <a:ext cx="575072" cy="185012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6556177" y="1512466"/>
            <a:ext cx="575072" cy="185012"/>
          </a:xfrm>
          <a:prstGeom prst="rect">
            <a:avLst/>
          </a:prstGeom>
          <a:noFill/>
          <a:ln/>
        </p:spPr>
        <p:txBody>
          <a:bodyPr wrap="none" lIns="68072" tIns="27178" rIns="68072" bIns="27178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STEP01~05</a:t>
            </a:r>
            <a:endParaRPr lang="en-US" sz="600" dirty="0"/>
          </a:p>
        </p:txBody>
      </p:sp>
      <p:sp>
        <p:nvSpPr>
          <p:cNvPr id="41" name="Text 38"/>
          <p:cNvSpPr/>
          <p:nvPr/>
        </p:nvSpPr>
        <p:spPr>
          <a:xfrm>
            <a:off x="6757988" y="1980354"/>
            <a:ext cx="1143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▼</a:t>
            </a:r>
            <a:endParaRPr lang="en-US" sz="800" dirty="0"/>
          </a:p>
        </p:txBody>
      </p:sp>
      <p:sp>
        <p:nvSpPr>
          <p:cNvPr id="42" name="Text 39"/>
          <p:cNvSpPr/>
          <p:nvPr/>
        </p:nvSpPr>
        <p:spPr>
          <a:xfrm>
            <a:off x="6443411" y="2156073"/>
            <a:ext cx="743452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성통 없이 공완 없다</a:t>
            </a:r>
            <a:endParaRPr lang="en-US" sz="600" dirty="0"/>
          </a:p>
        </p:txBody>
      </p:sp>
      <p:sp>
        <p:nvSpPr>
          <p:cNvPr id="43" name="Text 40"/>
          <p:cNvSpPr/>
          <p:nvPr/>
        </p:nvSpPr>
        <p:spPr>
          <a:xfrm>
            <a:off x="6757988" y="2283572"/>
            <a:ext cx="1143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▼</a:t>
            </a:r>
            <a:endParaRPr lang="en-US" sz="800" dirty="0"/>
          </a:p>
        </p:txBody>
      </p:sp>
      <p:sp>
        <p:nvSpPr>
          <p:cNvPr id="44" name="Shape 41"/>
          <p:cNvSpPr/>
          <p:nvPr/>
        </p:nvSpPr>
        <p:spPr>
          <a:xfrm>
            <a:off x="4886325" y="2630742"/>
            <a:ext cx="3857625" cy="1181342"/>
          </a:xfrm>
          <a:prstGeom prst="rect">
            <a:avLst/>
          </a:prstGeom>
          <a:solidFill>
            <a:srgbClr val="C8952F">
              <a:alpha val="10000"/>
            </a:srgbClr>
          </a:solidFill>
          <a:ln w="18288">
            <a:solidFill>
              <a:srgbClr val="C8952F">
                <a:alpha val="45000"/>
              </a:srgbClr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5029200" y="2747721"/>
            <a:ext cx="5715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功完</a:t>
            </a:r>
            <a:endParaRPr lang="en-US" sz="2000" dirty="0"/>
          </a:p>
        </p:txBody>
      </p:sp>
      <p:sp>
        <p:nvSpPr>
          <p:cNvPr id="46" name="Text 43"/>
          <p:cNvSpPr/>
          <p:nvPr/>
        </p:nvSpPr>
        <p:spPr>
          <a:xfrm>
            <a:off x="5715000" y="2745042"/>
            <a:ext cx="980480" cy="1589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2단 엔진 — 세상 기여</a:t>
            </a:r>
            <a:endParaRPr lang="en-US" sz="750" dirty="0"/>
          </a:p>
        </p:txBody>
      </p:sp>
      <p:sp>
        <p:nvSpPr>
          <p:cNvPr id="47" name="Text 44"/>
          <p:cNvSpPr/>
          <p:nvPr/>
        </p:nvSpPr>
        <p:spPr>
          <a:xfrm>
            <a:off x="5715000" y="2903990"/>
            <a:ext cx="980480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World Contribution</a:t>
            </a:r>
            <a:endParaRPr lang="en-US" sz="650" dirty="0"/>
          </a:p>
        </p:txBody>
      </p:sp>
      <p:sp>
        <p:nvSpPr>
          <p:cNvPr id="48" name="Text 45"/>
          <p:cNvSpPr/>
          <p:nvPr/>
        </p:nvSpPr>
        <p:spPr>
          <a:xfrm>
            <a:off x="5029200" y="3104713"/>
            <a:ext cx="3571875" cy="310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세상에 공(功)을 완성하는 과정. 자각한 개인이 문명 설계에 참여하여 인류를 이롭게 하는 실천.</a:t>
            </a:r>
            <a:endParaRPr lang="en-US" sz="700" dirty="0"/>
          </a:p>
        </p:txBody>
      </p:sp>
      <p:sp>
        <p:nvSpPr>
          <p:cNvPr id="49" name="Shape 46"/>
          <p:cNvSpPr/>
          <p:nvPr/>
        </p:nvSpPr>
        <p:spPr>
          <a:xfrm>
            <a:off x="5029200" y="3484197"/>
            <a:ext cx="466130" cy="185012"/>
          </a:xfrm>
          <a:prstGeom prst="rect">
            <a:avLst/>
          </a:prstGeom>
          <a:solidFill>
            <a:srgbClr val="C8952F">
              <a:alpha val="15000"/>
            </a:srgbClr>
          </a:solidFill>
          <a:ln w="9144">
            <a:solidFill>
              <a:srgbClr val="C8952F">
                <a:alpha val="40000"/>
              </a:srgbClr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5029200" y="3484197"/>
            <a:ext cx="466130" cy="185012"/>
          </a:xfrm>
          <a:prstGeom prst="rect">
            <a:avLst/>
          </a:prstGeom>
          <a:noFill/>
          <a:ln/>
        </p:spPr>
        <p:txBody>
          <a:bodyPr wrap="none" lIns="68072" tIns="27178" rIns="68072" bIns="27178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설계</a:t>
            </a:r>
            <a:endParaRPr lang="en-US" sz="600" dirty="0"/>
          </a:p>
        </p:txBody>
      </p:sp>
      <p:sp>
        <p:nvSpPr>
          <p:cNvPr id="51" name="Shape 48"/>
          <p:cNvSpPr/>
          <p:nvPr/>
        </p:nvSpPr>
        <p:spPr>
          <a:xfrm>
            <a:off x="5538192" y="3484197"/>
            <a:ext cx="623292" cy="185012"/>
          </a:xfrm>
          <a:prstGeom prst="rect">
            <a:avLst/>
          </a:prstGeom>
          <a:solidFill>
            <a:srgbClr val="C8952F">
              <a:alpha val="15000"/>
            </a:srgbClr>
          </a:solidFill>
          <a:ln w="9144">
            <a:solidFill>
              <a:srgbClr val="C8952F">
                <a:alpha val="40000"/>
              </a:srgbClr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5538192" y="3484197"/>
            <a:ext cx="623292" cy="185012"/>
          </a:xfrm>
          <a:prstGeom prst="rect">
            <a:avLst/>
          </a:prstGeom>
          <a:noFill/>
          <a:ln/>
        </p:spPr>
        <p:txBody>
          <a:bodyPr wrap="none" lIns="68072" tIns="27178" rIns="68072" bIns="27178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시민권</a:t>
            </a:r>
            <a:endParaRPr lang="en-US" sz="600" dirty="0"/>
          </a:p>
        </p:txBody>
      </p:sp>
      <p:sp>
        <p:nvSpPr>
          <p:cNvPr id="53" name="Shape 50"/>
          <p:cNvSpPr/>
          <p:nvPr/>
        </p:nvSpPr>
        <p:spPr>
          <a:xfrm>
            <a:off x="6204347" y="3484197"/>
            <a:ext cx="442913" cy="185012"/>
          </a:xfrm>
          <a:prstGeom prst="rect">
            <a:avLst/>
          </a:prstGeom>
          <a:solidFill>
            <a:srgbClr val="C8952F">
              <a:alpha val="15000"/>
            </a:srgbClr>
          </a:solidFill>
          <a:ln w="9144">
            <a:solidFill>
              <a:srgbClr val="C8952F">
                <a:alpha val="40000"/>
              </a:srgbClr>
            </a:solidFill>
            <a:prstDash val="solid"/>
          </a:ln>
        </p:spPr>
      </p:sp>
      <p:sp>
        <p:nvSpPr>
          <p:cNvPr id="54" name="Text 51"/>
          <p:cNvSpPr/>
          <p:nvPr/>
        </p:nvSpPr>
        <p:spPr>
          <a:xfrm>
            <a:off x="6204347" y="3484197"/>
            <a:ext cx="442913" cy="185012"/>
          </a:xfrm>
          <a:prstGeom prst="rect">
            <a:avLst/>
          </a:prstGeom>
          <a:noFill/>
          <a:ln/>
        </p:spPr>
        <p:txBody>
          <a:bodyPr wrap="none" lIns="68072" tIns="27178" rIns="68072" bIns="27178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STEP06</a:t>
            </a:r>
            <a:endParaRPr lang="en-US" sz="600" dirty="0"/>
          </a:p>
        </p:txBody>
      </p:sp>
      <p:sp>
        <p:nvSpPr>
          <p:cNvPr id="55" name="Shape 52"/>
          <p:cNvSpPr/>
          <p:nvPr/>
        </p:nvSpPr>
        <p:spPr>
          <a:xfrm>
            <a:off x="4886325" y="3854946"/>
            <a:ext cx="3857625" cy="265742"/>
          </a:xfrm>
          <a:prstGeom prst="rect">
            <a:avLst/>
          </a:prstGeom>
          <a:solidFill>
            <a:srgbClr val="C8952F">
              <a:alpha val="5000"/>
            </a:srgbClr>
          </a:solidFill>
          <a:ln w="9144">
            <a:solidFill>
              <a:srgbClr val="C8952F">
                <a:alpha val="15000"/>
              </a:srgbClr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4972050" y="3912096"/>
            <a:ext cx="3686175" cy="1371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공완의 실천이 다시 성통을 깊게 한다 — </a:t>
            </a:r>
            <a:r>
              <a:rPr lang="en-US" sz="60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상호 강화 순환</a:t>
            </a:r>
            <a:endParaRPr lang="en-US" sz="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57400" y="1314450"/>
            <a:ext cx="5029200" cy="2514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8250" b="1" dirty="0">
                <a:solidFill>
                  <a:srgbClr val="C8952F">
                    <a:alpha val="3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大同</a:t>
            </a:r>
            <a:endParaRPr lang="en-US" sz="18250" dirty="0"/>
          </a:p>
        </p:txBody>
      </p:sp>
      <p:sp>
        <p:nvSpPr>
          <p:cNvPr id="4" name="Text 1"/>
          <p:cNvSpPr/>
          <p:nvPr/>
        </p:nvSpPr>
        <p:spPr>
          <a:xfrm>
            <a:off x="400050" y="342900"/>
            <a:ext cx="38862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동양의 해답 · 04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400050" y="516136"/>
            <a:ext cx="3886200" cy="26057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대동사회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00050" y="805290"/>
            <a:ext cx="3886200" cy="180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홍익인간이 사회 체제로 구현된 최종 형태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400050" y="1199983"/>
            <a:ext cx="3886200" cy="123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35000"/>
                  </a:srgbClr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禮記 禮運 大同篇 — 공자의 이상 사회론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400050" y="1437512"/>
            <a:ext cx="3886200" cy="269677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400050" y="1437512"/>
            <a:ext cx="14288" cy="269677"/>
          </a:xfrm>
          <a:prstGeom prst="rect">
            <a:avLst/>
          </a:prstGeom>
          <a:solidFill>
            <a:srgbClr val="E9D5AC"/>
          </a:solidFill>
          <a:ln/>
        </p:spPr>
      </p:sp>
      <p:sp>
        <p:nvSpPr>
          <p:cNvPr id="10" name="Text 7"/>
          <p:cNvSpPr/>
          <p:nvPr/>
        </p:nvSpPr>
        <p:spPr>
          <a:xfrm>
            <a:off x="485775" y="1494662"/>
            <a:ext cx="857250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天下爲公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428750" y="1502057"/>
            <a:ext cx="2771775" cy="140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천하는 공공의 것 — 사유화 금지, 공유 원칙</a:t>
            </a:r>
            <a:endParaRPr lang="en-US" sz="700" dirty="0"/>
          </a:p>
        </p:txBody>
      </p:sp>
      <p:sp>
        <p:nvSpPr>
          <p:cNvPr id="12" name="Shape 9"/>
          <p:cNvSpPr/>
          <p:nvPr/>
        </p:nvSpPr>
        <p:spPr>
          <a:xfrm>
            <a:off x="400050" y="1758618"/>
            <a:ext cx="3886200" cy="269677"/>
          </a:xfrm>
          <a:prstGeom prst="rect">
            <a:avLst/>
          </a:prstGeom>
          <a:solidFill>
            <a:srgbClr val="C8952F">
              <a:alpha val="4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485775" y="1815768"/>
            <a:ext cx="857250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>
                    <a:alpha val="7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選賢與能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1428750" y="1823163"/>
            <a:ext cx="2771775" cy="140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현명하고 능력 있는 자를 선발 — 능력 기반 거버넌스</a:t>
            </a:r>
            <a:endParaRPr lang="en-US" sz="700" dirty="0"/>
          </a:p>
        </p:txBody>
      </p:sp>
      <p:sp>
        <p:nvSpPr>
          <p:cNvPr id="15" name="Shape 12"/>
          <p:cNvSpPr/>
          <p:nvPr/>
        </p:nvSpPr>
        <p:spPr>
          <a:xfrm>
            <a:off x="400050" y="2079724"/>
            <a:ext cx="3886200" cy="269677"/>
          </a:xfrm>
          <a:prstGeom prst="rect">
            <a:avLst/>
          </a:prstGeom>
          <a:solidFill>
            <a:srgbClr val="C8952F">
              <a:alpha val="4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485775" y="2136874"/>
            <a:ext cx="857250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>
                    <a:alpha val="7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老有所終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1428750" y="2144269"/>
            <a:ext cx="2771775" cy="140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노인은 편히 삶을 마치고 — 사회 안전망</a:t>
            </a:r>
            <a:endParaRPr lang="en-US" sz="700" dirty="0"/>
          </a:p>
        </p:txBody>
      </p:sp>
      <p:sp>
        <p:nvSpPr>
          <p:cNvPr id="18" name="Shape 15"/>
          <p:cNvSpPr/>
          <p:nvPr/>
        </p:nvSpPr>
        <p:spPr>
          <a:xfrm>
            <a:off x="400050" y="2400830"/>
            <a:ext cx="3886200" cy="269677"/>
          </a:xfrm>
          <a:prstGeom prst="rect">
            <a:avLst/>
          </a:prstGeom>
          <a:solidFill>
            <a:srgbClr val="C8952F">
              <a:alpha val="4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485775" y="2457980"/>
            <a:ext cx="857250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>
                    <a:alpha val="7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壯有所用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1428750" y="2465375"/>
            <a:ext cx="2771775" cy="140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장년은 쓰임이 있고 — 완전 고용·역할 보장</a:t>
            </a:r>
            <a:endParaRPr lang="en-US" sz="700" dirty="0"/>
          </a:p>
        </p:txBody>
      </p:sp>
      <p:sp>
        <p:nvSpPr>
          <p:cNvPr id="21" name="Shape 18"/>
          <p:cNvSpPr/>
          <p:nvPr/>
        </p:nvSpPr>
        <p:spPr>
          <a:xfrm>
            <a:off x="400050" y="2721936"/>
            <a:ext cx="3886200" cy="269677"/>
          </a:xfrm>
          <a:prstGeom prst="rect">
            <a:avLst/>
          </a:prstGeom>
          <a:solidFill>
            <a:srgbClr val="C8952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485775" y="2779086"/>
            <a:ext cx="857250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>
                    <a:alpha val="7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幼有所長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1428750" y="2786481"/>
            <a:ext cx="2771775" cy="140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어린이는 잘 자라고 — 보편 교육·성장 보장</a:t>
            </a:r>
            <a:endParaRPr lang="en-US" sz="700" dirty="0"/>
          </a:p>
        </p:txBody>
      </p:sp>
      <p:sp>
        <p:nvSpPr>
          <p:cNvPr id="24" name="Shape 21"/>
          <p:cNvSpPr/>
          <p:nvPr/>
        </p:nvSpPr>
        <p:spPr>
          <a:xfrm>
            <a:off x="400050" y="3043042"/>
            <a:ext cx="3886200" cy="378619"/>
          </a:xfrm>
          <a:prstGeom prst="rect">
            <a:avLst/>
          </a:prstGeom>
          <a:solidFill>
            <a:srgbClr val="C8952F">
              <a:alpha val="4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485775" y="3100192"/>
            <a:ext cx="857250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7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鰥寡孤獨</a:t>
            </a:r>
            <a:r>
              <a:rPr lang="en-US" sz="600" b="1" spc="1" kern="0" dirty="0">
                <a:solidFill>
                  <a:srgbClr val="C8952F">
                    <a:alpha val="7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
</a:t>
            </a:r>
            <a:r>
              <a:rPr lang="en-US" sz="600" b="1" spc="1" kern="0" dirty="0">
                <a:solidFill>
                  <a:srgbClr val="C8952F">
                    <a:alpha val="7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皆有所養</a:t>
            </a:r>
            <a:endParaRPr lang="en-US" sz="600" dirty="0"/>
          </a:p>
        </p:txBody>
      </p:sp>
      <p:sp>
        <p:nvSpPr>
          <p:cNvPr id="26" name="Text 23"/>
          <p:cNvSpPr/>
          <p:nvPr/>
        </p:nvSpPr>
        <p:spPr>
          <a:xfrm>
            <a:off x="1428750" y="3162058"/>
            <a:ext cx="2771775" cy="140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홀로 된 자, 장애인도 모두 보살핌 — 보편 복지</a:t>
            </a:r>
            <a:endParaRPr lang="en-US" sz="700" dirty="0"/>
          </a:p>
        </p:txBody>
      </p:sp>
      <p:sp>
        <p:nvSpPr>
          <p:cNvPr id="27" name="Text 24"/>
          <p:cNvSpPr/>
          <p:nvPr/>
        </p:nvSpPr>
        <p:spPr>
          <a:xfrm>
            <a:off x="4857750" y="342900"/>
            <a:ext cx="38862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현대적 구현</a:t>
            </a:r>
            <a:endParaRPr lang="en-US" sz="600" dirty="0"/>
          </a:p>
        </p:txBody>
      </p:sp>
      <p:sp>
        <p:nvSpPr>
          <p:cNvPr id="28" name="Text 25"/>
          <p:cNvSpPr/>
          <p:nvPr/>
        </p:nvSpPr>
        <p:spPr>
          <a:xfrm>
            <a:off x="4857750" y="516136"/>
            <a:ext cx="3886200" cy="1931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대동사회 → 디지털 대동 문명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4857750" y="823596"/>
            <a:ext cx="1800225" cy="403259"/>
          </a:xfrm>
          <a:prstGeom prst="rect">
            <a:avLst/>
          </a:prstGeom>
          <a:solidFill>
            <a:srgbClr val="1A5276">
              <a:alpha val="20000"/>
            </a:srgbClr>
          </a:solidFill>
          <a:ln w="9144">
            <a:solidFill>
              <a:srgbClr val="1A5276">
                <a:alpha val="3000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943475" y="887890"/>
            <a:ext cx="16287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대동사회 원칙</a:t>
            </a:r>
            <a:endParaRPr lang="en-US" sz="600" dirty="0"/>
          </a:p>
        </p:txBody>
      </p:sp>
      <p:sp>
        <p:nvSpPr>
          <p:cNvPr id="31" name="Text 28"/>
          <p:cNvSpPr/>
          <p:nvPr/>
        </p:nvSpPr>
        <p:spPr>
          <a:xfrm>
            <a:off x="4943475" y="1026830"/>
            <a:ext cx="162877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dirty="0">
                <a:solidFill>
                  <a:srgbClr val="F5F5F5">
                    <a:alpha val="7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天下爲公</a:t>
            </a:r>
            <a:endParaRPr lang="en-US" sz="650" dirty="0"/>
          </a:p>
        </p:txBody>
      </p:sp>
      <p:sp>
        <p:nvSpPr>
          <p:cNvPr id="32" name="Text 29"/>
          <p:cNvSpPr/>
          <p:nvPr/>
        </p:nvSpPr>
        <p:spPr>
          <a:xfrm>
            <a:off x="6715125" y="950202"/>
            <a:ext cx="171450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C895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750" dirty="0"/>
          </a:p>
        </p:txBody>
      </p:sp>
      <p:sp>
        <p:nvSpPr>
          <p:cNvPr id="33" name="Shape 30"/>
          <p:cNvSpPr/>
          <p:nvPr/>
        </p:nvSpPr>
        <p:spPr>
          <a:xfrm>
            <a:off x="6943725" y="823596"/>
            <a:ext cx="1800225" cy="403259"/>
          </a:xfrm>
          <a:prstGeom prst="rect">
            <a:avLst/>
          </a:prstGeom>
          <a:solidFill>
            <a:srgbClr val="C8952F">
              <a:alpha val="8000"/>
            </a:srgbClr>
          </a:solidFill>
          <a:ln w="9144">
            <a:solidFill>
              <a:srgbClr val="C8952F">
                <a:alpha val="25000"/>
              </a:srgbClr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029450" y="880746"/>
            <a:ext cx="16287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C8952F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6차 문명 구현</a:t>
            </a:r>
            <a:endParaRPr lang="en-US" sz="600" dirty="0"/>
          </a:p>
        </p:txBody>
      </p:sp>
      <p:sp>
        <p:nvSpPr>
          <p:cNvPr id="35" name="Text 32"/>
          <p:cNvSpPr/>
          <p:nvPr/>
        </p:nvSpPr>
        <p:spPr>
          <a:xfrm>
            <a:off x="7029450" y="1019687"/>
            <a:ext cx="162877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Global Commons · DAO</a:t>
            </a:r>
            <a:endParaRPr lang="en-US" sz="650" dirty="0"/>
          </a:p>
        </p:txBody>
      </p:sp>
      <p:sp>
        <p:nvSpPr>
          <p:cNvPr id="36" name="Shape 33"/>
          <p:cNvSpPr/>
          <p:nvPr/>
        </p:nvSpPr>
        <p:spPr>
          <a:xfrm>
            <a:off x="4857750" y="1269718"/>
            <a:ext cx="1800225" cy="403259"/>
          </a:xfrm>
          <a:prstGeom prst="rect">
            <a:avLst/>
          </a:prstGeom>
          <a:solidFill>
            <a:srgbClr val="1A5276">
              <a:alpha val="20000"/>
            </a:srgbClr>
          </a:solidFill>
          <a:ln w="9144">
            <a:solidFill>
              <a:srgbClr val="1A5276">
                <a:alpha val="3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943475" y="1334012"/>
            <a:ext cx="16287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대동사회 원칙</a:t>
            </a:r>
            <a:endParaRPr lang="en-US" sz="600" dirty="0"/>
          </a:p>
        </p:txBody>
      </p:sp>
      <p:sp>
        <p:nvSpPr>
          <p:cNvPr id="38" name="Text 35"/>
          <p:cNvSpPr/>
          <p:nvPr/>
        </p:nvSpPr>
        <p:spPr>
          <a:xfrm>
            <a:off x="4943475" y="1472952"/>
            <a:ext cx="162877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dirty="0">
                <a:solidFill>
                  <a:srgbClr val="F5F5F5">
                    <a:alpha val="7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選賢與能</a:t>
            </a:r>
            <a:endParaRPr lang="en-US" sz="650" dirty="0"/>
          </a:p>
        </p:txBody>
      </p:sp>
      <p:sp>
        <p:nvSpPr>
          <p:cNvPr id="39" name="Text 36"/>
          <p:cNvSpPr/>
          <p:nvPr/>
        </p:nvSpPr>
        <p:spPr>
          <a:xfrm>
            <a:off x="6715125" y="1396324"/>
            <a:ext cx="171450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C895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750" dirty="0"/>
          </a:p>
        </p:txBody>
      </p:sp>
      <p:sp>
        <p:nvSpPr>
          <p:cNvPr id="40" name="Shape 37"/>
          <p:cNvSpPr/>
          <p:nvPr/>
        </p:nvSpPr>
        <p:spPr>
          <a:xfrm>
            <a:off x="6943725" y="1269718"/>
            <a:ext cx="1800225" cy="403259"/>
          </a:xfrm>
          <a:prstGeom prst="rect">
            <a:avLst/>
          </a:prstGeom>
          <a:solidFill>
            <a:srgbClr val="C8952F">
              <a:alpha val="8000"/>
            </a:srgbClr>
          </a:solidFill>
          <a:ln w="9144">
            <a:solidFill>
              <a:srgbClr val="C8952F">
                <a:alpha val="25000"/>
              </a:srgbClr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7029450" y="1326868"/>
            <a:ext cx="16287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C8952F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6차 문명 구현</a:t>
            </a:r>
            <a:endParaRPr lang="en-US" sz="600" dirty="0"/>
          </a:p>
        </p:txBody>
      </p:sp>
      <p:sp>
        <p:nvSpPr>
          <p:cNvPr id="42" name="Text 39"/>
          <p:cNvSpPr/>
          <p:nvPr/>
        </p:nvSpPr>
        <p:spPr>
          <a:xfrm>
            <a:off x="7029450" y="1465808"/>
            <a:ext cx="162877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분산 거버넌스 · 투명 선발</a:t>
            </a:r>
            <a:endParaRPr lang="en-US" sz="650" dirty="0"/>
          </a:p>
        </p:txBody>
      </p:sp>
      <p:sp>
        <p:nvSpPr>
          <p:cNvPr id="43" name="Shape 40"/>
          <p:cNvSpPr/>
          <p:nvPr/>
        </p:nvSpPr>
        <p:spPr>
          <a:xfrm>
            <a:off x="4857750" y="1715839"/>
            <a:ext cx="1800225" cy="403259"/>
          </a:xfrm>
          <a:prstGeom prst="rect">
            <a:avLst/>
          </a:prstGeom>
          <a:solidFill>
            <a:srgbClr val="1A5276">
              <a:alpha val="20000"/>
            </a:srgbClr>
          </a:solidFill>
          <a:ln w="9144">
            <a:solidFill>
              <a:srgbClr val="1A5276">
                <a:alpha val="30000"/>
              </a:srgbClr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4943475" y="1780133"/>
            <a:ext cx="16287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대동사회 원칙</a:t>
            </a:r>
            <a:endParaRPr lang="en-US" sz="600" dirty="0"/>
          </a:p>
        </p:txBody>
      </p:sp>
      <p:sp>
        <p:nvSpPr>
          <p:cNvPr id="45" name="Text 42"/>
          <p:cNvSpPr/>
          <p:nvPr/>
        </p:nvSpPr>
        <p:spPr>
          <a:xfrm>
            <a:off x="4943475" y="1919074"/>
            <a:ext cx="162877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dirty="0">
                <a:solidFill>
                  <a:srgbClr val="F5F5F5">
                    <a:alpha val="7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皆有所養</a:t>
            </a:r>
            <a:endParaRPr lang="en-US" sz="650" dirty="0"/>
          </a:p>
        </p:txBody>
      </p:sp>
      <p:sp>
        <p:nvSpPr>
          <p:cNvPr id="46" name="Text 43"/>
          <p:cNvSpPr/>
          <p:nvPr/>
        </p:nvSpPr>
        <p:spPr>
          <a:xfrm>
            <a:off x="6715125" y="1842446"/>
            <a:ext cx="171450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C8952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750" dirty="0"/>
          </a:p>
        </p:txBody>
      </p:sp>
      <p:sp>
        <p:nvSpPr>
          <p:cNvPr id="47" name="Shape 44"/>
          <p:cNvSpPr/>
          <p:nvPr/>
        </p:nvSpPr>
        <p:spPr>
          <a:xfrm>
            <a:off x="6943725" y="1715839"/>
            <a:ext cx="1800225" cy="403259"/>
          </a:xfrm>
          <a:prstGeom prst="rect">
            <a:avLst/>
          </a:prstGeom>
          <a:solidFill>
            <a:srgbClr val="C8952F">
              <a:alpha val="8000"/>
            </a:srgbClr>
          </a:solidFill>
          <a:ln w="9144">
            <a:solidFill>
              <a:srgbClr val="C8952F">
                <a:alpha val="25000"/>
              </a:srgbClr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7029450" y="1772989"/>
            <a:ext cx="16287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C8952F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6차 문명 구현</a:t>
            </a:r>
            <a:endParaRPr lang="en-US" sz="600" dirty="0"/>
          </a:p>
        </p:txBody>
      </p:sp>
      <p:sp>
        <p:nvSpPr>
          <p:cNvPr id="49" name="Text 46"/>
          <p:cNvSpPr/>
          <p:nvPr/>
        </p:nvSpPr>
        <p:spPr>
          <a:xfrm>
            <a:off x="7029450" y="1911930"/>
            <a:ext cx="162877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UBI · 디지털 세계시민권</a:t>
            </a:r>
            <a:endParaRPr lang="en-US" sz="650" dirty="0"/>
          </a:p>
        </p:txBody>
      </p:sp>
      <p:sp>
        <p:nvSpPr>
          <p:cNvPr id="50" name="Shape 47"/>
          <p:cNvSpPr/>
          <p:nvPr/>
        </p:nvSpPr>
        <p:spPr>
          <a:xfrm>
            <a:off x="4857750" y="2247686"/>
            <a:ext cx="3886200" cy="486194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51" name="Shape 48"/>
          <p:cNvSpPr/>
          <p:nvPr/>
        </p:nvSpPr>
        <p:spPr>
          <a:xfrm>
            <a:off x="4857750" y="2247686"/>
            <a:ext cx="21431" cy="486194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52" name="Text 49"/>
          <p:cNvSpPr/>
          <p:nvPr/>
        </p:nvSpPr>
        <p:spPr>
          <a:xfrm>
            <a:off x="4972050" y="2333411"/>
            <a:ext cx="3657600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핵심 통찰</a:t>
            </a:r>
            <a:endParaRPr lang="en-US" sz="600" dirty="0"/>
          </a:p>
        </p:txBody>
      </p:sp>
      <p:sp>
        <p:nvSpPr>
          <p:cNvPr id="53" name="Text 50"/>
          <p:cNvSpPr/>
          <p:nvPr/>
        </p:nvSpPr>
        <p:spPr>
          <a:xfrm>
            <a:off x="4972050" y="2492694"/>
            <a:ext cx="3657600" cy="1554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대동사회는 2,500년 전에 이미 </a:t>
            </a: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공유 경제</a:t>
            </a: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와 </a:t>
            </a: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분산 거버넌스</a:t>
            </a: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의 원형을 제시했다</a:t>
            </a:r>
            <a:endParaRPr lang="en-US" sz="700" dirty="0"/>
          </a:p>
        </p:txBody>
      </p:sp>
      <p:sp>
        <p:nvSpPr>
          <p:cNvPr id="54" name="Shape 51"/>
          <p:cNvSpPr/>
          <p:nvPr/>
        </p:nvSpPr>
        <p:spPr>
          <a:xfrm>
            <a:off x="4857750" y="2848180"/>
            <a:ext cx="3886200" cy="505058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C8952F">
                <a:alpha val="15000"/>
              </a:srgbClr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4972050" y="2933905"/>
            <a:ext cx="500063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弘益人間</a:t>
            </a:r>
            <a:endParaRPr lang="en-US" sz="850" dirty="0"/>
          </a:p>
        </p:txBody>
      </p:sp>
      <p:sp>
        <p:nvSpPr>
          <p:cNvPr id="56" name="Text 53"/>
          <p:cNvSpPr/>
          <p:nvPr/>
        </p:nvSpPr>
        <p:spPr>
          <a:xfrm>
            <a:off x="4972050" y="3137139"/>
            <a:ext cx="50006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목적</a:t>
            </a:r>
            <a:endParaRPr lang="en-US" sz="600" dirty="0"/>
          </a:p>
        </p:txBody>
      </p:sp>
      <p:sp>
        <p:nvSpPr>
          <p:cNvPr id="57" name="Text 54"/>
          <p:cNvSpPr/>
          <p:nvPr/>
        </p:nvSpPr>
        <p:spPr>
          <a:xfrm>
            <a:off x="5586413" y="2994431"/>
            <a:ext cx="137517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1000" dirty="0"/>
          </a:p>
        </p:txBody>
      </p:sp>
      <p:sp>
        <p:nvSpPr>
          <p:cNvPr id="58" name="Text 55"/>
          <p:cNvSpPr/>
          <p:nvPr/>
        </p:nvSpPr>
        <p:spPr>
          <a:xfrm>
            <a:off x="5838230" y="2933905"/>
            <a:ext cx="500063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理化世界</a:t>
            </a:r>
            <a:endParaRPr lang="en-US" sz="850" dirty="0"/>
          </a:p>
        </p:txBody>
      </p:sp>
      <p:sp>
        <p:nvSpPr>
          <p:cNvPr id="59" name="Text 56"/>
          <p:cNvSpPr/>
          <p:nvPr/>
        </p:nvSpPr>
        <p:spPr>
          <a:xfrm>
            <a:off x="5838230" y="3137139"/>
            <a:ext cx="50006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방법</a:t>
            </a:r>
            <a:endParaRPr lang="en-US" sz="600" dirty="0"/>
          </a:p>
        </p:txBody>
      </p:sp>
      <p:sp>
        <p:nvSpPr>
          <p:cNvPr id="60" name="Text 57"/>
          <p:cNvSpPr/>
          <p:nvPr/>
        </p:nvSpPr>
        <p:spPr>
          <a:xfrm>
            <a:off x="6452592" y="2994431"/>
            <a:ext cx="137517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1000" dirty="0"/>
          </a:p>
        </p:txBody>
      </p:sp>
      <p:sp>
        <p:nvSpPr>
          <p:cNvPr id="61" name="Text 58"/>
          <p:cNvSpPr/>
          <p:nvPr/>
        </p:nvSpPr>
        <p:spPr>
          <a:xfrm>
            <a:off x="6704409" y="2933905"/>
            <a:ext cx="500063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大同社會</a:t>
            </a:r>
            <a:endParaRPr lang="en-US" sz="850" dirty="0"/>
          </a:p>
        </p:txBody>
      </p:sp>
      <p:sp>
        <p:nvSpPr>
          <p:cNvPr id="62" name="Text 59"/>
          <p:cNvSpPr/>
          <p:nvPr/>
        </p:nvSpPr>
        <p:spPr>
          <a:xfrm>
            <a:off x="6704409" y="3137139"/>
            <a:ext cx="50006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결과</a:t>
            </a:r>
            <a:endParaRPr lang="en-US" sz="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71600" y="971550"/>
            <a:ext cx="6400800" cy="3200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32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西方</a:t>
            </a:r>
            <a:endParaRPr lang="en-US" sz="23200" dirty="0"/>
          </a:p>
        </p:txBody>
      </p:sp>
      <p:sp>
        <p:nvSpPr>
          <p:cNvPr id="4" name="Text 1"/>
          <p:cNvSpPr/>
          <p:nvPr/>
        </p:nvSpPr>
        <p:spPr>
          <a:xfrm>
            <a:off x="4355874" y="1354606"/>
            <a:ext cx="432197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spc="3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第 三 部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2294985" y="1708221"/>
            <a:ext cx="4554001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3300" b="1" spc="7" kern="0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西洋의 進化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2294985" y="2251146"/>
            <a:ext cx="4554001" cy="230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100" b="1" spc="1" kern="0" dirty="0">
                <a:solidFill>
                  <a:srgbClr val="F5F5F5">
                    <a:alpha val="7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서양의 진화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2571722" y="2838720"/>
            <a:ext cx="4000500" cy="3908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44000"/>
              </a:lnSpc>
              <a:buNone/>
            </a:pPr>
            <a:r>
              <a:rPr lang="en-US" sz="8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서양의 제도와 기술은 홍익인간의 이상을 현실 세계에 구현할 수 있는 도구로 진화하고 있다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2495010" y="3540314"/>
            <a:ext cx="497216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spc="1" kern="0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GCED</a:t>
            </a:r>
            <a:endParaRPr lang="en-US" sz="650" dirty="0"/>
          </a:p>
        </p:txBody>
      </p:sp>
      <p:sp>
        <p:nvSpPr>
          <p:cNvPr id="9" name="Text 6"/>
          <p:cNvSpPr/>
          <p:nvPr/>
        </p:nvSpPr>
        <p:spPr>
          <a:xfrm>
            <a:off x="2495010" y="3704955"/>
            <a:ext cx="497216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세계시민교육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3399420" y="3515311"/>
            <a:ext cx="500063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行星文明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3399420" y="3729958"/>
            <a:ext cx="50006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행성문명</a:t>
            </a:r>
            <a:endParaRPr lang="en-US" sz="600" dirty="0"/>
          </a:p>
        </p:txBody>
      </p:sp>
      <p:sp>
        <p:nvSpPr>
          <p:cNvPr id="12" name="Text 9"/>
          <p:cNvSpPr/>
          <p:nvPr/>
        </p:nvSpPr>
        <p:spPr>
          <a:xfrm>
            <a:off x="4306677" y="3540314"/>
            <a:ext cx="902931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spc="1" kern="0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AI Governance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4306677" y="3704955"/>
            <a:ext cx="902931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거버넌스</a:t>
            </a:r>
            <a:endParaRPr lang="en-US" sz="600" dirty="0"/>
          </a:p>
        </p:txBody>
      </p:sp>
      <p:sp>
        <p:nvSpPr>
          <p:cNvPr id="14" name="Text 11"/>
          <p:cNvSpPr/>
          <p:nvPr/>
        </p:nvSpPr>
        <p:spPr>
          <a:xfrm>
            <a:off x="5616801" y="3540314"/>
            <a:ext cx="1032160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spc="1" kern="0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Global Commons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5616801" y="3704955"/>
            <a:ext cx="1032160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글로벌 공유지</a:t>
            </a:r>
            <a:endParaRPr lang="en-US" sz="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7175" y="342900"/>
            <a:ext cx="41148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서양의 진화 · 01</a:t>
            </a:r>
            <a:endParaRPr lang="en-US" sz="600" dirty="0"/>
          </a:p>
        </p:txBody>
      </p:sp>
      <p:sp>
        <p:nvSpPr>
          <p:cNvPr id="4" name="Text 1"/>
          <p:cNvSpPr/>
          <p:nvPr/>
        </p:nvSpPr>
        <p:spPr>
          <a:xfrm>
            <a:off x="257175" y="504695"/>
            <a:ext cx="41148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세계시민교육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57175" y="781292"/>
            <a:ext cx="4114800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GLOBAL CITIZENSHIP EDUCATION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257175" y="1079153"/>
            <a:ext cx="4114800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UNESCO GCED 정의</a:t>
            </a:r>
            <a:endParaRPr lang="en-US" sz="550" dirty="0"/>
          </a:p>
        </p:txBody>
      </p:sp>
      <p:sp>
        <p:nvSpPr>
          <p:cNvPr id="7" name="Shape 4"/>
          <p:cNvSpPr/>
          <p:nvPr/>
        </p:nvSpPr>
        <p:spPr>
          <a:xfrm>
            <a:off x="257175" y="1237013"/>
            <a:ext cx="4114800" cy="408645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257175" y="1237013"/>
            <a:ext cx="4114800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9" name="Shape 6"/>
          <p:cNvSpPr/>
          <p:nvPr/>
        </p:nvSpPr>
        <p:spPr>
          <a:xfrm>
            <a:off x="257175" y="1638514"/>
            <a:ext cx="4114800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10" name="Text 7"/>
          <p:cNvSpPr/>
          <p:nvPr/>
        </p:nvSpPr>
        <p:spPr>
          <a:xfrm>
            <a:off x="257175" y="1237013"/>
            <a:ext cx="4114800" cy="408645"/>
          </a:xfrm>
          <a:prstGeom prst="rect">
            <a:avLst/>
          </a:prstGeom>
          <a:noFill/>
          <a:ln/>
        </p:spPr>
        <p:txBody>
          <a:bodyPr wrap="square" lIns="81661" tIns="61214" rIns="81661" bIns="61214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"학습자가 더 평화롭고 관용적이며 포용적이고 안전한 세계를 만드는 데 기여할 수 있도록 지식·기술·가치·태도를 갖추게 하는 교육"</a:t>
            </a:r>
            <a:endParaRPr lang="en-US" sz="700" dirty="0"/>
          </a:p>
        </p:txBody>
      </p:sp>
      <p:sp>
        <p:nvSpPr>
          <p:cNvPr id="11" name="Text 8"/>
          <p:cNvSpPr/>
          <p:nvPr/>
        </p:nvSpPr>
        <p:spPr>
          <a:xfrm>
            <a:off x="257175" y="1659945"/>
            <a:ext cx="41148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UNESCO, 2014</a:t>
            </a:r>
            <a:endParaRPr lang="en-US" sz="600" dirty="0"/>
          </a:p>
        </p:txBody>
      </p:sp>
      <p:sp>
        <p:nvSpPr>
          <p:cNvPr id="12" name="Text 9"/>
          <p:cNvSpPr/>
          <p:nvPr/>
        </p:nvSpPr>
        <p:spPr>
          <a:xfrm>
            <a:off x="257175" y="1844594"/>
            <a:ext cx="4114800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GCED 3대 역량 영역</a:t>
            </a:r>
            <a:endParaRPr lang="en-US" sz="550" dirty="0"/>
          </a:p>
        </p:txBody>
      </p:sp>
      <p:sp>
        <p:nvSpPr>
          <p:cNvPr id="13" name="Text 10"/>
          <p:cNvSpPr/>
          <p:nvPr/>
        </p:nvSpPr>
        <p:spPr>
          <a:xfrm>
            <a:off x="257175" y="2013896"/>
            <a:ext cx="185738" cy="1302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知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494342" y="2013896"/>
            <a:ext cx="3877633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인지적 역량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494342" y="2149627"/>
            <a:ext cx="3877633" cy="1203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지구적 이슈·상호의존성·지속가능성 이해</a:t>
            </a:r>
            <a:endParaRPr lang="en-US" sz="650" dirty="0"/>
          </a:p>
        </p:txBody>
      </p:sp>
      <p:sp>
        <p:nvSpPr>
          <p:cNvPr id="16" name="Text 13"/>
          <p:cNvSpPr/>
          <p:nvPr/>
        </p:nvSpPr>
        <p:spPr>
          <a:xfrm>
            <a:off x="257175" y="2298557"/>
            <a:ext cx="185738" cy="1302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情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494342" y="2298557"/>
            <a:ext cx="3877633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사회정서적 역량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494342" y="2434289"/>
            <a:ext cx="3877633" cy="1203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공감·연대·다양성 존중·소속감</a:t>
            </a:r>
            <a:endParaRPr lang="en-US" sz="650" dirty="0"/>
          </a:p>
        </p:txBody>
      </p:sp>
      <p:sp>
        <p:nvSpPr>
          <p:cNvPr id="19" name="Text 16"/>
          <p:cNvSpPr/>
          <p:nvPr/>
        </p:nvSpPr>
        <p:spPr>
          <a:xfrm>
            <a:off x="257175" y="2583219"/>
            <a:ext cx="185738" cy="1302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行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494342" y="2583219"/>
            <a:ext cx="3877633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행동적 역량</a:t>
            </a:r>
            <a:endParaRPr lang="en-US" sz="650" dirty="0"/>
          </a:p>
        </p:txBody>
      </p:sp>
      <p:sp>
        <p:nvSpPr>
          <p:cNvPr id="21" name="Text 18"/>
          <p:cNvSpPr/>
          <p:nvPr/>
        </p:nvSpPr>
        <p:spPr>
          <a:xfrm>
            <a:off x="494342" y="2718950"/>
            <a:ext cx="3877633" cy="1203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지역·글로벌 변화를 위한 책임 있는 행동</a:t>
            </a:r>
            <a:endParaRPr lang="en-US" sz="650" dirty="0"/>
          </a:p>
        </p:txBody>
      </p:sp>
      <p:sp>
        <p:nvSpPr>
          <p:cNvPr id="22" name="Shape 19"/>
          <p:cNvSpPr/>
          <p:nvPr/>
        </p:nvSpPr>
        <p:spPr>
          <a:xfrm>
            <a:off x="257175" y="2907869"/>
            <a:ext cx="4114800" cy="378954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23" name="Shape 20"/>
          <p:cNvSpPr/>
          <p:nvPr/>
        </p:nvSpPr>
        <p:spPr>
          <a:xfrm>
            <a:off x="257175" y="2907869"/>
            <a:ext cx="4114800" cy="14288"/>
          </a:xfrm>
          <a:prstGeom prst="rect">
            <a:avLst/>
          </a:prstGeom>
          <a:solidFill>
            <a:srgbClr val="EFDFC1"/>
          </a:solidFill>
          <a:ln/>
        </p:spPr>
      </p:sp>
      <p:sp>
        <p:nvSpPr>
          <p:cNvPr id="24" name="Text 21"/>
          <p:cNvSpPr/>
          <p:nvPr/>
        </p:nvSpPr>
        <p:spPr>
          <a:xfrm>
            <a:off x="325738" y="2953578"/>
            <a:ext cx="3977673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확장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325738" y="3098239"/>
            <a:ext cx="937617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에스토니아 e-Residency</a:t>
            </a:r>
            <a:endParaRPr lang="en-US" sz="650" dirty="0"/>
          </a:p>
        </p:txBody>
      </p:sp>
      <p:sp>
        <p:nvSpPr>
          <p:cNvPr id="26" name="Text 23"/>
          <p:cNvSpPr/>
          <p:nvPr/>
        </p:nvSpPr>
        <p:spPr>
          <a:xfrm>
            <a:off x="1320505" y="3098239"/>
            <a:ext cx="25003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·</a:t>
            </a:r>
            <a:endParaRPr lang="en-US" sz="650" dirty="0"/>
          </a:p>
        </p:txBody>
      </p:sp>
      <p:sp>
        <p:nvSpPr>
          <p:cNvPr id="27" name="Text 24"/>
          <p:cNvSpPr/>
          <p:nvPr/>
        </p:nvSpPr>
        <p:spPr>
          <a:xfrm>
            <a:off x="1402659" y="3098239"/>
            <a:ext cx="766167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 SDGs 17개 목표</a:t>
            </a:r>
            <a:endParaRPr lang="en-US" sz="650" dirty="0"/>
          </a:p>
        </p:txBody>
      </p:sp>
      <p:sp>
        <p:nvSpPr>
          <p:cNvPr id="28" name="Text 25"/>
          <p:cNvSpPr/>
          <p:nvPr/>
        </p:nvSpPr>
        <p:spPr>
          <a:xfrm>
            <a:off x="2225976" y="3098239"/>
            <a:ext cx="25003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·</a:t>
            </a:r>
            <a:endParaRPr lang="en-US" sz="650" dirty="0"/>
          </a:p>
        </p:txBody>
      </p:sp>
      <p:sp>
        <p:nvSpPr>
          <p:cNvPr id="29" name="Text 26"/>
          <p:cNvSpPr/>
          <p:nvPr/>
        </p:nvSpPr>
        <p:spPr>
          <a:xfrm>
            <a:off x="2308129" y="3098239"/>
            <a:ext cx="682228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세계시민권</a:t>
            </a:r>
            <a:endParaRPr lang="en-US" sz="650" dirty="0"/>
          </a:p>
        </p:txBody>
      </p:sp>
      <p:sp>
        <p:nvSpPr>
          <p:cNvPr id="30" name="Text 27"/>
          <p:cNvSpPr/>
          <p:nvPr/>
        </p:nvSpPr>
        <p:spPr>
          <a:xfrm>
            <a:off x="4743450" y="342900"/>
            <a:ext cx="41433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GCED × 홍익인간 통합 매핑</a:t>
            </a:r>
            <a:endParaRPr lang="en-US" sz="600" dirty="0"/>
          </a:p>
        </p:txBody>
      </p:sp>
      <p:sp>
        <p:nvSpPr>
          <p:cNvPr id="31" name="Shape 28"/>
          <p:cNvSpPr/>
          <p:nvPr/>
        </p:nvSpPr>
        <p:spPr>
          <a:xfrm>
            <a:off x="4743450" y="527549"/>
            <a:ext cx="4143375" cy="437890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32" name="Shape 29"/>
          <p:cNvSpPr/>
          <p:nvPr/>
        </p:nvSpPr>
        <p:spPr>
          <a:xfrm>
            <a:off x="4743450" y="527549"/>
            <a:ext cx="4143375" cy="14288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33" name="Text 30"/>
          <p:cNvSpPr/>
          <p:nvPr/>
        </p:nvSpPr>
        <p:spPr>
          <a:xfrm>
            <a:off x="4812013" y="578979"/>
            <a:ext cx="4006248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8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GCED = 홍익인간의 </a:t>
            </a:r>
            <a:r>
              <a:rPr lang="en-US" sz="8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서양식 제도화</a:t>
            </a:r>
            <a:endParaRPr lang="en-US" sz="800" dirty="0"/>
          </a:p>
        </p:txBody>
      </p:sp>
      <p:sp>
        <p:nvSpPr>
          <p:cNvPr id="34" name="Text 31"/>
          <p:cNvSpPr/>
          <p:nvPr/>
        </p:nvSpPr>
        <p:spPr>
          <a:xfrm>
            <a:off x="4812013" y="767562"/>
            <a:ext cx="4006248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5,000년 전 사상이 21세기 UNESCO 교육 정책으로 수렴</a:t>
            </a:r>
            <a:endParaRPr lang="en-US" sz="650" dirty="0"/>
          </a:p>
        </p:txBody>
      </p:sp>
      <p:sp>
        <p:nvSpPr>
          <p:cNvPr id="35" name="Shape 32"/>
          <p:cNvSpPr/>
          <p:nvPr/>
        </p:nvSpPr>
        <p:spPr>
          <a:xfrm>
            <a:off x="4750594" y="1049713"/>
            <a:ext cx="2064544" cy="184621"/>
          </a:xfrm>
          <a:prstGeom prst="rect">
            <a:avLst/>
          </a:prstGeom>
          <a:solidFill>
            <a:srgbClr val="1A5276">
              <a:alpha val="25000"/>
            </a:srgbClr>
          </a:solidFill>
          <a:ln/>
        </p:spPr>
      </p:sp>
      <p:sp>
        <p:nvSpPr>
          <p:cNvPr id="36" name="Shape 33"/>
          <p:cNvSpPr/>
          <p:nvPr/>
        </p:nvSpPr>
        <p:spPr>
          <a:xfrm>
            <a:off x="6807994" y="1049713"/>
            <a:ext cx="7144" cy="184621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37" name="Text 34"/>
          <p:cNvSpPr/>
          <p:nvPr/>
        </p:nvSpPr>
        <p:spPr>
          <a:xfrm>
            <a:off x="4802023" y="1083980"/>
            <a:ext cx="196168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F5F5F5">
                    <a:alpha val="5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GCED (서양)</a:t>
            </a:r>
            <a:endParaRPr lang="en-US" sz="550" dirty="0"/>
          </a:p>
        </p:txBody>
      </p:sp>
      <p:sp>
        <p:nvSpPr>
          <p:cNvPr id="38" name="Shape 35"/>
          <p:cNvSpPr/>
          <p:nvPr/>
        </p:nvSpPr>
        <p:spPr>
          <a:xfrm>
            <a:off x="6815138" y="1049713"/>
            <a:ext cx="2064544" cy="184621"/>
          </a:xfrm>
          <a:prstGeom prst="rect">
            <a:avLst/>
          </a:prstGeom>
          <a:solidFill>
            <a:srgbClr val="C8952F">
              <a:alpha val="10000"/>
            </a:srgbClr>
          </a:solidFill>
          <a:ln/>
        </p:spPr>
      </p:sp>
      <p:sp>
        <p:nvSpPr>
          <p:cNvPr id="39" name="Text 36"/>
          <p:cNvSpPr/>
          <p:nvPr/>
        </p:nvSpPr>
        <p:spPr>
          <a:xfrm>
            <a:off x="6866567" y="1083980"/>
            <a:ext cx="196168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홍익인간 (동양)</a:t>
            </a:r>
            <a:endParaRPr lang="en-US" sz="550" dirty="0"/>
          </a:p>
        </p:txBody>
      </p:sp>
      <p:sp>
        <p:nvSpPr>
          <p:cNvPr id="40" name="Text 37"/>
          <p:cNvSpPr/>
          <p:nvPr/>
        </p:nvSpPr>
        <p:spPr>
          <a:xfrm>
            <a:off x="4802023" y="1278034"/>
            <a:ext cx="1954541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세계시민 정체성</a:t>
            </a:r>
            <a:endParaRPr lang="en-US" sz="700" dirty="0"/>
          </a:p>
        </p:txBody>
      </p:sp>
      <p:sp>
        <p:nvSpPr>
          <p:cNvPr id="41" name="Text 38"/>
          <p:cNvSpPr/>
          <p:nvPr/>
        </p:nvSpPr>
        <p:spPr>
          <a:xfrm>
            <a:off x="6866567" y="1278034"/>
            <a:ext cx="1961685" cy="1339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人類一家 자각</a:t>
            </a:r>
            <a:endParaRPr lang="en-US" sz="650" dirty="0"/>
          </a:p>
        </p:txBody>
      </p:sp>
      <p:sp>
        <p:nvSpPr>
          <p:cNvPr id="42" name="Text 39"/>
          <p:cNvSpPr/>
          <p:nvPr/>
        </p:nvSpPr>
        <p:spPr>
          <a:xfrm>
            <a:off x="4802023" y="1494020"/>
            <a:ext cx="1954541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지속가능발전 SDGs</a:t>
            </a:r>
            <a:endParaRPr lang="en-US" sz="700" dirty="0"/>
          </a:p>
        </p:txBody>
      </p:sp>
      <p:sp>
        <p:nvSpPr>
          <p:cNvPr id="43" name="Text 40"/>
          <p:cNvSpPr/>
          <p:nvPr/>
        </p:nvSpPr>
        <p:spPr>
          <a:xfrm>
            <a:off x="6866567" y="1494020"/>
            <a:ext cx="1961685" cy="1339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理化世界 실현</a:t>
            </a:r>
            <a:endParaRPr lang="en-US" sz="650" dirty="0"/>
          </a:p>
        </p:txBody>
      </p:sp>
      <p:sp>
        <p:nvSpPr>
          <p:cNvPr id="44" name="Text 41"/>
          <p:cNvSpPr/>
          <p:nvPr/>
        </p:nvSpPr>
        <p:spPr>
          <a:xfrm>
            <a:off x="4802023" y="1710007"/>
            <a:ext cx="1954541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글로벌 연대·공감</a:t>
            </a:r>
            <a:endParaRPr lang="en-US" sz="700" dirty="0"/>
          </a:p>
        </p:txBody>
      </p:sp>
      <p:sp>
        <p:nvSpPr>
          <p:cNvPr id="45" name="Text 42"/>
          <p:cNvSpPr/>
          <p:nvPr/>
        </p:nvSpPr>
        <p:spPr>
          <a:xfrm>
            <a:off x="6866567" y="1710007"/>
            <a:ext cx="1961685" cy="1339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相生 원리</a:t>
            </a:r>
            <a:endParaRPr lang="en-US" sz="650" dirty="0"/>
          </a:p>
        </p:txBody>
      </p:sp>
      <p:sp>
        <p:nvSpPr>
          <p:cNvPr id="46" name="Text 43"/>
          <p:cNvSpPr/>
          <p:nvPr/>
        </p:nvSpPr>
        <p:spPr>
          <a:xfrm>
            <a:off x="4802023" y="1925994"/>
            <a:ext cx="1954541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책임 있는 행동</a:t>
            </a:r>
            <a:endParaRPr lang="en-US" sz="700" dirty="0"/>
          </a:p>
        </p:txBody>
      </p:sp>
      <p:sp>
        <p:nvSpPr>
          <p:cNvPr id="47" name="Text 44"/>
          <p:cNvSpPr/>
          <p:nvPr/>
        </p:nvSpPr>
        <p:spPr>
          <a:xfrm>
            <a:off x="6866567" y="1925994"/>
            <a:ext cx="1961685" cy="1339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功完 실천</a:t>
            </a:r>
            <a:endParaRPr lang="en-US" sz="650" dirty="0"/>
          </a:p>
        </p:txBody>
      </p:sp>
      <p:sp>
        <p:nvSpPr>
          <p:cNvPr id="48" name="Text 45"/>
          <p:cNvSpPr/>
          <p:nvPr/>
        </p:nvSpPr>
        <p:spPr>
          <a:xfrm>
            <a:off x="4802023" y="2141981"/>
            <a:ext cx="1954541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시민권</a:t>
            </a:r>
            <a:endParaRPr lang="en-US" sz="700" dirty="0"/>
          </a:p>
        </p:txBody>
      </p:sp>
      <p:sp>
        <p:nvSpPr>
          <p:cNvPr id="49" name="Text 46"/>
          <p:cNvSpPr/>
          <p:nvPr/>
        </p:nvSpPr>
        <p:spPr>
          <a:xfrm>
            <a:off x="6866567" y="2141981"/>
            <a:ext cx="1961685" cy="1339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디지털 홍익인 인증</a:t>
            </a:r>
            <a:endParaRPr lang="en-US" sz="650" dirty="0"/>
          </a:p>
        </p:txBody>
      </p:sp>
      <p:sp>
        <p:nvSpPr>
          <p:cNvPr id="50" name="Shape 47"/>
          <p:cNvSpPr/>
          <p:nvPr/>
        </p:nvSpPr>
        <p:spPr>
          <a:xfrm>
            <a:off x="4743450" y="2412829"/>
            <a:ext cx="4143375" cy="514964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51" name="Shape 48"/>
          <p:cNvSpPr/>
          <p:nvPr/>
        </p:nvSpPr>
        <p:spPr>
          <a:xfrm>
            <a:off x="4743450" y="2412829"/>
            <a:ext cx="21431" cy="514964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52" name="Text 49"/>
          <p:cNvSpPr/>
          <p:nvPr/>
        </p:nvSpPr>
        <p:spPr>
          <a:xfrm>
            <a:off x="4812013" y="2464259"/>
            <a:ext cx="4006248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SIMTECH WORLD UNIVERSITY</a:t>
            </a:r>
            <a:endParaRPr lang="en-US" sz="550" dirty="0"/>
          </a:p>
        </p:txBody>
      </p:sp>
      <p:sp>
        <p:nvSpPr>
          <p:cNvPr id="53" name="Text 50"/>
          <p:cNvSpPr/>
          <p:nvPr/>
        </p:nvSpPr>
        <p:spPr>
          <a:xfrm>
            <a:off x="4812013" y="2610706"/>
            <a:ext cx="4006248" cy="2656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SWU는 GCED를 홍익인간의 철학으로 심화시킨 </a:t>
            </a: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설계 교육 기관</a:t>
            </a: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이다. 수료 시 디지털 세계시민권</a:t>
            </a: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을 부여한다.</a:t>
            </a:r>
            <a:endParaRPr lang="en-US" sz="700" dirty="0"/>
          </a:p>
        </p:txBody>
      </p:sp>
      <p:sp>
        <p:nvSpPr>
          <p:cNvPr id="54" name="Shape 51"/>
          <p:cNvSpPr/>
          <p:nvPr/>
        </p:nvSpPr>
        <p:spPr>
          <a:xfrm>
            <a:off x="4743450" y="2996357"/>
            <a:ext cx="4143375" cy="240571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C8952F">
                <a:alpha val="15000"/>
              </a:srgbClr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4812013" y="3047786"/>
            <a:ext cx="4006248" cy="1234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서양은 </a:t>
            </a:r>
            <a:r>
              <a:rPr lang="en-US" sz="60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제도</a:t>
            </a: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만들었고, 동양은 </a:t>
            </a:r>
            <a:r>
              <a:rPr lang="en-US" sz="60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방향</a:t>
            </a: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을 제시했다. SIMTECH는 둘을 통합한다.</a:t>
            </a:r>
            <a:endParaRPr lang="en-US" sz="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43450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行星</a:t>
            </a:r>
            <a:endParaRPr lang="en-US" sz="14900" dirty="0"/>
          </a:p>
        </p:txBody>
      </p:sp>
      <p:sp>
        <p:nvSpPr>
          <p:cNvPr id="4" name="Text 1"/>
          <p:cNvSpPr/>
          <p:nvPr/>
        </p:nvSpPr>
        <p:spPr>
          <a:xfrm>
            <a:off x="428625" y="314325"/>
            <a:ext cx="1295167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3부 — 서양의 진화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02166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16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428625" y="544711"/>
            <a:ext cx="8286750" cy="26057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행성문명 ·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Global Commons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28625" y="1102649"/>
            <a:ext cx="60867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00" b="1" spc="1" kern="0" dirty="0">
                <a:solidFill>
                  <a:srgbClr val="64A0DC">
                    <a:alpha val="70000"/>
                  </a:srgbClr>
                </a:solidFill>
                <a:latin typeface="Cinzel Black" pitchFamily="34" charset="0"/>
                <a:ea typeface="Cinzel Black" pitchFamily="34" charset="-122"/>
                <a:cs typeface="Cinzel Black" pitchFamily="34" charset="-120"/>
              </a:rPr>
              <a:t>Type I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23020" y="1048178"/>
            <a:ext cx="1152934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64A0DC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PLANETARY CIVILIZATION</a:t>
            </a:r>
            <a:endParaRPr lang="en-US" sz="550" dirty="0"/>
          </a:p>
        </p:txBody>
      </p:sp>
      <p:sp>
        <p:nvSpPr>
          <p:cNvPr id="9" name="Text 6"/>
          <p:cNvSpPr/>
          <p:nvPr/>
        </p:nvSpPr>
        <p:spPr>
          <a:xfrm>
            <a:off x="1123020" y="1164264"/>
            <a:ext cx="1152934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행성문명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428625" y="1414295"/>
            <a:ext cx="4071938" cy="3303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카르다쇼프 척도 기준 유형 I 문명. 국가 경계를 초월하여 지구 전체의 에너지와 자원을 공동으로 관리하는 단계.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428625" y="1830363"/>
            <a:ext cx="300038" cy="171450"/>
          </a:xfrm>
          <a:prstGeom prst="rect">
            <a:avLst/>
          </a:prstGeom>
          <a:solidFill>
            <a:srgbClr val="1A5276">
              <a:alpha val="4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28625" y="1830363"/>
            <a:ext cx="30003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5F5F5">
                    <a:alpha val="5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0.7</a:t>
            </a:r>
            <a:endParaRPr lang="en-US" sz="550" dirty="0"/>
          </a:p>
        </p:txBody>
      </p:sp>
      <p:sp>
        <p:nvSpPr>
          <p:cNvPr id="13" name="Text 10"/>
          <p:cNvSpPr/>
          <p:nvPr/>
        </p:nvSpPr>
        <p:spPr>
          <a:xfrm>
            <a:off x="782938" y="1842864"/>
            <a:ext cx="1432322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현재 인류 — 국가 분열, 화석연료 의존</a:t>
            </a:r>
            <a:endParaRPr lang="en-US" sz="650" dirty="0"/>
          </a:p>
        </p:txBody>
      </p:sp>
      <p:sp>
        <p:nvSpPr>
          <p:cNvPr id="14" name="Shape 11"/>
          <p:cNvSpPr/>
          <p:nvPr/>
        </p:nvSpPr>
        <p:spPr>
          <a:xfrm>
            <a:off x="428625" y="2021793"/>
            <a:ext cx="300038" cy="171450"/>
          </a:xfrm>
          <a:prstGeom prst="rect">
            <a:avLst/>
          </a:prstGeom>
          <a:solidFill>
            <a:srgbClr val="C8952F">
              <a:alpha val="20000"/>
            </a:srgbClr>
          </a:solidFill>
          <a:ln w="9144">
            <a:solidFill>
              <a:srgbClr val="C8952F">
                <a:alpha val="4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28625" y="2021793"/>
            <a:ext cx="30003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I</a:t>
            </a:r>
            <a:endParaRPr lang="en-US" sz="550" dirty="0"/>
          </a:p>
        </p:txBody>
      </p:sp>
      <p:sp>
        <p:nvSpPr>
          <p:cNvPr id="16" name="Text 13"/>
          <p:cNvSpPr/>
          <p:nvPr/>
        </p:nvSpPr>
        <p:spPr>
          <a:xfrm>
            <a:off x="782938" y="2034294"/>
            <a:ext cx="1902023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목표</a:t>
            </a:r>
            <a:r>
              <a:rPr lang="en-US" sz="6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— 행성 에너지 완전 활용, 지구 공동 거버넌스</a:t>
            </a:r>
            <a:endParaRPr lang="en-US" sz="600" dirty="0"/>
          </a:p>
        </p:txBody>
      </p:sp>
      <p:sp>
        <p:nvSpPr>
          <p:cNvPr id="17" name="Shape 14"/>
          <p:cNvSpPr/>
          <p:nvPr/>
        </p:nvSpPr>
        <p:spPr>
          <a:xfrm>
            <a:off x="428625" y="2213223"/>
            <a:ext cx="300038" cy="171450"/>
          </a:xfrm>
          <a:prstGeom prst="rect">
            <a:avLst/>
          </a:prstGeom>
          <a:solidFill>
            <a:srgbClr val="1A5276">
              <a:alpha val="20000"/>
            </a:srgbClr>
          </a:solidFill>
          <a:ln w="9144">
            <a:solidFill>
              <a:srgbClr val="1A5276">
                <a:alpha val="30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8625" y="2213223"/>
            <a:ext cx="30003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5F5F5">
                    <a:alpha val="4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II</a:t>
            </a:r>
            <a:endParaRPr lang="en-US" sz="550" dirty="0"/>
          </a:p>
        </p:txBody>
      </p:sp>
      <p:sp>
        <p:nvSpPr>
          <p:cNvPr id="19" name="Text 16"/>
          <p:cNvSpPr/>
          <p:nvPr/>
        </p:nvSpPr>
        <p:spPr>
          <a:xfrm>
            <a:off x="782938" y="2225725"/>
            <a:ext cx="1084064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항성 에너지 활용 (다음 단계)</a:t>
            </a:r>
            <a:endParaRPr lang="en-US" sz="650" dirty="0"/>
          </a:p>
        </p:txBody>
      </p:sp>
      <p:sp>
        <p:nvSpPr>
          <p:cNvPr id="20" name="Shape 17"/>
          <p:cNvSpPr/>
          <p:nvPr/>
        </p:nvSpPr>
        <p:spPr>
          <a:xfrm>
            <a:off x="428625" y="2456111"/>
            <a:ext cx="4071938" cy="248022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428625" y="2456111"/>
            <a:ext cx="14288" cy="248022"/>
          </a:xfrm>
          <a:prstGeom prst="rect">
            <a:avLst/>
          </a:prstGeom>
          <a:solidFill>
            <a:srgbClr val="C9DEF3"/>
          </a:solidFill>
          <a:ln/>
        </p:spPr>
      </p:sp>
      <p:sp>
        <p:nvSpPr>
          <p:cNvPr id="22" name="Text 19"/>
          <p:cNvSpPr/>
          <p:nvPr/>
        </p:nvSpPr>
        <p:spPr>
          <a:xfrm>
            <a:off x="514350" y="2513261"/>
            <a:ext cx="3900488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칼 세이건 · 미치오 카쿠 · 스티븐 호킹이 공통으로 강조한 인류의 다음 단계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4643438" y="1102649"/>
            <a:ext cx="54007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00" b="1" spc="1" kern="0" dirty="0">
                <a:solidFill>
                  <a:srgbClr val="C8952F">
                    <a:alpha val="7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共有地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5269241" y="1048178"/>
            <a:ext cx="856776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GLOBAL COMMONS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5269241" y="1164264"/>
            <a:ext cx="856776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글로벌 공유지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4643438" y="1414295"/>
            <a:ext cx="4071938" cy="16517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어떤 국가나 개인도 독점할 수 없는 인류 공유 자산. 대기·해양·우주·디지털 공간·지식이 여기에 속한다.</a:t>
            </a:r>
            <a:endParaRPr lang="en-US" sz="700" dirty="0"/>
          </a:p>
        </p:txBody>
      </p:sp>
      <p:sp>
        <p:nvSpPr>
          <p:cNvPr id="27" name="Shape 24"/>
          <p:cNvSpPr/>
          <p:nvPr/>
        </p:nvSpPr>
        <p:spPr>
          <a:xfrm>
            <a:off x="4643438" y="1665191"/>
            <a:ext cx="2018835" cy="322864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4712001" y="1705180"/>
            <a:ext cx="1881708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大氣</a:t>
            </a:r>
            <a:endParaRPr lang="en-US" sz="600" dirty="0"/>
          </a:p>
        </p:txBody>
      </p:sp>
      <p:sp>
        <p:nvSpPr>
          <p:cNvPr id="29" name="Text 26"/>
          <p:cNvSpPr/>
          <p:nvPr/>
        </p:nvSpPr>
        <p:spPr>
          <a:xfrm>
            <a:off x="4712001" y="1830195"/>
            <a:ext cx="1881708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대기 · 기후</a:t>
            </a:r>
            <a:endParaRPr lang="en-US" sz="600" dirty="0"/>
          </a:p>
        </p:txBody>
      </p:sp>
      <p:sp>
        <p:nvSpPr>
          <p:cNvPr id="30" name="Shape 27"/>
          <p:cNvSpPr/>
          <p:nvPr/>
        </p:nvSpPr>
        <p:spPr>
          <a:xfrm>
            <a:off x="6696540" y="1665191"/>
            <a:ext cx="2018835" cy="322864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31" name="Text 28"/>
          <p:cNvSpPr/>
          <p:nvPr/>
        </p:nvSpPr>
        <p:spPr>
          <a:xfrm>
            <a:off x="6765103" y="1705180"/>
            <a:ext cx="1881708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海洋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6765103" y="1830195"/>
            <a:ext cx="1881708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해양 · 수자원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4643438" y="2022323"/>
            <a:ext cx="2018835" cy="337152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34" name="Text 31"/>
          <p:cNvSpPr/>
          <p:nvPr/>
        </p:nvSpPr>
        <p:spPr>
          <a:xfrm>
            <a:off x="4712001" y="2062311"/>
            <a:ext cx="1881708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宇宙</a:t>
            </a:r>
            <a:endParaRPr lang="en-US" sz="600" dirty="0"/>
          </a:p>
        </p:txBody>
      </p:sp>
      <p:sp>
        <p:nvSpPr>
          <p:cNvPr id="35" name="Text 32"/>
          <p:cNvSpPr/>
          <p:nvPr/>
        </p:nvSpPr>
        <p:spPr>
          <a:xfrm>
            <a:off x="4712001" y="2187327"/>
            <a:ext cx="1881708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우주 · 궤도</a:t>
            </a:r>
            <a:endParaRPr lang="en-US" sz="600" dirty="0"/>
          </a:p>
        </p:txBody>
      </p:sp>
      <p:sp>
        <p:nvSpPr>
          <p:cNvPr id="36" name="Shape 33"/>
          <p:cNvSpPr/>
          <p:nvPr/>
        </p:nvSpPr>
        <p:spPr>
          <a:xfrm>
            <a:off x="6696540" y="2022323"/>
            <a:ext cx="2018835" cy="337152"/>
          </a:xfrm>
          <a:prstGeom prst="rect">
            <a:avLst/>
          </a:prstGeom>
          <a:solidFill>
            <a:srgbClr val="C8952F">
              <a:alpha val="8000"/>
            </a:srgbClr>
          </a:solidFill>
          <a:ln w="9144">
            <a:solidFill>
              <a:srgbClr val="C8952F">
                <a:alpha val="2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765103" y="2062311"/>
            <a:ext cx="1881708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</a:t>
            </a:r>
            <a:endParaRPr lang="en-US" sz="600" dirty="0"/>
          </a:p>
        </p:txBody>
      </p:sp>
      <p:sp>
        <p:nvSpPr>
          <p:cNvPr id="38" name="Text 35"/>
          <p:cNvSpPr/>
          <p:nvPr/>
        </p:nvSpPr>
        <p:spPr>
          <a:xfrm>
            <a:off x="6765103" y="2187327"/>
            <a:ext cx="1881708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인터넷 · 지식</a:t>
            </a:r>
            <a:endParaRPr lang="en-US" sz="600" dirty="0"/>
          </a:p>
        </p:txBody>
      </p:sp>
      <p:sp>
        <p:nvSpPr>
          <p:cNvPr id="39" name="Shape 36"/>
          <p:cNvSpPr/>
          <p:nvPr/>
        </p:nvSpPr>
        <p:spPr>
          <a:xfrm>
            <a:off x="4643438" y="2430912"/>
            <a:ext cx="4071938" cy="248022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40" name="Shape 37"/>
          <p:cNvSpPr/>
          <p:nvPr/>
        </p:nvSpPr>
        <p:spPr>
          <a:xfrm>
            <a:off x="4643438" y="2430912"/>
            <a:ext cx="14288" cy="248022"/>
          </a:xfrm>
          <a:prstGeom prst="rect">
            <a:avLst/>
          </a:prstGeom>
          <a:solidFill>
            <a:srgbClr val="E9D5AC"/>
          </a:solidFill>
          <a:ln/>
        </p:spPr>
      </p:sp>
      <p:sp>
        <p:nvSpPr>
          <p:cNvPr id="41" name="Text 38"/>
          <p:cNvSpPr/>
          <p:nvPr/>
        </p:nvSpPr>
        <p:spPr>
          <a:xfrm>
            <a:off x="4729163" y="2488062"/>
            <a:ext cx="3900488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 해양법 · 남극 조약 · 우주 조약 · 오픈소스 운동이 이미 Global Commons의 제도적 기반</a:t>
            </a:r>
            <a:endParaRPr lang="en-US" sz="650" dirty="0"/>
          </a:p>
        </p:txBody>
      </p:sp>
      <p:sp>
        <p:nvSpPr>
          <p:cNvPr id="42" name="Shape 39"/>
          <p:cNvSpPr/>
          <p:nvPr/>
        </p:nvSpPr>
        <p:spPr>
          <a:xfrm>
            <a:off x="428625" y="2854151"/>
            <a:ext cx="2571750" cy="586457"/>
          </a:xfrm>
          <a:prstGeom prst="rect">
            <a:avLst/>
          </a:prstGeom>
          <a:solidFill>
            <a:srgbClr val="1A5276">
              <a:alpha val="15000"/>
            </a:srgbClr>
          </a:solidFill>
          <a:ln w="9144">
            <a:solidFill>
              <a:srgbClr val="1A5276">
                <a:alpha val="30000"/>
              </a:srgbClr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14350" y="2929858"/>
            <a:ext cx="24003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동양의 원리</a:t>
            </a:r>
            <a:endParaRPr lang="en-US" sz="600" dirty="0"/>
          </a:p>
        </p:txBody>
      </p:sp>
      <p:sp>
        <p:nvSpPr>
          <p:cNvPr id="44" name="Text 41"/>
          <p:cNvSpPr/>
          <p:nvPr/>
        </p:nvSpPr>
        <p:spPr>
          <a:xfrm>
            <a:off x="514350" y="3068799"/>
            <a:ext cx="2400300" cy="155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弘益人間</a:t>
            </a:r>
            <a:endParaRPr lang="en-US" sz="750" dirty="0"/>
          </a:p>
        </p:txBody>
      </p:sp>
      <p:sp>
        <p:nvSpPr>
          <p:cNvPr id="45" name="Text 42"/>
          <p:cNvSpPr/>
          <p:nvPr/>
        </p:nvSpPr>
        <p:spPr>
          <a:xfrm>
            <a:off x="514350" y="3247030"/>
            <a:ext cx="2400300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전체를 이롭게</a:t>
            </a:r>
            <a:endParaRPr lang="en-US" sz="600" dirty="0"/>
          </a:p>
        </p:txBody>
      </p:sp>
      <p:sp>
        <p:nvSpPr>
          <p:cNvPr id="46" name="Text 43"/>
          <p:cNvSpPr/>
          <p:nvPr/>
        </p:nvSpPr>
        <p:spPr>
          <a:xfrm>
            <a:off x="3000375" y="3065227"/>
            <a:ext cx="28575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+</a:t>
            </a:r>
            <a:endParaRPr lang="en-US" sz="800" dirty="0"/>
          </a:p>
        </p:txBody>
      </p:sp>
      <p:sp>
        <p:nvSpPr>
          <p:cNvPr id="47" name="Shape 44"/>
          <p:cNvSpPr/>
          <p:nvPr/>
        </p:nvSpPr>
        <p:spPr>
          <a:xfrm>
            <a:off x="3286125" y="2866653"/>
            <a:ext cx="2571750" cy="561454"/>
          </a:xfrm>
          <a:prstGeom prst="rect">
            <a:avLst/>
          </a:prstGeom>
          <a:solidFill>
            <a:srgbClr val="C8952F">
              <a:alpha val="8000"/>
            </a:srgbClr>
          </a:solidFill>
          <a:ln w="9144">
            <a:solidFill>
              <a:srgbClr val="C8952F">
                <a:alpha val="25000"/>
              </a:srgbClr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3371850" y="2942360"/>
            <a:ext cx="24003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서양의 제도</a:t>
            </a:r>
            <a:endParaRPr lang="en-US" sz="600" dirty="0"/>
          </a:p>
        </p:txBody>
      </p:sp>
      <p:sp>
        <p:nvSpPr>
          <p:cNvPr id="49" name="Text 46"/>
          <p:cNvSpPr/>
          <p:nvPr/>
        </p:nvSpPr>
        <p:spPr>
          <a:xfrm>
            <a:off x="3371850" y="3081300"/>
            <a:ext cx="2400300" cy="130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spc="1" kern="0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Global Commons</a:t>
            </a:r>
            <a:endParaRPr lang="en-US" sz="650" dirty="0"/>
          </a:p>
        </p:txBody>
      </p:sp>
      <p:sp>
        <p:nvSpPr>
          <p:cNvPr id="50" name="Text 47"/>
          <p:cNvSpPr/>
          <p:nvPr/>
        </p:nvSpPr>
        <p:spPr>
          <a:xfrm>
            <a:off x="3371850" y="3234528"/>
            <a:ext cx="2400300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공유 자산 보호</a:t>
            </a:r>
            <a:endParaRPr lang="en-US" sz="600" dirty="0"/>
          </a:p>
        </p:txBody>
      </p:sp>
      <p:sp>
        <p:nvSpPr>
          <p:cNvPr id="51" name="Text 48"/>
          <p:cNvSpPr/>
          <p:nvPr/>
        </p:nvSpPr>
        <p:spPr>
          <a:xfrm>
            <a:off x="5857875" y="3065227"/>
            <a:ext cx="28575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=</a:t>
            </a:r>
            <a:endParaRPr lang="en-US" sz="800" dirty="0"/>
          </a:p>
        </p:txBody>
      </p:sp>
      <p:sp>
        <p:nvSpPr>
          <p:cNvPr id="52" name="Shape 49"/>
          <p:cNvSpPr/>
          <p:nvPr/>
        </p:nvSpPr>
        <p:spPr>
          <a:xfrm>
            <a:off x="6143625" y="2847008"/>
            <a:ext cx="2571750" cy="600745"/>
          </a:xfrm>
          <a:prstGeom prst="rect">
            <a:avLst/>
          </a:prstGeom>
          <a:solidFill>
            <a:srgbClr val="C8952F">
              <a:alpha val="12000"/>
            </a:srgbClr>
          </a:solidFill>
          <a:ln w="18288">
            <a:solidFill>
              <a:srgbClr val="C8952F">
                <a:alpha val="40000"/>
              </a:srgbClr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6229350" y="2915571"/>
            <a:ext cx="24003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C8952F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6차 문명 구현</a:t>
            </a:r>
            <a:endParaRPr lang="en-US" sz="600" dirty="0"/>
          </a:p>
        </p:txBody>
      </p:sp>
      <p:sp>
        <p:nvSpPr>
          <p:cNvPr id="54" name="Text 51"/>
          <p:cNvSpPr/>
          <p:nvPr/>
        </p:nvSpPr>
        <p:spPr>
          <a:xfrm>
            <a:off x="6229350" y="3054511"/>
            <a:ext cx="2400300" cy="155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디지털 대동 경제</a:t>
            </a:r>
            <a:endParaRPr lang="en-US" sz="750" dirty="0"/>
          </a:p>
        </p:txBody>
      </p:sp>
      <p:sp>
        <p:nvSpPr>
          <p:cNvPr id="55" name="Text 52"/>
          <p:cNvSpPr/>
          <p:nvPr/>
        </p:nvSpPr>
        <p:spPr>
          <a:xfrm>
            <a:off x="6229350" y="3232742"/>
            <a:ext cx="2400300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DAO · 공유 거버넌스</a:t>
            </a:r>
            <a:endParaRPr lang="en-US" sz="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286000" y="1428750"/>
            <a:ext cx="4572000" cy="2286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6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治理</a:t>
            </a:r>
            <a:endParaRPr lang="en-US" sz="16600" dirty="0"/>
          </a:p>
        </p:txBody>
      </p:sp>
      <p:sp>
        <p:nvSpPr>
          <p:cNvPr id="4" name="Text 1"/>
          <p:cNvSpPr/>
          <p:nvPr/>
        </p:nvSpPr>
        <p:spPr>
          <a:xfrm>
            <a:off x="400050" y="342900"/>
            <a:ext cx="38862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서양의 진화 · 03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400050" y="516136"/>
            <a:ext cx="3886200" cy="26057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AI Governance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00050" y="799570"/>
            <a:ext cx="3886200" cy="180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공진화의 안전장치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400050" y="1211396"/>
            <a:ext cx="3886200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5차 문명이 남긴 AI 문제</a:t>
            </a:r>
            <a:endParaRPr lang="en-US" sz="600" dirty="0"/>
          </a:p>
        </p:txBody>
      </p:sp>
      <p:sp>
        <p:nvSpPr>
          <p:cNvPr id="8" name="Text 5"/>
          <p:cNvSpPr/>
          <p:nvPr/>
        </p:nvSpPr>
        <p:spPr>
          <a:xfrm>
            <a:off x="400050" y="1410667"/>
            <a:ext cx="142875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</a:t>
            </a:r>
            <a:endParaRPr lang="en-US" sz="650" dirty="0"/>
          </a:p>
        </p:txBody>
      </p:sp>
      <p:sp>
        <p:nvSpPr>
          <p:cNvPr id="9" name="Text 6"/>
          <p:cNvSpPr/>
          <p:nvPr/>
        </p:nvSpPr>
        <p:spPr>
          <a:xfrm>
            <a:off x="611488" y="1404975"/>
            <a:ext cx="1612702" cy="1554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지능 독점</a:t>
            </a: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— 소수 빅테크가 AI 역량 집중</a:t>
            </a:r>
            <a:endParaRPr lang="en-US" sz="650" dirty="0"/>
          </a:p>
        </p:txBody>
      </p:sp>
      <p:sp>
        <p:nvSpPr>
          <p:cNvPr id="10" name="Text 7"/>
          <p:cNvSpPr/>
          <p:nvPr/>
        </p:nvSpPr>
        <p:spPr>
          <a:xfrm>
            <a:off x="400050" y="1611836"/>
            <a:ext cx="142875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二</a:t>
            </a:r>
            <a:endParaRPr lang="en-US" sz="650" dirty="0"/>
          </a:p>
        </p:txBody>
      </p:sp>
      <p:sp>
        <p:nvSpPr>
          <p:cNvPr id="11" name="Text 8"/>
          <p:cNvSpPr/>
          <p:nvPr/>
        </p:nvSpPr>
        <p:spPr>
          <a:xfrm>
            <a:off x="611488" y="1606144"/>
            <a:ext cx="1623417" cy="1554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블랙박스 의사결정</a:t>
            </a: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— 알고리즘 불투명성</a:t>
            </a:r>
            <a:endParaRPr lang="en-US" sz="650" dirty="0"/>
          </a:p>
        </p:txBody>
      </p:sp>
      <p:sp>
        <p:nvSpPr>
          <p:cNvPr id="12" name="Text 9"/>
          <p:cNvSpPr/>
          <p:nvPr/>
        </p:nvSpPr>
        <p:spPr>
          <a:xfrm>
            <a:off x="400050" y="1813006"/>
            <a:ext cx="142875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611488" y="1807313"/>
            <a:ext cx="1498402" cy="1554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편향 재생산</a:t>
            </a: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— 기존 불평등 구조 강화</a:t>
            </a:r>
            <a:endParaRPr lang="en-US" sz="650" dirty="0"/>
          </a:p>
        </p:txBody>
      </p:sp>
      <p:sp>
        <p:nvSpPr>
          <p:cNvPr id="14" name="Text 11"/>
          <p:cNvSpPr/>
          <p:nvPr/>
        </p:nvSpPr>
        <p:spPr>
          <a:xfrm>
            <a:off x="400050" y="2014175"/>
            <a:ext cx="142875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四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611488" y="2008482"/>
            <a:ext cx="1114425" cy="1554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안전 공백</a:t>
            </a: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— 국제 규범 부재</a:t>
            </a:r>
            <a:endParaRPr lang="en-US" sz="650" dirty="0"/>
          </a:p>
        </p:txBody>
      </p:sp>
      <p:sp>
        <p:nvSpPr>
          <p:cNvPr id="16" name="Text 13"/>
          <p:cNvSpPr/>
          <p:nvPr/>
        </p:nvSpPr>
        <p:spPr>
          <a:xfrm>
            <a:off x="400050" y="2278242"/>
            <a:ext cx="3886200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주요 국제 이니셔티브</a:t>
            </a:r>
            <a:endParaRPr lang="en-US" sz="600" dirty="0"/>
          </a:p>
        </p:txBody>
      </p:sp>
      <p:sp>
        <p:nvSpPr>
          <p:cNvPr id="17" name="Shape 14"/>
          <p:cNvSpPr/>
          <p:nvPr/>
        </p:nvSpPr>
        <p:spPr>
          <a:xfrm>
            <a:off x="400050" y="2471821"/>
            <a:ext cx="3886200" cy="227149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400050" y="2471821"/>
            <a:ext cx="388620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9" name="Text 16"/>
          <p:cNvSpPr/>
          <p:nvPr/>
        </p:nvSpPr>
        <p:spPr>
          <a:xfrm>
            <a:off x="468613" y="2520209"/>
            <a:ext cx="10001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UN AI Governance</a:t>
            </a:r>
            <a:endParaRPr lang="en-US" sz="600" dirty="0"/>
          </a:p>
        </p:txBody>
      </p:sp>
      <p:sp>
        <p:nvSpPr>
          <p:cNvPr id="20" name="Text 17"/>
          <p:cNvSpPr/>
          <p:nvPr/>
        </p:nvSpPr>
        <p:spPr>
          <a:xfrm>
            <a:off x="1525888" y="2517530"/>
            <a:ext cx="269179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글로벌 AI 안전 기준 수립</a:t>
            </a:r>
            <a:endParaRPr lang="en-US" sz="650" dirty="0"/>
          </a:p>
        </p:txBody>
      </p:sp>
      <p:sp>
        <p:nvSpPr>
          <p:cNvPr id="21" name="Shape 18"/>
          <p:cNvSpPr/>
          <p:nvPr/>
        </p:nvSpPr>
        <p:spPr>
          <a:xfrm>
            <a:off x="400050" y="2726094"/>
            <a:ext cx="3886200" cy="227149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22" name="Shape 19"/>
          <p:cNvSpPr/>
          <p:nvPr/>
        </p:nvSpPr>
        <p:spPr>
          <a:xfrm>
            <a:off x="400050" y="2726094"/>
            <a:ext cx="388620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23" name="Text 20"/>
          <p:cNvSpPr/>
          <p:nvPr/>
        </p:nvSpPr>
        <p:spPr>
          <a:xfrm>
            <a:off x="468613" y="2774482"/>
            <a:ext cx="10001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EU AI Act</a:t>
            </a:r>
            <a:endParaRPr lang="en-US" sz="600" dirty="0"/>
          </a:p>
        </p:txBody>
      </p:sp>
      <p:sp>
        <p:nvSpPr>
          <p:cNvPr id="24" name="Text 21"/>
          <p:cNvSpPr/>
          <p:nvPr/>
        </p:nvSpPr>
        <p:spPr>
          <a:xfrm>
            <a:off x="1525888" y="2771803"/>
            <a:ext cx="269179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위험 기반 AI 규제 체계</a:t>
            </a:r>
            <a:endParaRPr lang="en-US" sz="650" dirty="0"/>
          </a:p>
        </p:txBody>
      </p:sp>
      <p:sp>
        <p:nvSpPr>
          <p:cNvPr id="25" name="Shape 22"/>
          <p:cNvSpPr/>
          <p:nvPr/>
        </p:nvSpPr>
        <p:spPr>
          <a:xfrm>
            <a:off x="400050" y="2980367"/>
            <a:ext cx="3886200" cy="227149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26" name="Shape 23"/>
          <p:cNvSpPr/>
          <p:nvPr/>
        </p:nvSpPr>
        <p:spPr>
          <a:xfrm>
            <a:off x="400050" y="2980367"/>
            <a:ext cx="388620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27" name="Text 24"/>
          <p:cNvSpPr/>
          <p:nvPr/>
        </p:nvSpPr>
        <p:spPr>
          <a:xfrm>
            <a:off x="468613" y="3028755"/>
            <a:ext cx="10001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OECD AI Principles</a:t>
            </a:r>
            <a:endParaRPr lang="en-US" sz="600" dirty="0"/>
          </a:p>
        </p:txBody>
      </p:sp>
      <p:sp>
        <p:nvSpPr>
          <p:cNvPr id="28" name="Text 25"/>
          <p:cNvSpPr/>
          <p:nvPr/>
        </p:nvSpPr>
        <p:spPr>
          <a:xfrm>
            <a:off x="1525888" y="3026076"/>
            <a:ext cx="269179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중심 AI 5대 원칙</a:t>
            </a:r>
            <a:endParaRPr lang="en-US" sz="650" dirty="0"/>
          </a:p>
        </p:txBody>
      </p:sp>
      <p:sp>
        <p:nvSpPr>
          <p:cNvPr id="29" name="Shape 26"/>
          <p:cNvSpPr/>
          <p:nvPr/>
        </p:nvSpPr>
        <p:spPr>
          <a:xfrm>
            <a:off x="400050" y="3314672"/>
            <a:ext cx="3886200" cy="670731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30" name="Shape 27"/>
          <p:cNvSpPr/>
          <p:nvPr/>
        </p:nvSpPr>
        <p:spPr>
          <a:xfrm>
            <a:off x="400050" y="3314672"/>
            <a:ext cx="3886200" cy="14288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31" name="Text 28"/>
          <p:cNvSpPr/>
          <p:nvPr/>
        </p:nvSpPr>
        <p:spPr>
          <a:xfrm>
            <a:off x="514350" y="3400397"/>
            <a:ext cx="3657600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AI 원칙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514350" y="3559680"/>
            <a:ext cx="3657600" cy="1628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"AI는 인류 전체를 이롭게 하는 도구여야 한다"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514350" y="3756803"/>
            <a:ext cx="3657600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弘益人間의 원리를 AI 거버넌스의 목적함수로</a:t>
            </a:r>
            <a:endParaRPr lang="en-US" sz="650" dirty="0"/>
          </a:p>
        </p:txBody>
      </p:sp>
      <p:sp>
        <p:nvSpPr>
          <p:cNvPr id="34" name="Text 31"/>
          <p:cNvSpPr/>
          <p:nvPr/>
        </p:nvSpPr>
        <p:spPr>
          <a:xfrm>
            <a:off x="4857750" y="342900"/>
            <a:ext cx="38862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분산 거버넌스 3원칙</a:t>
            </a:r>
            <a:endParaRPr lang="en-US" sz="600" dirty="0"/>
          </a:p>
        </p:txBody>
      </p:sp>
      <p:sp>
        <p:nvSpPr>
          <p:cNvPr id="35" name="Shape 32"/>
          <p:cNvSpPr/>
          <p:nvPr/>
        </p:nvSpPr>
        <p:spPr>
          <a:xfrm>
            <a:off x="4857750" y="601861"/>
            <a:ext cx="3886200" cy="874942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36" name="Shape 33"/>
          <p:cNvSpPr/>
          <p:nvPr/>
        </p:nvSpPr>
        <p:spPr>
          <a:xfrm>
            <a:off x="4857750" y="601861"/>
            <a:ext cx="3886200" cy="14288"/>
          </a:xfrm>
          <a:prstGeom prst="rect">
            <a:avLst/>
          </a:prstGeom>
          <a:solidFill>
            <a:srgbClr val="E4CA97"/>
          </a:solidFill>
          <a:ln/>
        </p:spPr>
      </p:sp>
      <p:sp>
        <p:nvSpPr>
          <p:cNvPr id="37" name="Text 34"/>
          <p:cNvSpPr/>
          <p:nvPr/>
        </p:nvSpPr>
        <p:spPr>
          <a:xfrm>
            <a:off x="4972050" y="734104"/>
            <a:ext cx="4500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透明</a:t>
            </a:r>
            <a:endParaRPr lang="en-US" sz="1600" dirty="0"/>
          </a:p>
        </p:txBody>
      </p:sp>
      <p:sp>
        <p:nvSpPr>
          <p:cNvPr id="38" name="Text 35"/>
          <p:cNvSpPr/>
          <p:nvPr/>
        </p:nvSpPr>
        <p:spPr>
          <a:xfrm>
            <a:off x="5067598" y="1214158"/>
            <a:ext cx="258961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원칙 01</a:t>
            </a:r>
            <a:endParaRPr lang="en-US" sz="600" dirty="0"/>
          </a:p>
        </p:txBody>
      </p:sp>
      <p:sp>
        <p:nvSpPr>
          <p:cNvPr id="39" name="Text 36"/>
          <p:cNvSpPr/>
          <p:nvPr/>
        </p:nvSpPr>
        <p:spPr>
          <a:xfrm>
            <a:off x="5657850" y="704720"/>
            <a:ext cx="2971800" cy="158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투명성</a:t>
            </a:r>
            <a:endParaRPr lang="en-US" sz="750" dirty="0"/>
          </a:p>
        </p:txBody>
      </p:sp>
      <p:sp>
        <p:nvSpPr>
          <p:cNvPr id="40" name="Text 37"/>
          <p:cNvSpPr/>
          <p:nvPr/>
        </p:nvSpPr>
        <p:spPr>
          <a:xfrm>
            <a:off x="5657850" y="897936"/>
            <a:ext cx="2971800" cy="299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의사결정 과정을 공개하고 설명 가능하게 한다. 블랙박스 알고리즘은 허용되지 않는다.</a:t>
            </a:r>
            <a:endParaRPr lang="en-US" sz="700" dirty="0"/>
          </a:p>
        </p:txBody>
      </p:sp>
      <p:sp>
        <p:nvSpPr>
          <p:cNvPr id="41" name="Text 38"/>
          <p:cNvSpPr/>
          <p:nvPr/>
        </p:nvSpPr>
        <p:spPr>
          <a:xfrm>
            <a:off x="5657850" y="1243571"/>
            <a:ext cx="29718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C8952F">
                    <a:alpha val="60000"/>
                  </a:srgbClr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Explainability · Auditability</a:t>
            </a:r>
            <a:endParaRPr lang="en-US" sz="600" dirty="0"/>
          </a:p>
        </p:txBody>
      </p:sp>
      <p:sp>
        <p:nvSpPr>
          <p:cNvPr id="42" name="Shape 39"/>
          <p:cNvSpPr/>
          <p:nvPr/>
        </p:nvSpPr>
        <p:spPr>
          <a:xfrm>
            <a:off x="4857750" y="1548240"/>
            <a:ext cx="3886200" cy="874942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43" name="Shape 40"/>
          <p:cNvSpPr/>
          <p:nvPr/>
        </p:nvSpPr>
        <p:spPr>
          <a:xfrm>
            <a:off x="4857750" y="1548240"/>
            <a:ext cx="3886200" cy="14288"/>
          </a:xfrm>
          <a:prstGeom prst="rect">
            <a:avLst/>
          </a:prstGeom>
          <a:solidFill>
            <a:srgbClr val="E4CA97"/>
          </a:solidFill>
          <a:ln/>
        </p:spPr>
      </p:sp>
      <p:sp>
        <p:nvSpPr>
          <p:cNvPr id="44" name="Text 41"/>
          <p:cNvSpPr/>
          <p:nvPr/>
        </p:nvSpPr>
        <p:spPr>
          <a:xfrm>
            <a:off x="4972050" y="1680483"/>
            <a:ext cx="4500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分散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5067598" y="2160538"/>
            <a:ext cx="258961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원칙 02</a:t>
            </a:r>
            <a:endParaRPr lang="en-US" sz="600" dirty="0"/>
          </a:p>
        </p:txBody>
      </p:sp>
      <p:sp>
        <p:nvSpPr>
          <p:cNvPr id="46" name="Text 43"/>
          <p:cNvSpPr/>
          <p:nvPr/>
        </p:nvSpPr>
        <p:spPr>
          <a:xfrm>
            <a:off x="5657850" y="1651099"/>
            <a:ext cx="2971800" cy="158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분산성</a:t>
            </a:r>
            <a:endParaRPr lang="en-US" sz="750" dirty="0"/>
          </a:p>
        </p:txBody>
      </p:sp>
      <p:sp>
        <p:nvSpPr>
          <p:cNvPr id="47" name="Text 44"/>
          <p:cNvSpPr/>
          <p:nvPr/>
        </p:nvSpPr>
        <p:spPr>
          <a:xfrm>
            <a:off x="5657850" y="1844315"/>
            <a:ext cx="2971800" cy="299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역량과 데이터를 소수에 집중시키지 않는다. 분산 소유·분산 운영 구조를 원칙으로 한다.</a:t>
            </a:r>
            <a:endParaRPr lang="en-US" sz="700" dirty="0"/>
          </a:p>
        </p:txBody>
      </p:sp>
      <p:sp>
        <p:nvSpPr>
          <p:cNvPr id="48" name="Text 45"/>
          <p:cNvSpPr/>
          <p:nvPr/>
        </p:nvSpPr>
        <p:spPr>
          <a:xfrm>
            <a:off x="5657850" y="2189950"/>
            <a:ext cx="29718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C8952F">
                    <a:alpha val="60000"/>
                  </a:srgbClr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Decentralization · Open Source</a:t>
            </a:r>
            <a:endParaRPr lang="en-US" sz="600" dirty="0"/>
          </a:p>
        </p:txBody>
      </p:sp>
      <p:sp>
        <p:nvSpPr>
          <p:cNvPr id="49" name="Shape 46"/>
          <p:cNvSpPr/>
          <p:nvPr/>
        </p:nvSpPr>
        <p:spPr>
          <a:xfrm>
            <a:off x="4857750" y="2494620"/>
            <a:ext cx="3886200" cy="874942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50" name="Shape 47"/>
          <p:cNvSpPr/>
          <p:nvPr/>
        </p:nvSpPr>
        <p:spPr>
          <a:xfrm>
            <a:off x="4857750" y="2494620"/>
            <a:ext cx="3886200" cy="14288"/>
          </a:xfrm>
          <a:prstGeom prst="rect">
            <a:avLst/>
          </a:prstGeom>
          <a:solidFill>
            <a:srgbClr val="E4CA97"/>
          </a:solidFill>
          <a:ln/>
        </p:spPr>
      </p:sp>
      <p:sp>
        <p:nvSpPr>
          <p:cNvPr id="51" name="Text 48"/>
          <p:cNvSpPr/>
          <p:nvPr/>
        </p:nvSpPr>
        <p:spPr>
          <a:xfrm>
            <a:off x="4972050" y="2626863"/>
            <a:ext cx="4500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公益</a:t>
            </a:r>
            <a:endParaRPr lang="en-US" sz="1600" dirty="0"/>
          </a:p>
        </p:txBody>
      </p:sp>
      <p:sp>
        <p:nvSpPr>
          <p:cNvPr id="52" name="Text 49"/>
          <p:cNvSpPr/>
          <p:nvPr/>
        </p:nvSpPr>
        <p:spPr>
          <a:xfrm>
            <a:off x="5067598" y="3106917"/>
            <a:ext cx="258961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원칙 03</a:t>
            </a:r>
            <a:endParaRPr lang="en-US" sz="600" dirty="0"/>
          </a:p>
        </p:txBody>
      </p:sp>
      <p:sp>
        <p:nvSpPr>
          <p:cNvPr id="53" name="Text 50"/>
          <p:cNvSpPr/>
          <p:nvPr/>
        </p:nvSpPr>
        <p:spPr>
          <a:xfrm>
            <a:off x="5657850" y="2597479"/>
            <a:ext cx="2971800" cy="158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공익성</a:t>
            </a:r>
            <a:endParaRPr lang="en-US" sz="750" dirty="0"/>
          </a:p>
        </p:txBody>
      </p:sp>
      <p:sp>
        <p:nvSpPr>
          <p:cNvPr id="54" name="Text 51"/>
          <p:cNvSpPr/>
          <p:nvPr/>
        </p:nvSpPr>
        <p:spPr>
          <a:xfrm>
            <a:off x="5657850" y="2790695"/>
            <a:ext cx="2971800" cy="299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AI의 최종 목적은 인류 전체의 이익이다. 특정 집단의 이익을 위한 AI 활용을 금지한다.</a:t>
            </a:r>
            <a:endParaRPr lang="en-US" sz="700" dirty="0"/>
          </a:p>
        </p:txBody>
      </p:sp>
      <p:sp>
        <p:nvSpPr>
          <p:cNvPr id="55" name="Text 52"/>
          <p:cNvSpPr/>
          <p:nvPr/>
        </p:nvSpPr>
        <p:spPr>
          <a:xfrm>
            <a:off x="5657850" y="3136329"/>
            <a:ext cx="29718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C8952F">
                    <a:alpha val="60000"/>
                  </a:srgbClr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Public Good · Human Flourishing</a:t>
            </a:r>
            <a:endParaRPr lang="en-US" sz="600" dirty="0"/>
          </a:p>
        </p:txBody>
      </p:sp>
      <p:sp>
        <p:nvSpPr>
          <p:cNvPr id="56" name="Shape 53"/>
          <p:cNvSpPr/>
          <p:nvPr/>
        </p:nvSpPr>
        <p:spPr>
          <a:xfrm>
            <a:off x="4857750" y="3498149"/>
            <a:ext cx="3886200" cy="481478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C8952F">
                <a:alpha val="20000"/>
              </a:srgbClr>
            </a:solidFill>
            <a:prstDash val="solid"/>
          </a:ln>
        </p:spPr>
      </p:sp>
      <p:sp>
        <p:nvSpPr>
          <p:cNvPr id="57" name="Text 54"/>
          <p:cNvSpPr/>
          <p:nvPr/>
        </p:nvSpPr>
        <p:spPr>
          <a:xfrm>
            <a:off x="4972050" y="3649591"/>
            <a:ext cx="967978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透明 + 分散 + 公益</a:t>
            </a:r>
            <a:endParaRPr lang="en-US" sz="800" dirty="0"/>
          </a:p>
        </p:txBody>
      </p:sp>
      <p:sp>
        <p:nvSpPr>
          <p:cNvPr id="58" name="Text 55"/>
          <p:cNvSpPr/>
          <p:nvPr/>
        </p:nvSpPr>
        <p:spPr>
          <a:xfrm>
            <a:off x="6054328" y="3632625"/>
            <a:ext cx="76795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=</a:t>
            </a:r>
            <a:endParaRPr lang="en-US" sz="1000" dirty="0"/>
          </a:p>
        </p:txBody>
      </p:sp>
      <p:sp>
        <p:nvSpPr>
          <p:cNvPr id="59" name="Text 56"/>
          <p:cNvSpPr/>
          <p:nvPr/>
        </p:nvSpPr>
        <p:spPr>
          <a:xfrm>
            <a:off x="6245423" y="3583874"/>
            <a:ext cx="1112639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AI 거버넌스</a:t>
            </a:r>
            <a:endParaRPr lang="en-US" sz="700" dirty="0"/>
          </a:p>
        </p:txBody>
      </p:sp>
      <p:sp>
        <p:nvSpPr>
          <p:cNvPr id="60" name="Text 57"/>
          <p:cNvSpPr/>
          <p:nvPr/>
        </p:nvSpPr>
        <p:spPr>
          <a:xfrm>
            <a:off x="6245423" y="3751027"/>
            <a:ext cx="1112639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弘益人間 원리의 AI 시대 구현</a:t>
            </a:r>
            <a:endParaRPr lang="en-US" sz="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286000" y="1428750"/>
            <a:ext cx="4572000" cy="2286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6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統合</a:t>
            </a:r>
            <a:endParaRPr lang="en-US" sz="16600" dirty="0"/>
          </a:p>
        </p:txBody>
      </p:sp>
      <p:sp>
        <p:nvSpPr>
          <p:cNvPr id="4" name="Text 1"/>
          <p:cNvSpPr/>
          <p:nvPr/>
        </p:nvSpPr>
        <p:spPr>
          <a:xfrm>
            <a:off x="428625" y="314325"/>
            <a:ext cx="1295167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4부 — 동서양 통합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02166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18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428625" y="487561"/>
            <a:ext cx="8286750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방향은 </a:t>
            </a:r>
            <a:r>
              <a:rPr lang="en-US" sz="16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동양</a:t>
            </a: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, 구현은 </a:t>
            </a:r>
            <a:r>
              <a:rPr lang="en-US" sz="16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서양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28625" y="784724"/>
            <a:ext cx="828675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동양은 WHY(목적·방향)를 제공하고, 서양은 HOW(구현·도구)를 제공한다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35781" y="1134768"/>
            <a:ext cx="747247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東洋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35781" y="1349080"/>
            <a:ext cx="747247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WHY · 방향 · 목적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428625" y="1588396"/>
            <a:ext cx="3271838" cy="16517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5,000년의 사상적 축적이 제공하는 문명의 </a:t>
            </a: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목적함수</a:t>
            </a: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와 </a:t>
            </a: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방향 벡터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428625" y="1867867"/>
            <a:ext cx="3271838" cy="40501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428625" y="1867867"/>
            <a:ext cx="3271838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13" name="Text 10"/>
          <p:cNvSpPr/>
          <p:nvPr/>
        </p:nvSpPr>
        <p:spPr>
          <a:xfrm>
            <a:off x="514350" y="1984651"/>
            <a:ext cx="5715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spc="1" kern="0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弘益人間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1171575" y="1936431"/>
            <a:ext cx="2443163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목적함수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171575" y="2072162"/>
            <a:ext cx="244316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전체를 이롭게</a:t>
            </a:r>
            <a:endParaRPr lang="en-US" sz="600" dirty="0"/>
          </a:p>
        </p:txBody>
      </p:sp>
      <p:sp>
        <p:nvSpPr>
          <p:cNvPr id="16" name="Shape 13"/>
          <p:cNvSpPr/>
          <p:nvPr/>
        </p:nvSpPr>
        <p:spPr>
          <a:xfrm>
            <a:off x="428625" y="2322891"/>
            <a:ext cx="3271838" cy="397873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514350" y="2439674"/>
            <a:ext cx="5715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spc="1" kern="0" dirty="0">
                <a:solidFill>
                  <a:srgbClr val="C8952F">
                    <a:alpha val="7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天符經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1171575" y="2391454"/>
            <a:ext cx="2443163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우주론</a:t>
            </a:r>
            <a:endParaRPr lang="en-US" sz="650" dirty="0"/>
          </a:p>
        </p:txBody>
      </p:sp>
      <p:sp>
        <p:nvSpPr>
          <p:cNvPr id="19" name="Text 16"/>
          <p:cNvSpPr/>
          <p:nvPr/>
        </p:nvSpPr>
        <p:spPr>
          <a:xfrm>
            <a:off x="1171575" y="2527185"/>
            <a:ext cx="244316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통합·순환·재생의 원리</a:t>
            </a:r>
            <a:endParaRPr lang="en-US" sz="600" dirty="0"/>
          </a:p>
        </p:txBody>
      </p:sp>
      <p:sp>
        <p:nvSpPr>
          <p:cNvPr id="20" name="Shape 17"/>
          <p:cNvSpPr/>
          <p:nvPr/>
        </p:nvSpPr>
        <p:spPr>
          <a:xfrm>
            <a:off x="428625" y="2777914"/>
            <a:ext cx="3271838" cy="397873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514350" y="2894698"/>
            <a:ext cx="5715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spc="1" kern="0" dirty="0">
                <a:solidFill>
                  <a:srgbClr val="C8952F">
                    <a:alpha val="7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三一神誥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1171575" y="2846477"/>
            <a:ext cx="2443163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수행론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1171575" y="2982209"/>
            <a:ext cx="244316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성통공완 2단 엔진</a:t>
            </a:r>
            <a:endParaRPr lang="en-US" sz="600" dirty="0"/>
          </a:p>
        </p:txBody>
      </p:sp>
      <p:sp>
        <p:nvSpPr>
          <p:cNvPr id="24" name="Shape 21"/>
          <p:cNvSpPr/>
          <p:nvPr/>
        </p:nvSpPr>
        <p:spPr>
          <a:xfrm>
            <a:off x="428625" y="3232938"/>
            <a:ext cx="3271838" cy="397873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514350" y="3349721"/>
            <a:ext cx="5715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spc="1" kern="0" dirty="0">
                <a:solidFill>
                  <a:srgbClr val="C8952F">
                    <a:alpha val="7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大同社會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1171575" y="3301501"/>
            <a:ext cx="2443163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사회 청사진</a:t>
            </a:r>
            <a:endParaRPr lang="en-US" sz="650" dirty="0"/>
          </a:p>
        </p:txBody>
      </p:sp>
      <p:sp>
        <p:nvSpPr>
          <p:cNvPr id="27" name="Text 24"/>
          <p:cNvSpPr/>
          <p:nvPr/>
        </p:nvSpPr>
        <p:spPr>
          <a:xfrm>
            <a:off x="1171575" y="3437232"/>
            <a:ext cx="244316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천하위공·공유 원칙</a:t>
            </a:r>
            <a:endParaRPr lang="en-US" sz="600" dirty="0"/>
          </a:p>
        </p:txBody>
      </p:sp>
      <p:sp>
        <p:nvSpPr>
          <p:cNvPr id="28" name="Shape 25"/>
          <p:cNvSpPr/>
          <p:nvPr/>
        </p:nvSpPr>
        <p:spPr>
          <a:xfrm>
            <a:off x="3829050" y="2050200"/>
            <a:ext cx="1485900" cy="1561691"/>
          </a:xfrm>
          <a:prstGeom prst="rect">
            <a:avLst/>
          </a:prstGeom>
          <a:solidFill>
            <a:srgbClr val="C8952F">
              <a:alpha val="12000"/>
            </a:srgbClr>
          </a:solidFill>
          <a:ln w="18288">
            <a:solidFill>
              <a:srgbClr val="C8952F">
                <a:alpha val="5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3929063" y="2178788"/>
            <a:ext cx="128587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0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INTEGRATION</a:t>
            </a:r>
            <a:endParaRPr lang="en-US" sz="500" dirty="0"/>
          </a:p>
        </p:txBody>
      </p:sp>
      <p:sp>
        <p:nvSpPr>
          <p:cNvPr id="30" name="Text 27"/>
          <p:cNvSpPr/>
          <p:nvPr/>
        </p:nvSpPr>
        <p:spPr>
          <a:xfrm>
            <a:off x="3929063" y="2343094"/>
            <a:ext cx="1285875" cy="1508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96000"/>
              </a:lnSpc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SIMTECH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3929063" y="2539687"/>
            <a:ext cx="1285875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운영체계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3929063" y="2843296"/>
            <a:ext cx="1285875" cy="6400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동양의 WHY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+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서양의 HOW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=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홍익문명 OS</a:t>
            </a:r>
            <a:endParaRPr lang="en-US" sz="600" dirty="0"/>
          </a:p>
        </p:txBody>
      </p:sp>
      <p:sp>
        <p:nvSpPr>
          <p:cNvPr id="33" name="Text 30"/>
          <p:cNvSpPr/>
          <p:nvPr/>
        </p:nvSpPr>
        <p:spPr>
          <a:xfrm>
            <a:off x="3786188" y="2720318"/>
            <a:ext cx="1143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850" dirty="0"/>
          </a:p>
        </p:txBody>
      </p:sp>
      <p:sp>
        <p:nvSpPr>
          <p:cNvPr id="34" name="Text 31"/>
          <p:cNvSpPr/>
          <p:nvPr/>
        </p:nvSpPr>
        <p:spPr>
          <a:xfrm>
            <a:off x="5243513" y="2720318"/>
            <a:ext cx="1143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←</a:t>
            </a:r>
            <a:endParaRPr lang="en-US" sz="850" dirty="0"/>
          </a:p>
        </p:txBody>
      </p:sp>
      <p:sp>
        <p:nvSpPr>
          <p:cNvPr id="35" name="Text 32"/>
          <p:cNvSpPr/>
          <p:nvPr/>
        </p:nvSpPr>
        <p:spPr>
          <a:xfrm>
            <a:off x="7841326" y="1134768"/>
            <a:ext cx="766893" cy="16966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4A0DC">
                    <a:alpha val="90000"/>
                  </a:srgbClr>
                </a:solidFill>
                <a:latin typeface="Cinzel Black" pitchFamily="34" charset="0"/>
                <a:ea typeface="Cinzel Black" pitchFamily="34" charset="-122"/>
                <a:cs typeface="Cinzel Black" pitchFamily="34" charset="-120"/>
              </a:rPr>
              <a:t>WEST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7841326" y="1304432"/>
            <a:ext cx="76689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00" spc="1" kern="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HOW · 구현 · 도구</a:t>
            </a:r>
            <a:endParaRPr lang="en-US" sz="600" dirty="0"/>
          </a:p>
        </p:txBody>
      </p:sp>
      <p:sp>
        <p:nvSpPr>
          <p:cNvPr id="37" name="Text 34"/>
          <p:cNvSpPr/>
          <p:nvPr/>
        </p:nvSpPr>
        <p:spPr>
          <a:xfrm>
            <a:off x="5443538" y="1543748"/>
            <a:ext cx="3271838" cy="16517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lnSpc>
                <a:spcPct val="136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현대 제도와 기술이 제공하는 문명의 </a:t>
            </a: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구현 도구</a:t>
            </a: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와 </a:t>
            </a: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실행 시스템</a:t>
            </a:r>
            <a:endParaRPr lang="en-US" sz="700" dirty="0"/>
          </a:p>
        </p:txBody>
      </p:sp>
      <p:sp>
        <p:nvSpPr>
          <p:cNvPr id="38" name="Shape 35"/>
          <p:cNvSpPr/>
          <p:nvPr/>
        </p:nvSpPr>
        <p:spPr>
          <a:xfrm>
            <a:off x="5443538" y="1823219"/>
            <a:ext cx="3271838" cy="405017"/>
          </a:xfrm>
          <a:prstGeom prst="rect">
            <a:avLst/>
          </a:prstGeom>
          <a:solidFill>
            <a:srgbClr val="1A5276">
              <a:alpha val="15000"/>
            </a:srgbClr>
          </a:solidFill>
          <a:ln/>
        </p:spPr>
      </p:sp>
      <p:sp>
        <p:nvSpPr>
          <p:cNvPr id="39" name="Shape 36"/>
          <p:cNvSpPr/>
          <p:nvPr/>
        </p:nvSpPr>
        <p:spPr>
          <a:xfrm>
            <a:off x="5443538" y="1823219"/>
            <a:ext cx="3271838" cy="7144"/>
          </a:xfrm>
          <a:prstGeom prst="rect">
            <a:avLst/>
          </a:prstGeom>
          <a:solidFill>
            <a:srgbClr val="A3BAC8"/>
          </a:solidFill>
          <a:ln/>
        </p:spPr>
      </p:sp>
      <p:sp>
        <p:nvSpPr>
          <p:cNvPr id="40" name="Text 37"/>
          <p:cNvSpPr/>
          <p:nvPr/>
        </p:nvSpPr>
        <p:spPr>
          <a:xfrm>
            <a:off x="5529263" y="1891782"/>
            <a:ext cx="2300288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교육 제도화</a:t>
            </a:r>
            <a:endParaRPr lang="en-US" sz="650" dirty="0"/>
          </a:p>
        </p:txBody>
      </p:sp>
      <p:sp>
        <p:nvSpPr>
          <p:cNvPr id="41" name="Text 38"/>
          <p:cNvSpPr/>
          <p:nvPr/>
        </p:nvSpPr>
        <p:spPr>
          <a:xfrm>
            <a:off x="5529263" y="2027513"/>
            <a:ext cx="2300288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세계시민 양성 시스템</a:t>
            </a:r>
            <a:endParaRPr lang="en-US" sz="600" dirty="0"/>
          </a:p>
        </p:txBody>
      </p:sp>
      <p:sp>
        <p:nvSpPr>
          <p:cNvPr id="42" name="Text 39"/>
          <p:cNvSpPr/>
          <p:nvPr/>
        </p:nvSpPr>
        <p:spPr>
          <a:xfrm>
            <a:off x="7915275" y="1956969"/>
            <a:ext cx="714375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50" b="1" spc="1" kern="0" dirty="0">
                <a:solidFill>
                  <a:srgbClr val="64A0DC">
                    <a:alpha val="9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GCED</a:t>
            </a:r>
            <a:endParaRPr lang="en-US" sz="650" dirty="0"/>
          </a:p>
        </p:txBody>
      </p:sp>
      <p:sp>
        <p:nvSpPr>
          <p:cNvPr id="43" name="Shape 40"/>
          <p:cNvSpPr/>
          <p:nvPr/>
        </p:nvSpPr>
        <p:spPr>
          <a:xfrm>
            <a:off x="5443538" y="2278242"/>
            <a:ext cx="3271838" cy="397873"/>
          </a:xfrm>
          <a:prstGeom prst="rect">
            <a:avLst/>
          </a:prstGeom>
          <a:solidFill>
            <a:srgbClr val="1A5276">
              <a:alpha val="10000"/>
            </a:srgbClr>
          </a:solidFill>
          <a:ln/>
        </p:spPr>
      </p:sp>
      <p:sp>
        <p:nvSpPr>
          <p:cNvPr id="44" name="Text 41"/>
          <p:cNvSpPr/>
          <p:nvPr/>
        </p:nvSpPr>
        <p:spPr>
          <a:xfrm>
            <a:off x="5529263" y="2346806"/>
            <a:ext cx="2300288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경제 제도화</a:t>
            </a:r>
            <a:endParaRPr lang="en-US" sz="650" dirty="0"/>
          </a:p>
        </p:txBody>
      </p:sp>
      <p:sp>
        <p:nvSpPr>
          <p:cNvPr id="45" name="Text 42"/>
          <p:cNvSpPr/>
          <p:nvPr/>
        </p:nvSpPr>
        <p:spPr>
          <a:xfrm>
            <a:off x="5529263" y="2482537"/>
            <a:ext cx="2300288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공유지·순환 경제</a:t>
            </a:r>
            <a:endParaRPr lang="en-US" sz="600" dirty="0"/>
          </a:p>
        </p:txBody>
      </p:sp>
      <p:sp>
        <p:nvSpPr>
          <p:cNvPr id="46" name="Text 43"/>
          <p:cNvSpPr/>
          <p:nvPr/>
        </p:nvSpPr>
        <p:spPr>
          <a:xfrm>
            <a:off x="7915275" y="2361093"/>
            <a:ext cx="714375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64A0D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Global</a:t>
            </a:r>
            <a:r>
              <a:rPr lang="en-US" sz="600" b="1" dirty="0">
                <a:solidFill>
                  <a:srgbClr val="64A0D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
</a:t>
            </a:r>
            <a:r>
              <a:rPr lang="en-US" sz="600" b="1" dirty="0">
                <a:solidFill>
                  <a:srgbClr val="64A0D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Commons</a:t>
            </a:r>
            <a:endParaRPr lang="en-US" sz="600" dirty="0"/>
          </a:p>
        </p:txBody>
      </p:sp>
      <p:sp>
        <p:nvSpPr>
          <p:cNvPr id="47" name="Shape 44"/>
          <p:cNvSpPr/>
          <p:nvPr/>
        </p:nvSpPr>
        <p:spPr>
          <a:xfrm>
            <a:off x="5443538" y="2733266"/>
            <a:ext cx="3271838" cy="397873"/>
          </a:xfrm>
          <a:prstGeom prst="rect">
            <a:avLst/>
          </a:prstGeom>
          <a:solidFill>
            <a:srgbClr val="1A5276">
              <a:alpha val="10000"/>
            </a:srgbClr>
          </a:solidFill>
          <a:ln/>
        </p:spPr>
      </p:sp>
      <p:sp>
        <p:nvSpPr>
          <p:cNvPr id="48" name="Text 45"/>
          <p:cNvSpPr/>
          <p:nvPr/>
        </p:nvSpPr>
        <p:spPr>
          <a:xfrm>
            <a:off x="5529263" y="2801829"/>
            <a:ext cx="2300288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기술 제도화</a:t>
            </a:r>
            <a:endParaRPr lang="en-US" sz="650" dirty="0"/>
          </a:p>
        </p:txBody>
      </p:sp>
      <p:sp>
        <p:nvSpPr>
          <p:cNvPr id="49" name="Text 46"/>
          <p:cNvSpPr/>
          <p:nvPr/>
        </p:nvSpPr>
        <p:spPr>
          <a:xfrm>
            <a:off x="5529263" y="2937560"/>
            <a:ext cx="2300288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안전·공정 운영</a:t>
            </a:r>
            <a:endParaRPr lang="en-US" sz="600" dirty="0"/>
          </a:p>
        </p:txBody>
      </p:sp>
      <p:sp>
        <p:nvSpPr>
          <p:cNvPr id="50" name="Text 47"/>
          <p:cNvSpPr/>
          <p:nvPr/>
        </p:nvSpPr>
        <p:spPr>
          <a:xfrm>
            <a:off x="7915275" y="2816116"/>
            <a:ext cx="714375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64A0D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AI</a:t>
            </a:r>
            <a:r>
              <a:rPr lang="en-US" sz="600" b="1" dirty="0">
                <a:solidFill>
                  <a:srgbClr val="64A0D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
</a:t>
            </a:r>
            <a:r>
              <a:rPr lang="en-US" sz="600" b="1" dirty="0">
                <a:solidFill>
                  <a:srgbClr val="64A0D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Governance</a:t>
            </a:r>
            <a:endParaRPr lang="en-US" sz="600" dirty="0"/>
          </a:p>
        </p:txBody>
      </p:sp>
      <p:sp>
        <p:nvSpPr>
          <p:cNvPr id="51" name="Shape 48"/>
          <p:cNvSpPr/>
          <p:nvPr/>
        </p:nvSpPr>
        <p:spPr>
          <a:xfrm>
            <a:off x="5443538" y="3188289"/>
            <a:ext cx="3271838" cy="397873"/>
          </a:xfrm>
          <a:prstGeom prst="rect">
            <a:avLst/>
          </a:prstGeom>
          <a:solidFill>
            <a:srgbClr val="1A5276">
              <a:alpha val="10000"/>
            </a:srgbClr>
          </a:solidFill>
          <a:ln/>
        </p:spPr>
      </p:sp>
      <p:sp>
        <p:nvSpPr>
          <p:cNvPr id="52" name="Text 49"/>
          <p:cNvSpPr/>
          <p:nvPr/>
        </p:nvSpPr>
        <p:spPr>
          <a:xfrm>
            <a:off x="5529263" y="3256852"/>
            <a:ext cx="2300288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거버넌스 제도화</a:t>
            </a:r>
            <a:endParaRPr lang="en-US" sz="650" dirty="0"/>
          </a:p>
        </p:txBody>
      </p:sp>
      <p:sp>
        <p:nvSpPr>
          <p:cNvPr id="53" name="Text 50"/>
          <p:cNvSpPr/>
          <p:nvPr/>
        </p:nvSpPr>
        <p:spPr>
          <a:xfrm>
            <a:off x="5529263" y="3392584"/>
            <a:ext cx="2300288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분산 자율 조직</a:t>
            </a:r>
            <a:endParaRPr lang="en-US" sz="600" dirty="0"/>
          </a:p>
        </p:txBody>
      </p:sp>
      <p:sp>
        <p:nvSpPr>
          <p:cNvPr id="54" name="Text 51"/>
          <p:cNvSpPr/>
          <p:nvPr/>
        </p:nvSpPr>
        <p:spPr>
          <a:xfrm>
            <a:off x="7915275" y="3322039"/>
            <a:ext cx="714375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650" b="1" spc="1" kern="0" dirty="0">
                <a:solidFill>
                  <a:srgbClr val="64A0DC">
                    <a:alpha val="9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DAO</a:t>
            </a:r>
            <a:endParaRPr lang="en-US" sz="650" dirty="0"/>
          </a:p>
        </p:txBody>
      </p:sp>
      <p:sp>
        <p:nvSpPr>
          <p:cNvPr id="55" name="Shape 52"/>
          <p:cNvSpPr/>
          <p:nvPr/>
        </p:nvSpPr>
        <p:spPr>
          <a:xfrm>
            <a:off x="428625" y="4641652"/>
            <a:ext cx="8286750" cy="358973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56" name="Shape 53"/>
          <p:cNvSpPr/>
          <p:nvPr/>
        </p:nvSpPr>
        <p:spPr>
          <a:xfrm>
            <a:off x="428625" y="4641652"/>
            <a:ext cx="828675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57" name="Text 54"/>
          <p:cNvSpPr/>
          <p:nvPr/>
        </p:nvSpPr>
        <p:spPr>
          <a:xfrm>
            <a:off x="571500" y="4734520"/>
            <a:ext cx="500063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東西合一</a:t>
            </a:r>
            <a:endParaRPr lang="en-US" sz="850" dirty="0"/>
          </a:p>
        </p:txBody>
      </p:sp>
      <p:sp>
        <p:nvSpPr>
          <p:cNvPr id="58" name="Text 55"/>
          <p:cNvSpPr/>
          <p:nvPr/>
        </p:nvSpPr>
        <p:spPr>
          <a:xfrm>
            <a:off x="1243013" y="4746966"/>
            <a:ext cx="5597128" cy="1554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동양의 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홍익인간</a:t>
            </a: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 목적을 정의하고, 서양의 </a:t>
            </a:r>
            <a:r>
              <a:rPr lang="en-US" sz="650" b="1" dirty="0">
                <a:solidFill>
                  <a:srgbClr val="64A0DC">
                    <a:alpha val="9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제도·기술</a:t>
            </a: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 그것을 현실에 구현한다. SIMTECH는 이 두 축을 하나의 문명 운영체계로 통합한다.</a:t>
            </a:r>
            <a:endParaRPr lang="en-US" sz="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00575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統合</a:t>
            </a:r>
            <a:endParaRPr lang="en-US" sz="14900" dirty="0"/>
          </a:p>
        </p:txBody>
      </p:sp>
      <p:sp>
        <p:nvSpPr>
          <p:cNvPr id="4" name="Text 1"/>
          <p:cNvSpPr/>
          <p:nvPr/>
        </p:nvSpPr>
        <p:spPr>
          <a:xfrm>
            <a:off x="400050" y="314325"/>
            <a:ext cx="1295167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4부 — 동서양 통합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307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19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400050" y="544711"/>
            <a:ext cx="83439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동서양 통합 매핑 테이블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00050" y="827029"/>
            <a:ext cx="8343900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6대 문명 기능 × 동양 원형 × 서양 제도 → 6차 문명 통합 구현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400050" y="1097403"/>
            <a:ext cx="1084706" cy="227874"/>
          </a:xfrm>
          <a:prstGeom prst="rect">
            <a:avLst/>
          </a:prstGeom>
          <a:noFill/>
          <a:ln/>
        </p:spPr>
        <p:txBody>
          <a:bodyPr wrap="none" lIns="102108" tIns="61214" rIns="102108" bIns="61214" rtlCol="0" anchor="ctr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기능</a:t>
            </a:r>
            <a:endParaRPr lang="en-US" sz="550" dirty="0"/>
          </a:p>
        </p:txBody>
      </p:sp>
      <p:sp>
        <p:nvSpPr>
          <p:cNvPr id="9" name="Text 6"/>
          <p:cNvSpPr/>
          <p:nvPr/>
        </p:nvSpPr>
        <p:spPr>
          <a:xfrm>
            <a:off x="1570481" y="1148832"/>
            <a:ext cx="18406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64A0DC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東洋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1754544" y="1148832"/>
            <a:ext cx="202871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64A0DC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원형</a:t>
            </a:r>
            <a:endParaRPr lang="en-US" sz="550" dirty="0"/>
          </a:p>
        </p:txBody>
      </p:sp>
      <p:sp>
        <p:nvSpPr>
          <p:cNvPr id="11" name="Text 8"/>
          <p:cNvSpPr/>
          <p:nvPr/>
        </p:nvSpPr>
        <p:spPr>
          <a:xfrm>
            <a:off x="3739893" y="1148832"/>
            <a:ext cx="18406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B478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西洋</a:t>
            </a:r>
            <a:endParaRPr lang="en-US" sz="550" dirty="0"/>
          </a:p>
        </p:txBody>
      </p:sp>
      <p:sp>
        <p:nvSpPr>
          <p:cNvPr id="12" name="Text 9"/>
          <p:cNvSpPr/>
          <p:nvPr/>
        </p:nvSpPr>
        <p:spPr>
          <a:xfrm>
            <a:off x="3923956" y="1148832"/>
            <a:ext cx="202871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B478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제도</a:t>
            </a:r>
            <a:endParaRPr lang="en-US" sz="550" dirty="0"/>
          </a:p>
        </p:txBody>
      </p:sp>
      <p:sp>
        <p:nvSpPr>
          <p:cNvPr id="13" name="Text 10"/>
          <p:cNvSpPr/>
          <p:nvPr/>
        </p:nvSpPr>
        <p:spPr>
          <a:xfrm>
            <a:off x="5823579" y="1097403"/>
            <a:ext cx="2920371" cy="227874"/>
          </a:xfrm>
          <a:prstGeom prst="rect">
            <a:avLst/>
          </a:prstGeom>
          <a:noFill/>
          <a:ln/>
        </p:spPr>
        <p:txBody>
          <a:bodyPr wrap="square" lIns="102108" tIns="61214" rIns="102108" bIns="61214" rtlCol="0" anchor="ctr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6차 문명 통합 구현</a:t>
            </a:r>
            <a:endParaRPr lang="en-US" sz="550" dirty="0"/>
          </a:p>
        </p:txBody>
      </p:sp>
      <p:sp>
        <p:nvSpPr>
          <p:cNvPr id="14" name="Text 11"/>
          <p:cNvSpPr/>
          <p:nvPr/>
        </p:nvSpPr>
        <p:spPr>
          <a:xfrm>
            <a:off x="485775" y="1389571"/>
            <a:ext cx="913256" cy="162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教育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85775" y="1563505"/>
            <a:ext cx="913256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교육</a:t>
            </a:r>
            <a:endParaRPr lang="en-US" sz="600" dirty="0"/>
          </a:p>
        </p:txBody>
      </p:sp>
      <p:sp>
        <p:nvSpPr>
          <p:cNvPr id="16" name="Shape 13"/>
          <p:cNvSpPr/>
          <p:nvPr/>
        </p:nvSpPr>
        <p:spPr>
          <a:xfrm>
            <a:off x="1484756" y="1325277"/>
            <a:ext cx="2169412" cy="415035"/>
          </a:xfrm>
          <a:prstGeom prst="rect">
            <a:avLst/>
          </a:prstGeom>
          <a:solidFill>
            <a:srgbClr val="1A5276">
              <a:alpha val="12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1570481" y="1392780"/>
            <a:ext cx="1997962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64A0DC">
                    <a:alpha val="8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性通功完</a:t>
            </a:r>
            <a:endParaRPr lang="en-US" sz="700" dirty="0"/>
          </a:p>
        </p:txBody>
      </p:sp>
      <p:sp>
        <p:nvSpPr>
          <p:cNvPr id="18" name="Text 15"/>
          <p:cNvSpPr/>
          <p:nvPr/>
        </p:nvSpPr>
        <p:spPr>
          <a:xfrm>
            <a:off x="1570481" y="1556361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내면 각성 → 세상 기여의 2단 엔진</a:t>
            </a:r>
            <a:endParaRPr lang="en-US" sz="600" dirty="0"/>
          </a:p>
        </p:txBody>
      </p:sp>
      <p:sp>
        <p:nvSpPr>
          <p:cNvPr id="19" name="Shape 16"/>
          <p:cNvSpPr/>
          <p:nvPr/>
        </p:nvSpPr>
        <p:spPr>
          <a:xfrm>
            <a:off x="3654168" y="1325277"/>
            <a:ext cx="2169412" cy="415035"/>
          </a:xfrm>
          <a:prstGeom prst="rect">
            <a:avLst/>
          </a:prstGeom>
          <a:solidFill>
            <a:srgbClr val="145032">
              <a:alpha val="12000"/>
            </a:srgbClr>
          </a:solidFill>
          <a:ln/>
        </p:spPr>
      </p:sp>
      <p:sp>
        <p:nvSpPr>
          <p:cNvPr id="20" name="Text 17"/>
          <p:cNvSpPr/>
          <p:nvPr/>
        </p:nvSpPr>
        <p:spPr>
          <a:xfrm>
            <a:off x="3739893" y="1395459"/>
            <a:ext cx="1997962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50B478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GCED · UNESCO</a:t>
            </a:r>
            <a:endParaRPr lang="en-US" sz="650" dirty="0"/>
          </a:p>
        </p:txBody>
      </p:sp>
      <p:sp>
        <p:nvSpPr>
          <p:cNvPr id="21" name="Text 18"/>
          <p:cNvSpPr/>
          <p:nvPr/>
        </p:nvSpPr>
        <p:spPr>
          <a:xfrm>
            <a:off x="3739893" y="1553682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세계시민교육 · 지속가능발전교육</a:t>
            </a:r>
            <a:endParaRPr lang="en-US" sz="600" dirty="0"/>
          </a:p>
        </p:txBody>
      </p:sp>
      <p:sp>
        <p:nvSpPr>
          <p:cNvPr id="22" name="Shape 19"/>
          <p:cNvSpPr/>
          <p:nvPr/>
        </p:nvSpPr>
        <p:spPr>
          <a:xfrm>
            <a:off x="5823579" y="1325277"/>
            <a:ext cx="2920371" cy="415035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23" name="Text 20"/>
          <p:cNvSpPr/>
          <p:nvPr/>
        </p:nvSpPr>
        <p:spPr>
          <a:xfrm>
            <a:off x="5909304" y="1395459"/>
            <a:ext cx="274892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SWU 디지털 세계시민 교육</a:t>
            </a:r>
            <a:endParaRPr lang="en-US" sz="650" dirty="0"/>
          </a:p>
        </p:txBody>
      </p:sp>
      <p:sp>
        <p:nvSpPr>
          <p:cNvPr id="24" name="Text 21"/>
          <p:cNvSpPr/>
          <p:nvPr/>
        </p:nvSpPr>
        <p:spPr>
          <a:xfrm>
            <a:off x="5909304" y="1553682"/>
            <a:ext cx="2748921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STEP01~06 통합 커리큘럼 + 디지털 인증</a:t>
            </a:r>
            <a:endParaRPr lang="en-US" sz="600" dirty="0"/>
          </a:p>
        </p:txBody>
      </p:sp>
      <p:sp>
        <p:nvSpPr>
          <p:cNvPr id="25" name="Text 22"/>
          <p:cNvSpPr/>
          <p:nvPr/>
        </p:nvSpPr>
        <p:spPr>
          <a:xfrm>
            <a:off x="485775" y="1801369"/>
            <a:ext cx="913256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經濟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485775" y="1968159"/>
            <a:ext cx="913256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</a:t>
            </a:r>
            <a:endParaRPr lang="en-US" sz="600" dirty="0"/>
          </a:p>
        </p:txBody>
      </p:sp>
      <p:sp>
        <p:nvSpPr>
          <p:cNvPr id="27" name="Shape 24"/>
          <p:cNvSpPr/>
          <p:nvPr/>
        </p:nvSpPr>
        <p:spPr>
          <a:xfrm>
            <a:off x="1484756" y="1740312"/>
            <a:ext cx="2169412" cy="405017"/>
          </a:xfrm>
          <a:prstGeom prst="rect">
            <a:avLst/>
          </a:prstGeom>
          <a:solidFill>
            <a:srgbClr val="1A5276">
              <a:alpha val="12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1570481" y="1801034"/>
            <a:ext cx="1997962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64A0DC">
                    <a:alpha val="8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大同社會 · 天下爲公</a:t>
            </a:r>
            <a:endParaRPr lang="en-US" sz="700" dirty="0"/>
          </a:p>
        </p:txBody>
      </p:sp>
      <p:sp>
        <p:nvSpPr>
          <p:cNvPr id="29" name="Text 26"/>
          <p:cNvSpPr/>
          <p:nvPr/>
        </p:nvSpPr>
        <p:spPr>
          <a:xfrm>
            <a:off x="1570481" y="1964615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천하는 공공의 것 · 공유 원칙</a:t>
            </a:r>
            <a:endParaRPr lang="en-US" sz="600" dirty="0"/>
          </a:p>
        </p:txBody>
      </p:sp>
      <p:sp>
        <p:nvSpPr>
          <p:cNvPr id="30" name="Shape 27"/>
          <p:cNvSpPr/>
          <p:nvPr/>
        </p:nvSpPr>
        <p:spPr>
          <a:xfrm>
            <a:off x="3654168" y="1740312"/>
            <a:ext cx="2169412" cy="405017"/>
          </a:xfrm>
          <a:prstGeom prst="rect">
            <a:avLst/>
          </a:prstGeom>
          <a:solidFill>
            <a:srgbClr val="145032">
              <a:alpha val="12000"/>
            </a:srgbClr>
          </a:solidFill>
          <a:ln/>
        </p:spPr>
      </p:sp>
      <p:sp>
        <p:nvSpPr>
          <p:cNvPr id="31" name="Text 28"/>
          <p:cNvSpPr/>
          <p:nvPr/>
        </p:nvSpPr>
        <p:spPr>
          <a:xfrm>
            <a:off x="3739893" y="1803713"/>
            <a:ext cx="1997962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50B478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DAO · 블록체인 · UBI</a:t>
            </a:r>
            <a:endParaRPr lang="en-US" sz="650" dirty="0"/>
          </a:p>
        </p:txBody>
      </p:sp>
      <p:sp>
        <p:nvSpPr>
          <p:cNvPr id="32" name="Text 29"/>
          <p:cNvSpPr/>
          <p:nvPr/>
        </p:nvSpPr>
        <p:spPr>
          <a:xfrm>
            <a:off x="3739893" y="1961936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분산 자율 조직 · 보편 기본소득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5823579" y="1740312"/>
            <a:ext cx="2920371" cy="40501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34" name="Text 31"/>
          <p:cNvSpPr/>
          <p:nvPr/>
        </p:nvSpPr>
        <p:spPr>
          <a:xfrm>
            <a:off x="5909304" y="1803713"/>
            <a:ext cx="274892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상생 토큰 경제 · 디지털 대동</a:t>
            </a:r>
            <a:endParaRPr lang="en-US" sz="650" dirty="0"/>
          </a:p>
        </p:txBody>
      </p:sp>
      <p:sp>
        <p:nvSpPr>
          <p:cNvPr id="35" name="Text 32"/>
          <p:cNvSpPr/>
          <p:nvPr/>
        </p:nvSpPr>
        <p:spPr>
          <a:xfrm>
            <a:off x="5909304" y="1961936"/>
            <a:ext cx="2748921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토큰 + 공유지 기반 순환 경제</a:t>
            </a:r>
            <a:endParaRPr lang="en-US" sz="600" dirty="0"/>
          </a:p>
        </p:txBody>
      </p:sp>
      <p:sp>
        <p:nvSpPr>
          <p:cNvPr id="36" name="Text 33"/>
          <p:cNvSpPr/>
          <p:nvPr/>
        </p:nvSpPr>
        <p:spPr>
          <a:xfrm>
            <a:off x="485775" y="2206386"/>
            <a:ext cx="913256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環境</a:t>
            </a:r>
            <a:endParaRPr lang="en-US" sz="750" dirty="0"/>
          </a:p>
        </p:txBody>
      </p:sp>
      <p:sp>
        <p:nvSpPr>
          <p:cNvPr id="37" name="Text 34"/>
          <p:cNvSpPr/>
          <p:nvPr/>
        </p:nvSpPr>
        <p:spPr>
          <a:xfrm>
            <a:off x="485775" y="2373176"/>
            <a:ext cx="913256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환경</a:t>
            </a:r>
            <a:endParaRPr lang="en-US" sz="600" dirty="0"/>
          </a:p>
        </p:txBody>
      </p:sp>
      <p:sp>
        <p:nvSpPr>
          <p:cNvPr id="38" name="Shape 35"/>
          <p:cNvSpPr/>
          <p:nvPr/>
        </p:nvSpPr>
        <p:spPr>
          <a:xfrm>
            <a:off x="1484756" y="2145330"/>
            <a:ext cx="2169412" cy="405017"/>
          </a:xfrm>
          <a:prstGeom prst="rect">
            <a:avLst/>
          </a:prstGeom>
          <a:solidFill>
            <a:srgbClr val="1A5276">
              <a:alpha val="12000"/>
            </a:srgbClr>
          </a:solidFill>
          <a:ln/>
        </p:spPr>
      </p:sp>
      <p:sp>
        <p:nvSpPr>
          <p:cNvPr id="39" name="Text 36"/>
          <p:cNvSpPr/>
          <p:nvPr/>
        </p:nvSpPr>
        <p:spPr>
          <a:xfrm>
            <a:off x="1570481" y="2206051"/>
            <a:ext cx="1997962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64A0DC">
                    <a:alpha val="8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天符經 一始一終</a:t>
            </a:r>
            <a:endParaRPr lang="en-US" sz="700" dirty="0"/>
          </a:p>
        </p:txBody>
      </p:sp>
      <p:sp>
        <p:nvSpPr>
          <p:cNvPr id="40" name="Text 37"/>
          <p:cNvSpPr/>
          <p:nvPr/>
        </p:nvSpPr>
        <p:spPr>
          <a:xfrm>
            <a:off x="1570481" y="2369632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분화와 귀일의 순환 · 재생 원리</a:t>
            </a:r>
            <a:endParaRPr lang="en-US" sz="600" dirty="0"/>
          </a:p>
        </p:txBody>
      </p:sp>
      <p:sp>
        <p:nvSpPr>
          <p:cNvPr id="41" name="Shape 38"/>
          <p:cNvSpPr/>
          <p:nvPr/>
        </p:nvSpPr>
        <p:spPr>
          <a:xfrm>
            <a:off x="3654168" y="2145330"/>
            <a:ext cx="2169412" cy="405017"/>
          </a:xfrm>
          <a:prstGeom prst="rect">
            <a:avLst/>
          </a:prstGeom>
          <a:solidFill>
            <a:srgbClr val="145032">
              <a:alpha val="12000"/>
            </a:srgbClr>
          </a:solidFill>
          <a:ln/>
        </p:spPr>
      </p:sp>
      <p:sp>
        <p:nvSpPr>
          <p:cNvPr id="42" name="Text 39"/>
          <p:cNvSpPr/>
          <p:nvPr/>
        </p:nvSpPr>
        <p:spPr>
          <a:xfrm>
            <a:off x="3739893" y="2208730"/>
            <a:ext cx="1997962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50B478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SDGs · 탄소중립 · 순환경제</a:t>
            </a:r>
            <a:endParaRPr lang="en-US" sz="650" dirty="0"/>
          </a:p>
        </p:txBody>
      </p:sp>
      <p:sp>
        <p:nvSpPr>
          <p:cNvPr id="43" name="Text 40"/>
          <p:cNvSpPr/>
          <p:nvPr/>
        </p:nvSpPr>
        <p:spPr>
          <a:xfrm>
            <a:off x="3739893" y="2366953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 지속가능발전목표 17개</a:t>
            </a:r>
            <a:endParaRPr lang="en-US" sz="600" dirty="0"/>
          </a:p>
        </p:txBody>
      </p:sp>
      <p:sp>
        <p:nvSpPr>
          <p:cNvPr id="44" name="Shape 41"/>
          <p:cNvSpPr/>
          <p:nvPr/>
        </p:nvSpPr>
        <p:spPr>
          <a:xfrm>
            <a:off x="5823579" y="2145330"/>
            <a:ext cx="2920371" cy="40501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45" name="Text 42"/>
          <p:cNvSpPr/>
          <p:nvPr/>
        </p:nvSpPr>
        <p:spPr>
          <a:xfrm>
            <a:off x="5909304" y="2208730"/>
            <a:ext cx="274892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재생 문명 · 탄소 이후 경제</a:t>
            </a:r>
            <a:endParaRPr lang="en-US" sz="650" dirty="0"/>
          </a:p>
        </p:txBody>
      </p:sp>
      <p:sp>
        <p:nvSpPr>
          <p:cNvPr id="46" name="Text 43"/>
          <p:cNvSpPr/>
          <p:nvPr/>
        </p:nvSpPr>
        <p:spPr>
          <a:xfrm>
            <a:off x="5909304" y="2366953"/>
            <a:ext cx="2748921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착취 → 재생 패러다임 전환</a:t>
            </a:r>
            <a:endParaRPr lang="en-US" sz="600" dirty="0"/>
          </a:p>
        </p:txBody>
      </p:sp>
      <p:sp>
        <p:nvSpPr>
          <p:cNvPr id="47" name="Text 44"/>
          <p:cNvSpPr/>
          <p:nvPr/>
        </p:nvSpPr>
        <p:spPr>
          <a:xfrm>
            <a:off x="485775" y="2611403"/>
            <a:ext cx="913256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統治</a:t>
            </a:r>
            <a:endParaRPr lang="en-US" sz="750" dirty="0"/>
          </a:p>
        </p:txBody>
      </p:sp>
      <p:sp>
        <p:nvSpPr>
          <p:cNvPr id="48" name="Text 45"/>
          <p:cNvSpPr/>
          <p:nvPr/>
        </p:nvSpPr>
        <p:spPr>
          <a:xfrm>
            <a:off x="485775" y="2778193"/>
            <a:ext cx="913256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거버넌스</a:t>
            </a:r>
            <a:endParaRPr lang="en-US" sz="600" dirty="0"/>
          </a:p>
        </p:txBody>
      </p:sp>
      <p:sp>
        <p:nvSpPr>
          <p:cNvPr id="49" name="Shape 46"/>
          <p:cNvSpPr/>
          <p:nvPr/>
        </p:nvSpPr>
        <p:spPr>
          <a:xfrm>
            <a:off x="1484756" y="2550347"/>
            <a:ext cx="2169412" cy="405017"/>
          </a:xfrm>
          <a:prstGeom prst="rect">
            <a:avLst/>
          </a:prstGeom>
          <a:solidFill>
            <a:srgbClr val="1A5276">
              <a:alpha val="12000"/>
            </a:srgbClr>
          </a:solidFill>
          <a:ln/>
        </p:spPr>
      </p:sp>
      <p:sp>
        <p:nvSpPr>
          <p:cNvPr id="50" name="Text 47"/>
          <p:cNvSpPr/>
          <p:nvPr/>
        </p:nvSpPr>
        <p:spPr>
          <a:xfrm>
            <a:off x="1570481" y="2611069"/>
            <a:ext cx="1997962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64A0DC">
                    <a:alpha val="8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弘益人間 · 選賢與能</a:t>
            </a:r>
            <a:endParaRPr lang="en-US" sz="700" dirty="0"/>
          </a:p>
        </p:txBody>
      </p:sp>
      <p:sp>
        <p:nvSpPr>
          <p:cNvPr id="51" name="Text 48"/>
          <p:cNvSpPr/>
          <p:nvPr/>
        </p:nvSpPr>
        <p:spPr>
          <a:xfrm>
            <a:off x="1570481" y="2774649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이익 원칙 · 능력 기반 선발</a:t>
            </a:r>
            <a:endParaRPr lang="en-US" sz="600" dirty="0"/>
          </a:p>
        </p:txBody>
      </p:sp>
      <p:sp>
        <p:nvSpPr>
          <p:cNvPr id="52" name="Shape 49"/>
          <p:cNvSpPr/>
          <p:nvPr/>
        </p:nvSpPr>
        <p:spPr>
          <a:xfrm>
            <a:off x="3654168" y="2550347"/>
            <a:ext cx="2169412" cy="405017"/>
          </a:xfrm>
          <a:prstGeom prst="rect">
            <a:avLst/>
          </a:prstGeom>
          <a:solidFill>
            <a:srgbClr val="145032">
              <a:alpha val="12000"/>
            </a:srgbClr>
          </a:solidFill>
          <a:ln/>
        </p:spPr>
      </p:sp>
      <p:sp>
        <p:nvSpPr>
          <p:cNvPr id="53" name="Text 50"/>
          <p:cNvSpPr/>
          <p:nvPr/>
        </p:nvSpPr>
        <p:spPr>
          <a:xfrm>
            <a:off x="3739893" y="2613747"/>
            <a:ext cx="1997962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50B478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분산 거버넌스 · Global Commons</a:t>
            </a:r>
            <a:endParaRPr lang="en-US" sz="650" dirty="0"/>
          </a:p>
        </p:txBody>
      </p:sp>
      <p:sp>
        <p:nvSpPr>
          <p:cNvPr id="54" name="Text 51"/>
          <p:cNvSpPr/>
          <p:nvPr/>
        </p:nvSpPr>
        <p:spPr>
          <a:xfrm>
            <a:off x="3739893" y="2771970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다중이해관계자 · 공유지 관리</a:t>
            </a:r>
            <a:endParaRPr lang="en-US" sz="600" dirty="0"/>
          </a:p>
        </p:txBody>
      </p:sp>
      <p:sp>
        <p:nvSpPr>
          <p:cNvPr id="55" name="Shape 52"/>
          <p:cNvSpPr/>
          <p:nvPr/>
        </p:nvSpPr>
        <p:spPr>
          <a:xfrm>
            <a:off x="5823579" y="2550347"/>
            <a:ext cx="2920371" cy="40501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56" name="Text 53"/>
          <p:cNvSpPr/>
          <p:nvPr/>
        </p:nvSpPr>
        <p:spPr>
          <a:xfrm>
            <a:off x="5909304" y="2613747"/>
            <a:ext cx="274892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글로벌 DAO</a:t>
            </a:r>
            <a:endParaRPr lang="en-US" sz="650" dirty="0"/>
          </a:p>
        </p:txBody>
      </p:sp>
      <p:sp>
        <p:nvSpPr>
          <p:cNvPr id="57" name="Text 54"/>
          <p:cNvSpPr/>
          <p:nvPr/>
        </p:nvSpPr>
        <p:spPr>
          <a:xfrm>
            <a:off x="5909304" y="2771970"/>
            <a:ext cx="2748921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세계시민 참여 분산 거버넌스</a:t>
            </a:r>
            <a:endParaRPr lang="en-US" sz="600" dirty="0"/>
          </a:p>
        </p:txBody>
      </p:sp>
      <p:sp>
        <p:nvSpPr>
          <p:cNvPr id="58" name="Text 55"/>
          <p:cNvSpPr/>
          <p:nvPr/>
        </p:nvSpPr>
        <p:spPr>
          <a:xfrm>
            <a:off x="485775" y="3016421"/>
            <a:ext cx="913256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人工知</a:t>
            </a:r>
            <a:endParaRPr lang="en-US" sz="750" dirty="0"/>
          </a:p>
        </p:txBody>
      </p:sp>
      <p:sp>
        <p:nvSpPr>
          <p:cNvPr id="59" name="Text 56"/>
          <p:cNvSpPr/>
          <p:nvPr/>
        </p:nvSpPr>
        <p:spPr>
          <a:xfrm>
            <a:off x="485775" y="3183210"/>
            <a:ext cx="913256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</a:t>
            </a:r>
            <a:endParaRPr lang="en-US" sz="600" dirty="0"/>
          </a:p>
        </p:txBody>
      </p:sp>
      <p:sp>
        <p:nvSpPr>
          <p:cNvPr id="60" name="Shape 57"/>
          <p:cNvSpPr/>
          <p:nvPr/>
        </p:nvSpPr>
        <p:spPr>
          <a:xfrm>
            <a:off x="1484756" y="2955364"/>
            <a:ext cx="2169412" cy="405017"/>
          </a:xfrm>
          <a:prstGeom prst="rect">
            <a:avLst/>
          </a:prstGeom>
          <a:solidFill>
            <a:srgbClr val="1A5276">
              <a:alpha val="12000"/>
            </a:srgbClr>
          </a:solidFill>
          <a:ln/>
        </p:spPr>
      </p:sp>
      <p:sp>
        <p:nvSpPr>
          <p:cNvPr id="61" name="Text 58"/>
          <p:cNvSpPr/>
          <p:nvPr/>
        </p:nvSpPr>
        <p:spPr>
          <a:xfrm>
            <a:off x="1570481" y="3016086"/>
            <a:ext cx="1997962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64A0DC">
                    <a:alpha val="8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人乃天 · 天人合一</a:t>
            </a:r>
            <a:endParaRPr lang="en-US" sz="700" dirty="0"/>
          </a:p>
        </p:txBody>
      </p:sp>
      <p:sp>
        <p:nvSpPr>
          <p:cNvPr id="62" name="Text 59"/>
          <p:cNvSpPr/>
          <p:nvPr/>
        </p:nvSpPr>
        <p:spPr>
          <a:xfrm>
            <a:off x="1570481" y="3179666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인간이 곧 하늘 · 인간과 우주의 합일</a:t>
            </a:r>
            <a:endParaRPr lang="en-US" sz="600" dirty="0"/>
          </a:p>
        </p:txBody>
      </p:sp>
      <p:sp>
        <p:nvSpPr>
          <p:cNvPr id="63" name="Shape 60"/>
          <p:cNvSpPr/>
          <p:nvPr/>
        </p:nvSpPr>
        <p:spPr>
          <a:xfrm>
            <a:off x="3654168" y="2955364"/>
            <a:ext cx="2169412" cy="405017"/>
          </a:xfrm>
          <a:prstGeom prst="rect">
            <a:avLst/>
          </a:prstGeom>
          <a:solidFill>
            <a:srgbClr val="145032">
              <a:alpha val="12000"/>
            </a:srgbClr>
          </a:solidFill>
          <a:ln/>
        </p:spPr>
      </p:sp>
      <p:sp>
        <p:nvSpPr>
          <p:cNvPr id="64" name="Text 61"/>
          <p:cNvSpPr/>
          <p:nvPr/>
        </p:nvSpPr>
        <p:spPr>
          <a:xfrm>
            <a:off x="3739893" y="3018765"/>
            <a:ext cx="1997962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50B478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Safety · AI Ethics</a:t>
            </a:r>
            <a:endParaRPr lang="en-US" sz="650" dirty="0"/>
          </a:p>
        </p:txBody>
      </p:sp>
      <p:sp>
        <p:nvSpPr>
          <p:cNvPr id="65" name="Text 62"/>
          <p:cNvSpPr/>
          <p:nvPr/>
        </p:nvSpPr>
        <p:spPr>
          <a:xfrm>
            <a:off x="3739893" y="3176987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안전·투명·책임 3원칙</a:t>
            </a:r>
            <a:endParaRPr lang="en-US" sz="600" dirty="0"/>
          </a:p>
        </p:txBody>
      </p:sp>
      <p:sp>
        <p:nvSpPr>
          <p:cNvPr id="66" name="Shape 63"/>
          <p:cNvSpPr/>
          <p:nvPr/>
        </p:nvSpPr>
        <p:spPr>
          <a:xfrm>
            <a:off x="5823579" y="2955364"/>
            <a:ext cx="2920371" cy="40501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67" name="Text 64"/>
          <p:cNvSpPr/>
          <p:nvPr/>
        </p:nvSpPr>
        <p:spPr>
          <a:xfrm>
            <a:off x="5909304" y="3018765"/>
            <a:ext cx="274892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공진화 프레임</a:t>
            </a:r>
            <a:endParaRPr lang="en-US" sz="650" dirty="0"/>
          </a:p>
        </p:txBody>
      </p:sp>
      <p:sp>
        <p:nvSpPr>
          <p:cNvPr id="68" name="Text 65"/>
          <p:cNvSpPr/>
          <p:nvPr/>
        </p:nvSpPr>
        <p:spPr>
          <a:xfrm>
            <a:off x="5909304" y="3176987"/>
            <a:ext cx="2748921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인간·자연·AI 삼위일체 공진화</a:t>
            </a:r>
            <a:endParaRPr lang="en-US" sz="600" dirty="0"/>
          </a:p>
        </p:txBody>
      </p:sp>
      <p:sp>
        <p:nvSpPr>
          <p:cNvPr id="69" name="Text 66"/>
          <p:cNvSpPr/>
          <p:nvPr/>
        </p:nvSpPr>
        <p:spPr>
          <a:xfrm>
            <a:off x="485775" y="3421438"/>
            <a:ext cx="913256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國家</a:t>
            </a:r>
            <a:endParaRPr lang="en-US" sz="750" dirty="0"/>
          </a:p>
        </p:txBody>
      </p:sp>
      <p:sp>
        <p:nvSpPr>
          <p:cNvPr id="70" name="Text 67"/>
          <p:cNvSpPr/>
          <p:nvPr/>
        </p:nvSpPr>
        <p:spPr>
          <a:xfrm>
            <a:off x="485775" y="3588227"/>
            <a:ext cx="913256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국가</a:t>
            </a:r>
            <a:endParaRPr lang="en-US" sz="600" dirty="0"/>
          </a:p>
        </p:txBody>
      </p:sp>
      <p:sp>
        <p:nvSpPr>
          <p:cNvPr id="71" name="Shape 68"/>
          <p:cNvSpPr/>
          <p:nvPr/>
        </p:nvSpPr>
        <p:spPr>
          <a:xfrm>
            <a:off x="1484756" y="3360381"/>
            <a:ext cx="2169412" cy="401445"/>
          </a:xfrm>
          <a:prstGeom prst="rect">
            <a:avLst/>
          </a:prstGeom>
          <a:solidFill>
            <a:srgbClr val="1A5276">
              <a:alpha val="12000"/>
            </a:srgbClr>
          </a:solidFill>
          <a:ln/>
        </p:spPr>
      </p:sp>
      <p:sp>
        <p:nvSpPr>
          <p:cNvPr id="72" name="Text 69"/>
          <p:cNvSpPr/>
          <p:nvPr/>
        </p:nvSpPr>
        <p:spPr>
          <a:xfrm>
            <a:off x="1570481" y="3421103"/>
            <a:ext cx="1997962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64A0DC">
                    <a:alpha val="8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理化世界 · 在世理化</a:t>
            </a:r>
            <a:endParaRPr lang="en-US" sz="700" dirty="0"/>
          </a:p>
        </p:txBody>
      </p:sp>
      <p:sp>
        <p:nvSpPr>
          <p:cNvPr id="73" name="Text 70"/>
          <p:cNvSpPr/>
          <p:nvPr/>
        </p:nvSpPr>
        <p:spPr>
          <a:xfrm>
            <a:off x="1570481" y="3584684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이치로 세상을 교화 · 이상 실현</a:t>
            </a:r>
            <a:endParaRPr lang="en-US" sz="600" dirty="0"/>
          </a:p>
        </p:txBody>
      </p:sp>
      <p:sp>
        <p:nvSpPr>
          <p:cNvPr id="74" name="Shape 71"/>
          <p:cNvSpPr/>
          <p:nvPr/>
        </p:nvSpPr>
        <p:spPr>
          <a:xfrm>
            <a:off x="3654168" y="3360381"/>
            <a:ext cx="2169412" cy="401445"/>
          </a:xfrm>
          <a:prstGeom prst="rect">
            <a:avLst/>
          </a:prstGeom>
          <a:solidFill>
            <a:srgbClr val="145032">
              <a:alpha val="12000"/>
            </a:srgbClr>
          </a:solidFill>
          <a:ln/>
        </p:spPr>
      </p:sp>
      <p:sp>
        <p:nvSpPr>
          <p:cNvPr id="75" name="Text 72"/>
          <p:cNvSpPr/>
          <p:nvPr/>
        </p:nvSpPr>
        <p:spPr>
          <a:xfrm>
            <a:off x="3739893" y="3423782"/>
            <a:ext cx="1997962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50B478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e-Residency · 디지털 주권</a:t>
            </a:r>
            <a:endParaRPr lang="en-US" sz="650" dirty="0"/>
          </a:p>
        </p:txBody>
      </p:sp>
      <p:sp>
        <p:nvSpPr>
          <p:cNvPr id="76" name="Text 73"/>
          <p:cNvSpPr/>
          <p:nvPr/>
        </p:nvSpPr>
        <p:spPr>
          <a:xfrm>
            <a:off x="3739893" y="3582005"/>
            <a:ext cx="199796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에스토니아 모델 · 국경 초월 시민권</a:t>
            </a:r>
            <a:endParaRPr lang="en-US" sz="600" dirty="0"/>
          </a:p>
        </p:txBody>
      </p:sp>
      <p:sp>
        <p:nvSpPr>
          <p:cNvPr id="77" name="Shape 74"/>
          <p:cNvSpPr/>
          <p:nvPr/>
        </p:nvSpPr>
        <p:spPr>
          <a:xfrm>
            <a:off x="5823579" y="3360381"/>
            <a:ext cx="2920371" cy="401445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78" name="Text 75"/>
          <p:cNvSpPr/>
          <p:nvPr/>
        </p:nvSpPr>
        <p:spPr>
          <a:xfrm>
            <a:off x="5909304" y="3423782"/>
            <a:ext cx="274892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디지털 국가</a:t>
            </a:r>
            <a:endParaRPr lang="en-US" sz="650" dirty="0"/>
          </a:p>
        </p:txBody>
      </p:sp>
      <p:sp>
        <p:nvSpPr>
          <p:cNvPr id="79" name="Text 76"/>
          <p:cNvSpPr/>
          <p:nvPr/>
        </p:nvSpPr>
        <p:spPr>
          <a:xfrm>
            <a:off x="5909304" y="3582005"/>
            <a:ext cx="2748921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영토·시민·헌장 기반 문명 국가</a:t>
            </a:r>
            <a:endParaRPr lang="en-US" sz="600" dirty="0"/>
          </a:p>
        </p:txBody>
      </p:sp>
      <p:sp>
        <p:nvSpPr>
          <p:cNvPr id="80" name="Shape 77"/>
          <p:cNvSpPr/>
          <p:nvPr/>
        </p:nvSpPr>
        <p:spPr>
          <a:xfrm>
            <a:off x="400050" y="3864685"/>
            <a:ext cx="8343900" cy="384311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81" name="Shape 78"/>
          <p:cNvSpPr/>
          <p:nvPr/>
        </p:nvSpPr>
        <p:spPr>
          <a:xfrm>
            <a:off x="400050" y="3864685"/>
            <a:ext cx="8343900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82" name="Text 79"/>
          <p:cNvSpPr/>
          <p:nvPr/>
        </p:nvSpPr>
        <p:spPr>
          <a:xfrm>
            <a:off x="542925" y="3963079"/>
            <a:ext cx="685800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東 + 西 = 六</a:t>
            </a:r>
            <a:endParaRPr lang="en-US" sz="850" dirty="0"/>
          </a:p>
        </p:txBody>
      </p:sp>
      <p:sp>
        <p:nvSpPr>
          <p:cNvPr id="83" name="Text 80"/>
          <p:cNvSpPr/>
          <p:nvPr/>
        </p:nvSpPr>
        <p:spPr>
          <a:xfrm>
            <a:off x="1578769" y="3978287"/>
            <a:ext cx="5216723" cy="1499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동양은 </a:t>
            </a:r>
            <a:r>
              <a:rPr lang="en-US" sz="650" b="1" dirty="0">
                <a:solidFill>
                  <a:srgbClr val="64A0DC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방향(目的函數)</a:t>
            </a: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을 제공하고, 서양은 </a:t>
            </a:r>
            <a:r>
              <a:rPr lang="en-US" sz="650" b="1" dirty="0">
                <a:solidFill>
                  <a:srgbClr val="50B478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도구(實現手段)</a:t>
            </a: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제공한다. 제6차 문명은 이 둘을 통합하여 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홍익문명 운영체계</a:t>
            </a: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완성한다.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2900" y="1755074"/>
            <a:ext cx="394335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SIMTECH GROWTH PATH</a:t>
            </a:r>
            <a:endParaRPr lang="en-US" sz="600" dirty="0"/>
          </a:p>
        </p:txBody>
      </p:sp>
      <p:sp>
        <p:nvSpPr>
          <p:cNvPr id="4" name="Shape 1"/>
          <p:cNvSpPr/>
          <p:nvPr/>
        </p:nvSpPr>
        <p:spPr>
          <a:xfrm>
            <a:off x="342900" y="1985460"/>
            <a:ext cx="357188" cy="242888"/>
          </a:xfrm>
          <a:prstGeom prst="rect">
            <a:avLst/>
          </a:prstGeom>
          <a:solidFill>
            <a:srgbClr val="1A5276">
              <a:alpha val="4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42900" y="1985460"/>
            <a:ext cx="357188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01</a:t>
            </a:r>
            <a:endParaRPr lang="en-US" sz="550" dirty="0"/>
          </a:p>
        </p:txBody>
      </p:sp>
      <p:sp>
        <p:nvSpPr>
          <p:cNvPr id="6" name="Text 3"/>
          <p:cNvSpPr/>
          <p:nvPr/>
        </p:nvSpPr>
        <p:spPr>
          <a:xfrm>
            <a:off x="777218" y="2036359"/>
            <a:ext cx="1087636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자기 발견 — 나는 누구인가</a:t>
            </a:r>
            <a:endParaRPr lang="en-US" sz="700" dirty="0"/>
          </a:p>
        </p:txBody>
      </p:sp>
      <p:sp>
        <p:nvSpPr>
          <p:cNvPr id="7" name="Shape 4"/>
          <p:cNvSpPr/>
          <p:nvPr/>
        </p:nvSpPr>
        <p:spPr>
          <a:xfrm>
            <a:off x="342900" y="2261192"/>
            <a:ext cx="357188" cy="242888"/>
          </a:xfrm>
          <a:prstGeom prst="rect">
            <a:avLst/>
          </a:prstGeom>
          <a:solidFill>
            <a:srgbClr val="1A5276">
              <a:alpha val="4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42900" y="2261192"/>
            <a:ext cx="357188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02</a:t>
            </a:r>
            <a:endParaRPr lang="en-US" sz="550" dirty="0"/>
          </a:p>
        </p:txBody>
      </p:sp>
      <p:sp>
        <p:nvSpPr>
          <p:cNvPr id="9" name="Text 6"/>
          <p:cNvSpPr/>
          <p:nvPr/>
        </p:nvSpPr>
        <p:spPr>
          <a:xfrm>
            <a:off x="777218" y="2312091"/>
            <a:ext cx="1560909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관계 설계 — 우리는 어떻게 연결되는가</a:t>
            </a:r>
            <a:endParaRPr lang="en-US" sz="700" dirty="0"/>
          </a:p>
        </p:txBody>
      </p:sp>
      <p:sp>
        <p:nvSpPr>
          <p:cNvPr id="10" name="Shape 7"/>
          <p:cNvSpPr/>
          <p:nvPr/>
        </p:nvSpPr>
        <p:spPr>
          <a:xfrm>
            <a:off x="342900" y="2536924"/>
            <a:ext cx="357188" cy="242888"/>
          </a:xfrm>
          <a:prstGeom prst="rect">
            <a:avLst/>
          </a:prstGeom>
          <a:solidFill>
            <a:srgbClr val="1A5276">
              <a:alpha val="4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42900" y="2536924"/>
            <a:ext cx="357188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03</a:t>
            </a:r>
            <a:endParaRPr lang="en-US" sz="550" dirty="0"/>
          </a:p>
        </p:txBody>
      </p:sp>
      <p:sp>
        <p:nvSpPr>
          <p:cNvPr id="12" name="Text 9"/>
          <p:cNvSpPr/>
          <p:nvPr/>
        </p:nvSpPr>
        <p:spPr>
          <a:xfrm>
            <a:off x="777218" y="2587823"/>
            <a:ext cx="1650206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사회 이해 — 시스템은 어떻게 작동하는가</a:t>
            </a:r>
            <a:endParaRPr lang="en-US" sz="700" dirty="0"/>
          </a:p>
        </p:txBody>
      </p:sp>
      <p:sp>
        <p:nvSpPr>
          <p:cNvPr id="13" name="Shape 10"/>
          <p:cNvSpPr/>
          <p:nvPr/>
        </p:nvSpPr>
        <p:spPr>
          <a:xfrm>
            <a:off x="342900" y="2812656"/>
            <a:ext cx="357188" cy="242888"/>
          </a:xfrm>
          <a:prstGeom prst="rect">
            <a:avLst/>
          </a:prstGeom>
          <a:solidFill>
            <a:srgbClr val="1A5276">
              <a:alpha val="4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2900" y="2812656"/>
            <a:ext cx="357188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04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777218" y="2863555"/>
            <a:ext cx="1560909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 설계 — 가치는 어떻게 순환하는가</a:t>
            </a:r>
            <a:endParaRPr lang="en-US" sz="700" dirty="0"/>
          </a:p>
        </p:txBody>
      </p:sp>
      <p:sp>
        <p:nvSpPr>
          <p:cNvPr id="16" name="Shape 13"/>
          <p:cNvSpPr/>
          <p:nvPr/>
        </p:nvSpPr>
        <p:spPr>
          <a:xfrm>
            <a:off x="342900" y="3088388"/>
            <a:ext cx="357188" cy="242888"/>
          </a:xfrm>
          <a:prstGeom prst="rect">
            <a:avLst/>
          </a:prstGeom>
          <a:solidFill>
            <a:srgbClr val="1A5276">
              <a:alpha val="4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42900" y="3088388"/>
            <a:ext cx="357188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05</a:t>
            </a:r>
            <a:endParaRPr lang="en-US" sz="550" dirty="0"/>
          </a:p>
        </p:txBody>
      </p:sp>
      <p:sp>
        <p:nvSpPr>
          <p:cNvPr id="18" name="Text 15"/>
          <p:cNvSpPr/>
          <p:nvPr/>
        </p:nvSpPr>
        <p:spPr>
          <a:xfrm>
            <a:off x="777218" y="3139287"/>
            <a:ext cx="1764506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기술 공진화 — AI와 어떻게 함께 성장하는가</a:t>
            </a:r>
            <a:endParaRPr lang="en-US" sz="700" dirty="0"/>
          </a:p>
        </p:txBody>
      </p:sp>
      <p:sp>
        <p:nvSpPr>
          <p:cNvPr id="19" name="Shape 16"/>
          <p:cNvSpPr/>
          <p:nvPr/>
        </p:nvSpPr>
        <p:spPr>
          <a:xfrm>
            <a:off x="342900" y="3409829"/>
            <a:ext cx="371475" cy="371475"/>
          </a:xfrm>
          <a:prstGeom prst="rect">
            <a:avLst/>
          </a:prstGeom>
          <a:solidFill>
            <a:srgbClr val="C8952F">
              <a:alpha val="20000"/>
            </a:srgbClr>
          </a:solidFill>
          <a:ln w="18288">
            <a:solidFill>
              <a:srgbClr val="C8952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42900" y="3409829"/>
            <a:ext cx="371475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06</a:t>
            </a:r>
            <a:endParaRPr lang="en-US" sz="650" dirty="0"/>
          </a:p>
        </p:txBody>
      </p:sp>
      <p:sp>
        <p:nvSpPr>
          <p:cNvPr id="21" name="Text 18"/>
          <p:cNvSpPr/>
          <p:nvPr/>
        </p:nvSpPr>
        <p:spPr>
          <a:xfrm>
            <a:off x="777218" y="3438767"/>
            <a:ext cx="1421606" cy="164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설계 — 인류 한가족 문명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777218" y="3620207"/>
            <a:ext cx="1421606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STEP01~05의 통합 · 최종 단계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4857750" y="1649732"/>
            <a:ext cx="394335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STEP06의 의미</a:t>
            </a:r>
            <a:endParaRPr lang="en-US" sz="600" dirty="0"/>
          </a:p>
        </p:txBody>
      </p:sp>
      <p:sp>
        <p:nvSpPr>
          <p:cNvPr id="24" name="Text 21"/>
          <p:cNvSpPr/>
          <p:nvPr/>
        </p:nvSpPr>
        <p:spPr>
          <a:xfrm>
            <a:off x="4857750" y="1834381"/>
            <a:ext cx="3943350" cy="5851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2400"/>
              </a:lnSpc>
              <a:buNone/>
            </a:pP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개인의 자각이</a:t>
            </a: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
</a:t>
            </a: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문명 설계로 확장된다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4857750" y="2602948"/>
            <a:ext cx="142875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·</a:t>
            </a:r>
            <a:endParaRPr lang="en-US" sz="600" dirty="0"/>
          </a:p>
        </p:txBody>
      </p:sp>
      <p:sp>
        <p:nvSpPr>
          <p:cNvPr id="26" name="Text 23"/>
          <p:cNvSpPr/>
          <p:nvPr/>
        </p:nvSpPr>
        <p:spPr>
          <a:xfrm>
            <a:off x="5046334" y="2593823"/>
            <a:ext cx="2123480" cy="1645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STEP01~05는 개인·관계·사회·경제·기술을 다뤘다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4857750" y="2807494"/>
            <a:ext cx="142875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·</a:t>
            </a:r>
            <a:endParaRPr lang="en-US" sz="600" dirty="0"/>
          </a:p>
        </p:txBody>
      </p:sp>
      <p:sp>
        <p:nvSpPr>
          <p:cNvPr id="28" name="Text 25"/>
          <p:cNvSpPr/>
          <p:nvPr/>
        </p:nvSpPr>
        <p:spPr>
          <a:xfrm>
            <a:off x="5046334" y="2798369"/>
            <a:ext cx="2359223" cy="1645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STEP06은 그 모든 것을 통합하여 </a:t>
            </a:r>
            <a:r>
              <a:rPr lang="en-US" sz="7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전체를 설계</a:t>
            </a: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한다</a:t>
            </a:r>
            <a:endParaRPr lang="en-US" sz="750" dirty="0"/>
          </a:p>
        </p:txBody>
      </p:sp>
      <p:sp>
        <p:nvSpPr>
          <p:cNvPr id="29" name="Text 26"/>
          <p:cNvSpPr/>
          <p:nvPr/>
        </p:nvSpPr>
        <p:spPr>
          <a:xfrm>
            <a:off x="4857750" y="3012039"/>
            <a:ext cx="142875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·</a:t>
            </a:r>
            <a:endParaRPr lang="en-US" sz="600" dirty="0"/>
          </a:p>
        </p:txBody>
      </p:sp>
      <p:sp>
        <p:nvSpPr>
          <p:cNvPr id="30" name="Text 27"/>
          <p:cNvSpPr/>
          <p:nvPr/>
        </p:nvSpPr>
        <p:spPr>
          <a:xfrm>
            <a:off x="5046334" y="3002914"/>
            <a:ext cx="1648420" cy="1645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 사상 + 서양 제도의 통합 운영체제</a:t>
            </a:r>
            <a:endParaRPr lang="en-US" sz="750" dirty="0"/>
          </a:p>
        </p:txBody>
      </p:sp>
      <p:sp>
        <p:nvSpPr>
          <p:cNvPr id="31" name="Text 28"/>
          <p:cNvSpPr/>
          <p:nvPr/>
        </p:nvSpPr>
        <p:spPr>
          <a:xfrm>
            <a:off x="4857750" y="3216585"/>
            <a:ext cx="142875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·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5046334" y="3207460"/>
            <a:ext cx="1468041" cy="1645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수료 후 </a:t>
            </a:r>
            <a:r>
              <a:rPr lang="en-US" sz="7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세계시민 인증</a:t>
            </a: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부여</a:t>
            </a:r>
            <a:endParaRPr lang="en-US" sz="750" dirty="0"/>
          </a:p>
        </p:txBody>
      </p:sp>
      <p:sp>
        <p:nvSpPr>
          <p:cNvPr id="33" name="Shape 30"/>
          <p:cNvSpPr/>
          <p:nvPr/>
        </p:nvSpPr>
        <p:spPr>
          <a:xfrm>
            <a:off x="4857750" y="3474876"/>
            <a:ext cx="3943350" cy="447517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34" name="Shape 31"/>
          <p:cNvSpPr/>
          <p:nvPr/>
        </p:nvSpPr>
        <p:spPr>
          <a:xfrm>
            <a:off x="4857750" y="3474876"/>
            <a:ext cx="21431" cy="447517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35" name="Text 32"/>
          <p:cNvSpPr/>
          <p:nvPr/>
        </p:nvSpPr>
        <p:spPr>
          <a:xfrm>
            <a:off x="4949168" y="3543440"/>
            <a:ext cx="3760515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핵심 질문</a:t>
            </a:r>
            <a:endParaRPr lang="en-US" sz="650" dirty="0"/>
          </a:p>
        </p:txBody>
      </p:sp>
      <p:sp>
        <p:nvSpPr>
          <p:cNvPr id="36" name="Text 33"/>
          <p:cNvSpPr/>
          <p:nvPr/>
        </p:nvSpPr>
        <p:spPr>
          <a:xfrm>
            <a:off x="4949168" y="3698453"/>
            <a:ext cx="3760515" cy="155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"인류는 왜 한가족인가? 그리고 어떻게 한가족이 되는가?"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57400" y="1943100"/>
            <a:ext cx="5029200" cy="1257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91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弘益文明</a:t>
            </a:r>
            <a:endParaRPr lang="en-US" sz="9100" dirty="0"/>
          </a:p>
        </p:txBody>
      </p:sp>
      <p:sp>
        <p:nvSpPr>
          <p:cNvPr id="4" name="Text 1"/>
          <p:cNvSpPr/>
          <p:nvPr/>
        </p:nvSpPr>
        <p:spPr>
          <a:xfrm>
            <a:off x="514350" y="314325"/>
            <a:ext cx="1295167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4부 — 동서양 통합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3164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 / 34</a:t>
            </a:r>
            <a:endParaRPr lang="en-US" sz="600" dirty="0"/>
          </a:p>
        </p:txBody>
      </p:sp>
      <p:sp>
        <p:nvSpPr>
          <p:cNvPr id="6" name="Shape 3"/>
          <p:cNvSpPr/>
          <p:nvPr/>
        </p:nvSpPr>
        <p:spPr>
          <a:xfrm>
            <a:off x="514350" y="573286"/>
            <a:ext cx="8115300" cy="149220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514350" y="573286"/>
            <a:ext cx="8115300" cy="14288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8" name="Shape 5"/>
          <p:cNvSpPr/>
          <p:nvPr/>
        </p:nvSpPr>
        <p:spPr>
          <a:xfrm>
            <a:off x="514350" y="2058349"/>
            <a:ext cx="811530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9" name="Shape 6"/>
          <p:cNvSpPr/>
          <p:nvPr/>
        </p:nvSpPr>
        <p:spPr>
          <a:xfrm>
            <a:off x="685800" y="487561"/>
            <a:ext cx="1791156" cy="164306"/>
          </a:xfrm>
          <a:prstGeom prst="rect">
            <a:avLst/>
          </a:prstGeom>
          <a:solidFill>
            <a:srgbClr val="07152A"/>
          </a:solidFill>
          <a:ln/>
        </p:spPr>
      </p:sp>
      <p:sp>
        <p:nvSpPr>
          <p:cNvPr id="10" name="Text 7"/>
          <p:cNvSpPr/>
          <p:nvPr/>
        </p:nvSpPr>
        <p:spPr>
          <a:xfrm>
            <a:off x="685800" y="487561"/>
            <a:ext cx="1791156" cy="164306"/>
          </a:xfrm>
          <a:prstGeom prst="rect">
            <a:avLst/>
          </a:prstGeom>
          <a:noFill/>
          <a:ln/>
        </p:spPr>
        <p:txBody>
          <a:bodyPr wrap="square" lIns="85090" tIns="0" rIns="8509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2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공식 정의 · OFFICIAL DEFINITION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42950" y="744736"/>
            <a:ext cx="7658100" cy="8778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동양의 </a:t>
            </a:r>
            <a:r>
              <a:rPr lang="en-US" sz="12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홍익인간</a:t>
            </a:r>
            <a:r>
              <a:rPr lang="en-US" sz="12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 원리와 서양의 </a:t>
            </a:r>
            <a:r>
              <a:rPr lang="en-US" sz="12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제도·기술</a:t>
            </a:r>
            <a:r>
              <a:rPr lang="en-US" sz="12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을 통합하여,</a:t>
            </a:r>
            <a:r>
              <a:rPr lang="en-US" sz="12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
</a:t>
            </a:r>
            <a:r>
              <a:rPr lang="en-US" sz="12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인류 전체가 하나의 가족으로서 지구 문명을</a:t>
            </a:r>
            <a:r>
              <a:rPr lang="en-US" sz="12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
</a:t>
            </a:r>
            <a:r>
              <a:rPr lang="en-US" sz="12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공동 </a:t>
            </a:r>
            <a:r>
              <a:rPr lang="en-US" sz="12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설계·운영</a:t>
            </a:r>
            <a:r>
              <a:rPr lang="en-US" sz="12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하는 </a:t>
            </a:r>
            <a:r>
              <a:rPr lang="en-US" sz="12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제6차 문명</a:t>
            </a:r>
            <a:r>
              <a:rPr lang="en-US" sz="12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 패러다임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3899427" y="1708305"/>
            <a:ext cx="1345174" cy="164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spc="2" kern="0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弘益文明 · 第六次文明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514350" y="2215511"/>
            <a:ext cx="8115300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SIMTECH 문명 운영체계 — 3대 구성요소</a:t>
            </a:r>
            <a:endParaRPr lang="en-US" sz="600" dirty="0"/>
          </a:p>
        </p:txBody>
      </p:sp>
      <p:sp>
        <p:nvSpPr>
          <p:cNvPr id="14" name="Text 11"/>
          <p:cNvSpPr/>
          <p:nvPr/>
        </p:nvSpPr>
        <p:spPr>
          <a:xfrm>
            <a:off x="514350" y="2590726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64A0DC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哲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754363" y="2543398"/>
            <a:ext cx="745182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64A0DC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PHILOSOPHY OS</a:t>
            </a:r>
            <a:endParaRPr lang="en-US" sz="550" dirty="0"/>
          </a:p>
        </p:txBody>
      </p:sp>
      <p:sp>
        <p:nvSpPr>
          <p:cNvPr id="16" name="Text 13"/>
          <p:cNvSpPr/>
          <p:nvPr/>
        </p:nvSpPr>
        <p:spPr>
          <a:xfrm>
            <a:off x="754363" y="2659484"/>
            <a:ext cx="745182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철학 운영체계</a:t>
            </a:r>
            <a:endParaRPr lang="en-US" sz="700" dirty="0"/>
          </a:p>
        </p:txBody>
      </p:sp>
      <p:sp>
        <p:nvSpPr>
          <p:cNvPr id="17" name="Text 14"/>
          <p:cNvSpPr/>
          <p:nvPr/>
        </p:nvSpPr>
        <p:spPr>
          <a:xfrm>
            <a:off x="514350" y="2878066"/>
            <a:ext cx="2628900" cy="1554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 사상의 통합 — 문명의 목적과 방향을 정의한다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600075" y="3102062"/>
            <a:ext cx="364331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64A0DC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弘益人間</a:t>
            </a:r>
            <a:endParaRPr lang="en-US" sz="600" dirty="0"/>
          </a:p>
        </p:txBody>
      </p:sp>
      <p:sp>
        <p:nvSpPr>
          <p:cNvPr id="19" name="Text 16"/>
          <p:cNvSpPr/>
          <p:nvPr/>
        </p:nvSpPr>
        <p:spPr>
          <a:xfrm>
            <a:off x="1021556" y="3105634"/>
            <a:ext cx="314325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목적함수</a:t>
            </a:r>
            <a:endParaRPr lang="en-US" sz="600" dirty="0"/>
          </a:p>
        </p:txBody>
      </p:sp>
      <p:sp>
        <p:nvSpPr>
          <p:cNvPr id="20" name="Text 17"/>
          <p:cNvSpPr/>
          <p:nvPr/>
        </p:nvSpPr>
        <p:spPr>
          <a:xfrm>
            <a:off x="600075" y="3262796"/>
            <a:ext cx="273248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64A0DC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天符經</a:t>
            </a:r>
            <a:endParaRPr lang="en-US" sz="600" dirty="0"/>
          </a:p>
        </p:txBody>
      </p:sp>
      <p:sp>
        <p:nvSpPr>
          <p:cNvPr id="21" name="Text 18"/>
          <p:cNvSpPr/>
          <p:nvPr/>
        </p:nvSpPr>
        <p:spPr>
          <a:xfrm>
            <a:off x="930473" y="3266368"/>
            <a:ext cx="235744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우주론</a:t>
            </a:r>
            <a:endParaRPr lang="en-US" sz="600" dirty="0"/>
          </a:p>
        </p:txBody>
      </p:sp>
      <p:sp>
        <p:nvSpPr>
          <p:cNvPr id="22" name="Text 19"/>
          <p:cNvSpPr/>
          <p:nvPr/>
        </p:nvSpPr>
        <p:spPr>
          <a:xfrm>
            <a:off x="600075" y="3423531"/>
            <a:ext cx="816173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64A0DC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三一神誥 · 大同社會</a:t>
            </a:r>
            <a:endParaRPr lang="en-US" sz="600" dirty="0"/>
          </a:p>
        </p:txBody>
      </p:sp>
      <p:sp>
        <p:nvSpPr>
          <p:cNvPr id="23" name="Text 20"/>
          <p:cNvSpPr/>
          <p:nvPr/>
        </p:nvSpPr>
        <p:spPr>
          <a:xfrm>
            <a:off x="3257550" y="2590726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50B478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制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3497563" y="2543398"/>
            <a:ext cx="75676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B478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INSTITUTION OS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3497563" y="2659484"/>
            <a:ext cx="756763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제도 운영체계</a:t>
            </a:r>
            <a:endParaRPr lang="en-US" sz="700" dirty="0"/>
          </a:p>
        </p:txBody>
      </p:sp>
      <p:sp>
        <p:nvSpPr>
          <p:cNvPr id="26" name="Text 23"/>
          <p:cNvSpPr/>
          <p:nvPr/>
        </p:nvSpPr>
        <p:spPr>
          <a:xfrm>
            <a:off x="3257550" y="2878066"/>
            <a:ext cx="2628900" cy="1554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서양 제도의 통합 — 문명의 구현 도구를 제공한다</a:t>
            </a:r>
            <a:endParaRPr lang="en-US" sz="650" dirty="0"/>
          </a:p>
        </p:txBody>
      </p:sp>
      <p:sp>
        <p:nvSpPr>
          <p:cNvPr id="27" name="Text 24"/>
          <p:cNvSpPr/>
          <p:nvPr/>
        </p:nvSpPr>
        <p:spPr>
          <a:xfrm>
            <a:off x="3343275" y="3102955"/>
            <a:ext cx="280392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B478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GCED</a:t>
            </a:r>
            <a:endParaRPr lang="en-US" sz="600" dirty="0"/>
          </a:p>
        </p:txBody>
      </p:sp>
      <p:sp>
        <p:nvSpPr>
          <p:cNvPr id="28" name="Text 25"/>
          <p:cNvSpPr/>
          <p:nvPr/>
        </p:nvSpPr>
        <p:spPr>
          <a:xfrm>
            <a:off x="3680817" y="3102062"/>
            <a:ext cx="41612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교육 제도화</a:t>
            </a:r>
            <a:endParaRPr lang="en-US" sz="600" dirty="0"/>
          </a:p>
        </p:txBody>
      </p:sp>
      <p:sp>
        <p:nvSpPr>
          <p:cNvPr id="29" name="Text 26"/>
          <p:cNvSpPr/>
          <p:nvPr/>
        </p:nvSpPr>
        <p:spPr>
          <a:xfrm>
            <a:off x="3343275" y="3255652"/>
            <a:ext cx="871538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B478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Global Commons</a:t>
            </a:r>
            <a:endParaRPr lang="en-US" sz="600" dirty="0"/>
          </a:p>
        </p:txBody>
      </p:sp>
      <p:sp>
        <p:nvSpPr>
          <p:cNvPr id="30" name="Text 27"/>
          <p:cNvSpPr/>
          <p:nvPr/>
        </p:nvSpPr>
        <p:spPr>
          <a:xfrm>
            <a:off x="3343275" y="3407457"/>
            <a:ext cx="1039416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B478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AI Governance · DAO</a:t>
            </a:r>
            <a:endParaRPr lang="en-US" sz="600" dirty="0"/>
          </a:p>
        </p:txBody>
      </p:sp>
      <p:sp>
        <p:nvSpPr>
          <p:cNvPr id="31" name="Text 28"/>
          <p:cNvSpPr/>
          <p:nvPr/>
        </p:nvSpPr>
        <p:spPr>
          <a:xfrm>
            <a:off x="6000750" y="2590726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行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6240763" y="2543398"/>
            <a:ext cx="678238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EXECUTION OS</a:t>
            </a:r>
            <a:endParaRPr lang="en-US" sz="550" dirty="0"/>
          </a:p>
        </p:txBody>
      </p:sp>
      <p:sp>
        <p:nvSpPr>
          <p:cNvPr id="33" name="Text 30"/>
          <p:cNvSpPr/>
          <p:nvPr/>
        </p:nvSpPr>
        <p:spPr>
          <a:xfrm>
            <a:off x="6240763" y="2659484"/>
            <a:ext cx="67823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실행 운영체계</a:t>
            </a:r>
            <a:endParaRPr lang="en-US" sz="700" dirty="0"/>
          </a:p>
        </p:txBody>
      </p:sp>
      <p:sp>
        <p:nvSpPr>
          <p:cNvPr id="34" name="Text 31"/>
          <p:cNvSpPr/>
          <p:nvPr/>
        </p:nvSpPr>
        <p:spPr>
          <a:xfrm>
            <a:off x="6000750" y="2878066"/>
            <a:ext cx="2628900" cy="15543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SIMTECH 구현 — 문명을 현실에서 작동시킨다</a:t>
            </a:r>
            <a:endParaRPr lang="en-US" sz="650" dirty="0"/>
          </a:p>
        </p:txBody>
      </p:sp>
      <p:sp>
        <p:nvSpPr>
          <p:cNvPr id="35" name="Text 32"/>
          <p:cNvSpPr/>
          <p:nvPr/>
        </p:nvSpPr>
        <p:spPr>
          <a:xfrm>
            <a:off x="6086475" y="3102062"/>
            <a:ext cx="1037630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SWU 디지털 세계시민 교육</a:t>
            </a:r>
            <a:endParaRPr lang="en-US" sz="600" dirty="0"/>
          </a:p>
        </p:txBody>
      </p:sp>
      <p:sp>
        <p:nvSpPr>
          <p:cNvPr id="36" name="Text 33"/>
          <p:cNvSpPr/>
          <p:nvPr/>
        </p:nvSpPr>
        <p:spPr>
          <a:xfrm>
            <a:off x="6086475" y="3262796"/>
            <a:ext cx="800100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상생 토큰 · 재생 문명</a:t>
            </a:r>
            <a:endParaRPr lang="en-US" sz="600" dirty="0"/>
          </a:p>
        </p:txBody>
      </p:sp>
      <p:sp>
        <p:nvSpPr>
          <p:cNvPr id="37" name="Text 34"/>
          <p:cNvSpPr/>
          <p:nvPr/>
        </p:nvSpPr>
        <p:spPr>
          <a:xfrm>
            <a:off x="6086475" y="3423531"/>
            <a:ext cx="637580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디지털 국가</a:t>
            </a:r>
            <a:endParaRPr lang="en-US" sz="600" dirty="0"/>
          </a:p>
        </p:txBody>
      </p:sp>
      <p:sp>
        <p:nvSpPr>
          <p:cNvPr id="38" name="Shape 35"/>
          <p:cNvSpPr/>
          <p:nvPr/>
        </p:nvSpPr>
        <p:spPr>
          <a:xfrm>
            <a:off x="514350" y="3727140"/>
            <a:ext cx="8115300" cy="563966"/>
          </a:xfrm>
          <a:prstGeom prst="rect">
            <a:avLst/>
          </a:prstGeom>
          <a:solidFill>
            <a:srgbClr val="07152A">
              <a:alpha val="90000"/>
            </a:srgbClr>
          </a:solidFill>
          <a:ln w="9144">
            <a:solidFill>
              <a:srgbClr val="C8952F">
                <a:alpha val="25000"/>
              </a:srgbClr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2028825" y="3846965"/>
            <a:ext cx="500063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4A0DC">
                    <a:alpha val="8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弘益人間</a:t>
            </a:r>
            <a:endParaRPr lang="en-US" sz="850" dirty="0"/>
          </a:p>
        </p:txBody>
      </p:sp>
      <p:sp>
        <p:nvSpPr>
          <p:cNvPr id="40" name="Text 37"/>
          <p:cNvSpPr/>
          <p:nvPr/>
        </p:nvSpPr>
        <p:spPr>
          <a:xfrm>
            <a:off x="2028825" y="4044479"/>
            <a:ext cx="500063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 원리</a:t>
            </a:r>
            <a:endParaRPr lang="en-US" sz="550" dirty="0"/>
          </a:p>
        </p:txBody>
      </p:sp>
      <p:sp>
        <p:nvSpPr>
          <p:cNvPr id="41" name="Text 38"/>
          <p:cNvSpPr/>
          <p:nvPr/>
        </p:nvSpPr>
        <p:spPr>
          <a:xfrm>
            <a:off x="2700338" y="3893930"/>
            <a:ext cx="85725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8952F">
                    <a:alpha val="5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+</a:t>
            </a:r>
            <a:endParaRPr lang="en-US" sz="1050" dirty="0"/>
          </a:p>
        </p:txBody>
      </p:sp>
      <p:sp>
        <p:nvSpPr>
          <p:cNvPr id="42" name="Text 39"/>
          <p:cNvSpPr/>
          <p:nvPr/>
        </p:nvSpPr>
        <p:spPr>
          <a:xfrm>
            <a:off x="2957513" y="3846965"/>
            <a:ext cx="500063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50B478">
                    <a:alpha val="8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理化世界</a:t>
            </a:r>
            <a:endParaRPr lang="en-US" sz="850" dirty="0"/>
          </a:p>
        </p:txBody>
      </p:sp>
      <p:sp>
        <p:nvSpPr>
          <p:cNvPr id="43" name="Text 40"/>
          <p:cNvSpPr/>
          <p:nvPr/>
        </p:nvSpPr>
        <p:spPr>
          <a:xfrm>
            <a:off x="2957513" y="4044479"/>
            <a:ext cx="500063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서양 구현</a:t>
            </a:r>
            <a:endParaRPr lang="en-US" sz="550" dirty="0"/>
          </a:p>
        </p:txBody>
      </p:sp>
      <p:sp>
        <p:nvSpPr>
          <p:cNvPr id="44" name="Text 41"/>
          <p:cNvSpPr/>
          <p:nvPr/>
        </p:nvSpPr>
        <p:spPr>
          <a:xfrm>
            <a:off x="3629025" y="3893930"/>
            <a:ext cx="85725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8952F">
                    <a:alpha val="5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=</a:t>
            </a:r>
            <a:endParaRPr lang="en-US" sz="1050" dirty="0"/>
          </a:p>
        </p:txBody>
      </p:sp>
      <p:sp>
        <p:nvSpPr>
          <p:cNvPr id="45" name="Text 42"/>
          <p:cNvSpPr/>
          <p:nvPr/>
        </p:nvSpPr>
        <p:spPr>
          <a:xfrm>
            <a:off x="3886200" y="3829999"/>
            <a:ext cx="59293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弘益文明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3886200" y="4061445"/>
            <a:ext cx="592931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제6차 문명</a:t>
            </a:r>
            <a:endParaRPr lang="en-US" sz="550" dirty="0"/>
          </a:p>
        </p:txBody>
      </p:sp>
      <p:sp>
        <p:nvSpPr>
          <p:cNvPr id="47" name="Text 44"/>
          <p:cNvSpPr/>
          <p:nvPr/>
        </p:nvSpPr>
        <p:spPr>
          <a:xfrm>
            <a:off x="4829175" y="3852016"/>
            <a:ext cx="2286000" cy="299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SIMTECH는 이 공식을 </a:t>
            </a: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교육·경제·환경·AI·디지털 국가</a:t>
            </a:r>
            <a:r>
              <a:rPr lang="en-US" sz="7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의 5</a:t>
            </a:r>
            <a:r>
              <a:rPr lang="en-US" sz="7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 기둥으로 구현한다</a:t>
            </a:r>
            <a:endParaRPr lang="en-US" sz="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43500" y="2743200"/>
            <a:ext cx="3657600" cy="1828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325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憲章</a:t>
            </a:r>
            <a:endParaRPr lang="en-US" sz="13250" dirty="0"/>
          </a:p>
        </p:txBody>
      </p:sp>
      <p:sp>
        <p:nvSpPr>
          <p:cNvPr id="4" name="Text 1"/>
          <p:cNvSpPr/>
          <p:nvPr/>
        </p:nvSpPr>
        <p:spPr>
          <a:xfrm>
            <a:off x="285750" y="314325"/>
            <a:ext cx="98829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5부 — 헌장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5450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21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285750" y="476120"/>
            <a:ext cx="85725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인류 한가족 문명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헌장 10대 원칙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285750" y="746996"/>
            <a:ext cx="857250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Charter of the One-Family Civilization — 제6차 문명의 법적·윤리적 기반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285750" y="956649"/>
            <a:ext cx="4269116" cy="486389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285750" y="956649"/>
            <a:ext cx="4269116" cy="14288"/>
          </a:xfrm>
          <a:prstGeom prst="rect">
            <a:avLst/>
          </a:prstGeom>
          <a:solidFill>
            <a:srgbClr val="E1C58D"/>
          </a:solidFill>
          <a:ln/>
        </p:spPr>
      </p:sp>
      <p:sp>
        <p:nvSpPr>
          <p:cNvPr id="10" name="Text 7"/>
          <p:cNvSpPr/>
          <p:nvPr/>
        </p:nvSpPr>
        <p:spPr>
          <a:xfrm>
            <a:off x="331459" y="1053257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一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71472" y="996637"/>
            <a:ext cx="457507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人類一家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571472" y="1152013"/>
            <a:ext cx="45750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인류일가</a:t>
            </a:r>
            <a:endParaRPr lang="en-US" sz="600" dirty="0"/>
          </a:p>
        </p:txBody>
      </p:sp>
      <p:sp>
        <p:nvSpPr>
          <p:cNvPr id="13" name="Text 10"/>
          <p:cNvSpPr/>
          <p:nvPr/>
        </p:nvSpPr>
        <p:spPr>
          <a:xfrm>
            <a:off x="331459" y="1287019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인류는 하나의 가족이다. 국적·인종·종교의 경계는 문명의 본질이 아니다.</a:t>
            </a:r>
            <a:endParaRPr lang="en-US" sz="650" dirty="0"/>
          </a:p>
        </p:txBody>
      </p:sp>
      <p:sp>
        <p:nvSpPr>
          <p:cNvPr id="14" name="Text 11"/>
          <p:cNvSpPr/>
          <p:nvPr/>
        </p:nvSpPr>
        <p:spPr>
          <a:xfrm>
            <a:off x="4634843" y="1067544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二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874856" y="1010924"/>
            <a:ext cx="457507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弘益共生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4874856" y="1166301"/>
            <a:ext cx="45750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홍익공생</a:t>
            </a:r>
            <a:endParaRPr lang="en-US" sz="600" dirty="0"/>
          </a:p>
        </p:txBody>
      </p:sp>
      <p:sp>
        <p:nvSpPr>
          <p:cNvPr id="17" name="Text 14"/>
          <p:cNvSpPr/>
          <p:nvPr/>
        </p:nvSpPr>
        <p:spPr>
          <a:xfrm>
            <a:off x="4634843" y="1301307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전체를 이롭게 하는 공생을 모든 행위의 기준으로 삼는다.</a:t>
            </a:r>
            <a:endParaRPr lang="en-US" sz="650" dirty="0"/>
          </a:p>
        </p:txBody>
      </p:sp>
      <p:sp>
        <p:nvSpPr>
          <p:cNvPr id="18" name="Shape 15"/>
          <p:cNvSpPr/>
          <p:nvPr/>
        </p:nvSpPr>
        <p:spPr>
          <a:xfrm>
            <a:off x="285750" y="1477305"/>
            <a:ext cx="4269116" cy="486389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285750" y="1477305"/>
            <a:ext cx="4269116" cy="14288"/>
          </a:xfrm>
          <a:prstGeom prst="rect">
            <a:avLst/>
          </a:prstGeom>
          <a:solidFill>
            <a:srgbClr val="E1C58D"/>
          </a:solidFill>
          <a:ln/>
        </p:spPr>
      </p:sp>
      <p:sp>
        <p:nvSpPr>
          <p:cNvPr id="20" name="Text 17"/>
          <p:cNvSpPr/>
          <p:nvPr/>
        </p:nvSpPr>
        <p:spPr>
          <a:xfrm>
            <a:off x="331459" y="1573913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三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71472" y="1517293"/>
            <a:ext cx="571863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天地人合一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571472" y="1672670"/>
            <a:ext cx="57186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천지인합일</a:t>
            </a:r>
            <a:endParaRPr lang="en-US" sz="600" dirty="0"/>
          </a:p>
        </p:txBody>
      </p:sp>
      <p:sp>
        <p:nvSpPr>
          <p:cNvPr id="23" name="Text 20"/>
          <p:cNvSpPr/>
          <p:nvPr/>
        </p:nvSpPr>
        <p:spPr>
          <a:xfrm>
            <a:off x="331459" y="1807676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하늘·땅·사람은 하나의 생태계다. 자연과의 합일을 문명의 조건으로 한다.</a:t>
            </a:r>
            <a:endParaRPr lang="en-US" sz="650" dirty="0"/>
          </a:p>
        </p:txBody>
      </p:sp>
      <p:sp>
        <p:nvSpPr>
          <p:cNvPr id="24" name="Text 21"/>
          <p:cNvSpPr/>
          <p:nvPr/>
        </p:nvSpPr>
        <p:spPr>
          <a:xfrm>
            <a:off x="4634843" y="1588201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四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4874856" y="1531581"/>
            <a:ext cx="457507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再生循環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4874856" y="1686957"/>
            <a:ext cx="45750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재생순환</a:t>
            </a:r>
            <a:endParaRPr lang="en-US" sz="600" dirty="0"/>
          </a:p>
        </p:txBody>
      </p:sp>
      <p:sp>
        <p:nvSpPr>
          <p:cNvPr id="27" name="Text 24"/>
          <p:cNvSpPr/>
          <p:nvPr/>
        </p:nvSpPr>
        <p:spPr>
          <a:xfrm>
            <a:off x="4634843" y="1821963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착취가 아닌 재생과 순환을 경제·환경의 기본 원리로 채택한다.</a:t>
            </a:r>
            <a:endParaRPr lang="en-US" sz="650" dirty="0"/>
          </a:p>
        </p:txBody>
      </p:sp>
      <p:sp>
        <p:nvSpPr>
          <p:cNvPr id="28" name="Shape 25"/>
          <p:cNvSpPr/>
          <p:nvPr/>
        </p:nvSpPr>
        <p:spPr>
          <a:xfrm>
            <a:off x="285750" y="1997962"/>
            <a:ext cx="4269116" cy="486389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29" name="Shape 26"/>
          <p:cNvSpPr/>
          <p:nvPr/>
        </p:nvSpPr>
        <p:spPr>
          <a:xfrm>
            <a:off x="285750" y="1997962"/>
            <a:ext cx="4269116" cy="14288"/>
          </a:xfrm>
          <a:prstGeom prst="rect">
            <a:avLst/>
          </a:prstGeom>
          <a:solidFill>
            <a:srgbClr val="E1C58D"/>
          </a:solidFill>
          <a:ln/>
        </p:spPr>
      </p:sp>
      <p:sp>
        <p:nvSpPr>
          <p:cNvPr id="30" name="Text 27"/>
          <p:cNvSpPr/>
          <p:nvPr/>
        </p:nvSpPr>
        <p:spPr>
          <a:xfrm>
            <a:off x="331459" y="2094570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五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71472" y="2037950"/>
            <a:ext cx="457507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性通功完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571472" y="2193327"/>
            <a:ext cx="45750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성통공완</a:t>
            </a:r>
            <a:endParaRPr lang="en-US" sz="600" dirty="0"/>
          </a:p>
        </p:txBody>
      </p:sp>
      <p:sp>
        <p:nvSpPr>
          <p:cNvPr id="33" name="Text 30"/>
          <p:cNvSpPr/>
          <p:nvPr/>
        </p:nvSpPr>
        <p:spPr>
          <a:xfrm>
            <a:off x="331459" y="2328332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내면 각성(性通) 없이 세상 기여(功完)는 없다. 교육이 문명의 입구다.</a:t>
            </a:r>
            <a:endParaRPr lang="en-US" sz="650" dirty="0"/>
          </a:p>
        </p:txBody>
      </p:sp>
      <p:sp>
        <p:nvSpPr>
          <p:cNvPr id="34" name="Text 31"/>
          <p:cNvSpPr/>
          <p:nvPr/>
        </p:nvSpPr>
        <p:spPr>
          <a:xfrm>
            <a:off x="4634843" y="2108857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六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4874856" y="2052238"/>
            <a:ext cx="675531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디지털共有地</a:t>
            </a:r>
            <a:endParaRPr lang="en-US" sz="750" dirty="0"/>
          </a:p>
        </p:txBody>
      </p:sp>
      <p:sp>
        <p:nvSpPr>
          <p:cNvPr id="36" name="Text 33"/>
          <p:cNvSpPr/>
          <p:nvPr/>
        </p:nvSpPr>
        <p:spPr>
          <a:xfrm>
            <a:off x="4874856" y="2207614"/>
            <a:ext cx="675531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공유지</a:t>
            </a:r>
            <a:endParaRPr lang="en-US" sz="600" dirty="0"/>
          </a:p>
        </p:txBody>
      </p:sp>
      <p:sp>
        <p:nvSpPr>
          <p:cNvPr id="37" name="Text 34"/>
          <p:cNvSpPr/>
          <p:nvPr/>
        </p:nvSpPr>
        <p:spPr>
          <a:xfrm>
            <a:off x="4634843" y="2342620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공간·지식·AI는 인류 공유 자산이다. 독점을 금지한다.</a:t>
            </a:r>
            <a:endParaRPr lang="en-US" sz="650" dirty="0"/>
          </a:p>
        </p:txBody>
      </p:sp>
      <p:sp>
        <p:nvSpPr>
          <p:cNvPr id="38" name="Shape 35"/>
          <p:cNvSpPr/>
          <p:nvPr/>
        </p:nvSpPr>
        <p:spPr>
          <a:xfrm>
            <a:off x="285750" y="2518618"/>
            <a:ext cx="4269116" cy="486389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39" name="Shape 36"/>
          <p:cNvSpPr/>
          <p:nvPr/>
        </p:nvSpPr>
        <p:spPr>
          <a:xfrm>
            <a:off x="285750" y="2518618"/>
            <a:ext cx="4269116" cy="14288"/>
          </a:xfrm>
          <a:prstGeom prst="rect">
            <a:avLst/>
          </a:prstGeom>
          <a:solidFill>
            <a:srgbClr val="E1C58D"/>
          </a:solidFill>
          <a:ln/>
        </p:spPr>
      </p:sp>
      <p:sp>
        <p:nvSpPr>
          <p:cNvPr id="40" name="Text 37"/>
          <p:cNvSpPr/>
          <p:nvPr/>
        </p:nvSpPr>
        <p:spPr>
          <a:xfrm>
            <a:off x="331459" y="2615226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七</a:t>
            </a:r>
            <a:endParaRPr lang="en-US" sz="1100" dirty="0"/>
          </a:p>
        </p:txBody>
      </p:sp>
      <p:sp>
        <p:nvSpPr>
          <p:cNvPr id="41" name="Text 38"/>
          <p:cNvSpPr/>
          <p:nvPr/>
        </p:nvSpPr>
        <p:spPr>
          <a:xfrm>
            <a:off x="571472" y="2558607"/>
            <a:ext cx="480780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AI共進化</a:t>
            </a:r>
            <a:endParaRPr lang="en-US" sz="750" dirty="0"/>
          </a:p>
        </p:txBody>
      </p:sp>
      <p:sp>
        <p:nvSpPr>
          <p:cNvPr id="42" name="Text 39"/>
          <p:cNvSpPr/>
          <p:nvPr/>
        </p:nvSpPr>
        <p:spPr>
          <a:xfrm>
            <a:off x="571472" y="2713983"/>
            <a:ext cx="480780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공진화</a:t>
            </a:r>
            <a:endParaRPr lang="en-US" sz="600" dirty="0"/>
          </a:p>
        </p:txBody>
      </p:sp>
      <p:sp>
        <p:nvSpPr>
          <p:cNvPr id="43" name="Text 40"/>
          <p:cNvSpPr/>
          <p:nvPr/>
        </p:nvSpPr>
        <p:spPr>
          <a:xfrm>
            <a:off x="331459" y="2848989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AI는 인류의 적이 아닌 공진화 파트너다. 투명·분산·공익 원칙을 준수한다.</a:t>
            </a:r>
            <a:endParaRPr lang="en-US" sz="650" dirty="0"/>
          </a:p>
        </p:txBody>
      </p:sp>
      <p:sp>
        <p:nvSpPr>
          <p:cNvPr id="44" name="Text 41"/>
          <p:cNvSpPr/>
          <p:nvPr/>
        </p:nvSpPr>
        <p:spPr>
          <a:xfrm>
            <a:off x="4634843" y="2629514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八</a:t>
            </a:r>
            <a:endParaRPr lang="en-US" sz="1100" dirty="0"/>
          </a:p>
        </p:txBody>
      </p:sp>
      <p:sp>
        <p:nvSpPr>
          <p:cNvPr id="45" name="Text 42"/>
          <p:cNvSpPr/>
          <p:nvPr/>
        </p:nvSpPr>
        <p:spPr>
          <a:xfrm>
            <a:off x="4874856" y="2572894"/>
            <a:ext cx="457507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分散自治</a:t>
            </a:r>
            <a:endParaRPr lang="en-US" sz="750" dirty="0"/>
          </a:p>
        </p:txBody>
      </p:sp>
      <p:sp>
        <p:nvSpPr>
          <p:cNvPr id="46" name="Text 43"/>
          <p:cNvSpPr/>
          <p:nvPr/>
        </p:nvSpPr>
        <p:spPr>
          <a:xfrm>
            <a:off x="4874856" y="2728271"/>
            <a:ext cx="45750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분산자치</a:t>
            </a:r>
            <a:endParaRPr lang="en-US" sz="600" dirty="0"/>
          </a:p>
        </p:txBody>
      </p:sp>
      <p:sp>
        <p:nvSpPr>
          <p:cNvPr id="47" name="Text 44"/>
          <p:cNvSpPr/>
          <p:nvPr/>
        </p:nvSpPr>
        <p:spPr>
          <a:xfrm>
            <a:off x="4634843" y="2863276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권력은 분산되어야 한다. 디지털 세계시민의 참여 기반 분산 거버넌스를 원칙으로 한다.</a:t>
            </a:r>
            <a:endParaRPr lang="en-US" sz="650" dirty="0"/>
          </a:p>
        </p:txBody>
      </p:sp>
      <p:sp>
        <p:nvSpPr>
          <p:cNvPr id="48" name="Shape 45"/>
          <p:cNvSpPr/>
          <p:nvPr/>
        </p:nvSpPr>
        <p:spPr>
          <a:xfrm>
            <a:off x="285750" y="3039275"/>
            <a:ext cx="4269116" cy="486389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49" name="Shape 46"/>
          <p:cNvSpPr/>
          <p:nvPr/>
        </p:nvSpPr>
        <p:spPr>
          <a:xfrm>
            <a:off x="285750" y="3039275"/>
            <a:ext cx="4269116" cy="14288"/>
          </a:xfrm>
          <a:prstGeom prst="rect">
            <a:avLst/>
          </a:prstGeom>
          <a:solidFill>
            <a:srgbClr val="E1C58D"/>
          </a:solidFill>
          <a:ln/>
        </p:spPr>
      </p:sp>
      <p:sp>
        <p:nvSpPr>
          <p:cNvPr id="50" name="Text 47"/>
          <p:cNvSpPr/>
          <p:nvPr/>
        </p:nvSpPr>
        <p:spPr>
          <a:xfrm>
            <a:off x="331459" y="3135883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九</a:t>
            </a:r>
            <a:endParaRPr lang="en-US" sz="1100" dirty="0"/>
          </a:p>
        </p:txBody>
      </p:sp>
      <p:sp>
        <p:nvSpPr>
          <p:cNvPr id="51" name="Text 48"/>
          <p:cNvSpPr/>
          <p:nvPr/>
        </p:nvSpPr>
        <p:spPr>
          <a:xfrm>
            <a:off x="571472" y="3079263"/>
            <a:ext cx="571863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文明多樣性</a:t>
            </a:r>
            <a:endParaRPr lang="en-US" sz="750" dirty="0"/>
          </a:p>
        </p:txBody>
      </p:sp>
      <p:sp>
        <p:nvSpPr>
          <p:cNvPr id="52" name="Text 49"/>
          <p:cNvSpPr/>
          <p:nvPr/>
        </p:nvSpPr>
        <p:spPr>
          <a:xfrm>
            <a:off x="571472" y="3234640"/>
            <a:ext cx="57186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문명다양성</a:t>
            </a:r>
            <a:endParaRPr lang="en-US" sz="600" dirty="0"/>
          </a:p>
        </p:txBody>
      </p:sp>
      <p:sp>
        <p:nvSpPr>
          <p:cNvPr id="53" name="Text 50"/>
          <p:cNvSpPr/>
          <p:nvPr/>
        </p:nvSpPr>
        <p:spPr>
          <a:xfrm>
            <a:off x="331459" y="3369645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통합은 획일화가 아니다. 각 문화·전통·언어의 다양성을 인류의 자산으로 존중한다.</a:t>
            </a:r>
            <a:endParaRPr lang="en-US" sz="650" dirty="0"/>
          </a:p>
        </p:txBody>
      </p:sp>
      <p:sp>
        <p:nvSpPr>
          <p:cNvPr id="54" name="Text 51"/>
          <p:cNvSpPr/>
          <p:nvPr/>
        </p:nvSpPr>
        <p:spPr>
          <a:xfrm>
            <a:off x="4634843" y="3150171"/>
            <a:ext cx="171450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十</a:t>
            </a:r>
            <a:endParaRPr lang="en-US" sz="1100" dirty="0"/>
          </a:p>
        </p:txBody>
      </p:sp>
      <p:sp>
        <p:nvSpPr>
          <p:cNvPr id="55" name="Text 52"/>
          <p:cNvSpPr/>
          <p:nvPr/>
        </p:nvSpPr>
        <p:spPr>
          <a:xfrm>
            <a:off x="4874856" y="3093551"/>
            <a:ext cx="457507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平和建設</a:t>
            </a:r>
            <a:endParaRPr lang="en-US" sz="750" dirty="0"/>
          </a:p>
        </p:txBody>
      </p:sp>
      <p:sp>
        <p:nvSpPr>
          <p:cNvPr id="56" name="Text 53"/>
          <p:cNvSpPr/>
          <p:nvPr/>
        </p:nvSpPr>
        <p:spPr>
          <a:xfrm>
            <a:off x="4874856" y="3248927"/>
            <a:ext cx="45750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평화건설</a:t>
            </a:r>
            <a:endParaRPr lang="en-US" sz="600" dirty="0"/>
          </a:p>
        </p:txBody>
      </p:sp>
      <p:sp>
        <p:nvSpPr>
          <p:cNvPr id="57" name="Text 54"/>
          <p:cNvSpPr/>
          <p:nvPr/>
        </p:nvSpPr>
        <p:spPr>
          <a:xfrm>
            <a:off x="4634843" y="3383933"/>
            <a:ext cx="4177698" cy="141731"/>
          </a:xfrm>
          <a:prstGeom prst="rect">
            <a:avLst/>
          </a:prstGeom>
          <a:noFill/>
          <a:ln/>
        </p:spPr>
        <p:txBody>
          <a:bodyPr wrap="none" lIns="217678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평화는 소극적 전쟁 부재가 아니라 적극적으로 건설해야 할 문명의 목표다.</a:t>
            </a:r>
            <a:endParaRPr lang="en-US" sz="650" dirty="0"/>
          </a:p>
        </p:txBody>
      </p:sp>
      <p:sp>
        <p:nvSpPr>
          <p:cNvPr id="58" name="Shape 55"/>
          <p:cNvSpPr/>
          <p:nvPr/>
        </p:nvSpPr>
        <p:spPr>
          <a:xfrm>
            <a:off x="285750" y="3571373"/>
            <a:ext cx="8572500" cy="258570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59" name="Shape 56"/>
          <p:cNvSpPr/>
          <p:nvPr/>
        </p:nvSpPr>
        <p:spPr>
          <a:xfrm>
            <a:off x="285750" y="3571373"/>
            <a:ext cx="857250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60" name="Text 57"/>
          <p:cNvSpPr/>
          <p:nvPr/>
        </p:nvSpPr>
        <p:spPr>
          <a:xfrm>
            <a:off x="354313" y="3623863"/>
            <a:ext cx="621506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人類一家憲章</a:t>
            </a:r>
            <a:endParaRPr lang="en-US" sz="700" dirty="0"/>
          </a:p>
        </p:txBody>
      </p:sp>
      <p:sp>
        <p:nvSpPr>
          <p:cNvPr id="61" name="Text 58"/>
          <p:cNvSpPr/>
          <p:nvPr/>
        </p:nvSpPr>
        <p:spPr>
          <a:xfrm>
            <a:off x="1257272" y="3630225"/>
            <a:ext cx="454521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 10대 원칙은 인류 한가족 문명의 법적·윤리적 기반이며, 모든 SIMTECH 프로그램과 디지털 세계시민 활동의 준거가 된다.</a:t>
            </a:r>
            <a:endParaRPr lang="en-US" sz="6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72013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五柱</a:t>
            </a:r>
            <a:endParaRPr lang="en-US" sz="14900" dirty="0"/>
          </a:p>
        </p:txBody>
      </p:sp>
      <p:sp>
        <p:nvSpPr>
          <p:cNvPr id="4" name="Text 1"/>
          <p:cNvSpPr/>
          <p:nvPr/>
        </p:nvSpPr>
        <p:spPr>
          <a:xfrm>
            <a:off x="400050" y="314325"/>
            <a:ext cx="117737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5부 — 5대 기둥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307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22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400050" y="516136"/>
            <a:ext cx="83439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다섯 기둥 다시 세우기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00050" y="792733"/>
            <a:ext cx="8343900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5차 문명의 붕괴한 기둥을 6차 문명의 원리로 재건한다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400050" y="1051694"/>
            <a:ext cx="1001241" cy="216433"/>
          </a:xfrm>
          <a:prstGeom prst="rect">
            <a:avLst/>
          </a:prstGeom>
          <a:noFill/>
          <a:ln/>
        </p:spPr>
        <p:txBody>
          <a:bodyPr wrap="none" lIns="102108" tIns="54483" rIns="102108" bIns="54483" rtlCol="0" anchor="ctr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기둥</a:t>
            </a:r>
            <a:endParaRPr lang="en-US" sz="550" dirty="0"/>
          </a:p>
        </p:txBody>
      </p:sp>
      <p:sp>
        <p:nvSpPr>
          <p:cNvPr id="9" name="Text 6"/>
          <p:cNvSpPr/>
          <p:nvPr/>
        </p:nvSpPr>
        <p:spPr>
          <a:xfrm>
            <a:off x="1401291" y="1051694"/>
            <a:ext cx="3337554" cy="216433"/>
          </a:xfrm>
          <a:prstGeom prst="rect">
            <a:avLst/>
          </a:prstGeom>
          <a:noFill/>
          <a:ln/>
        </p:spPr>
        <p:txBody>
          <a:bodyPr wrap="square" lIns="102108" tIns="54483" rIns="102108" bIns="54483" rtlCol="0" anchor="ctr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5050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5차 문명 — 붕괴 상태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4738846" y="1051694"/>
            <a:ext cx="4005104" cy="216433"/>
          </a:xfrm>
          <a:prstGeom prst="rect">
            <a:avLst/>
          </a:prstGeom>
          <a:noFill/>
          <a:ln/>
        </p:spPr>
        <p:txBody>
          <a:bodyPr wrap="square" lIns="102108" tIns="54483" rIns="102108" bIns="54483" rtlCol="0" anchor="ctr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6차 문명 — 재건 방향</a:t>
            </a:r>
            <a:endParaRPr lang="en-US" sz="550" dirty="0"/>
          </a:p>
        </p:txBody>
      </p:sp>
      <p:sp>
        <p:nvSpPr>
          <p:cNvPr id="11" name="Text 8"/>
          <p:cNvSpPr/>
          <p:nvPr/>
        </p:nvSpPr>
        <p:spPr>
          <a:xfrm>
            <a:off x="485775" y="1488663"/>
            <a:ext cx="829791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教育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485775" y="1631538"/>
            <a:ext cx="829791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교육</a:t>
            </a:r>
            <a:endParaRPr lang="en-US" sz="550" dirty="0"/>
          </a:p>
        </p:txBody>
      </p:sp>
      <p:sp>
        <p:nvSpPr>
          <p:cNvPr id="13" name="Shape 10"/>
          <p:cNvSpPr/>
          <p:nvPr/>
        </p:nvSpPr>
        <p:spPr>
          <a:xfrm>
            <a:off x="1401291" y="1268127"/>
            <a:ext cx="3337554" cy="687558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487016" y="1464859"/>
            <a:ext cx="316610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경쟁·선발 교육 — 소수를 위한 지식 독점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487016" y="1628803"/>
            <a:ext cx="316610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입시 경쟁, 학벌 서열, 지식의 상품화. 교육이 불평등을 재생산하는 도구로 전락.</a:t>
            </a:r>
            <a:endParaRPr lang="en-US" sz="650" dirty="0"/>
          </a:p>
        </p:txBody>
      </p:sp>
      <p:sp>
        <p:nvSpPr>
          <p:cNvPr id="16" name="Shape 13"/>
          <p:cNvSpPr/>
          <p:nvPr/>
        </p:nvSpPr>
        <p:spPr>
          <a:xfrm>
            <a:off x="4738846" y="1268127"/>
            <a:ext cx="4005104" cy="687558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4824571" y="1464859"/>
            <a:ext cx="383365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性通功完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 · SWU 세계시민 교육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4824571" y="1628803"/>
            <a:ext cx="383365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내면 각성(STEP01~05) + 문명 설계(STEP06). 디지털 세계시민권 부여. 교육이 문명의 입구가 된다.</a:t>
            </a:r>
            <a:endParaRPr lang="en-US" sz="650" dirty="0"/>
          </a:p>
        </p:txBody>
      </p:sp>
      <p:sp>
        <p:nvSpPr>
          <p:cNvPr id="19" name="Text 16"/>
          <p:cNvSpPr/>
          <p:nvPr/>
        </p:nvSpPr>
        <p:spPr>
          <a:xfrm>
            <a:off x="485775" y="2171616"/>
            <a:ext cx="829791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經濟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485775" y="2314491"/>
            <a:ext cx="829791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</a:t>
            </a:r>
            <a:endParaRPr lang="en-US" sz="550" dirty="0"/>
          </a:p>
        </p:txBody>
      </p:sp>
      <p:sp>
        <p:nvSpPr>
          <p:cNvPr id="21" name="Shape 18"/>
          <p:cNvSpPr/>
          <p:nvPr/>
        </p:nvSpPr>
        <p:spPr>
          <a:xfrm>
            <a:off x="1401291" y="1955685"/>
            <a:ext cx="3337554" cy="681921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487016" y="2147813"/>
            <a:ext cx="316610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자본 독점 · 불평등 심화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1487016" y="2311757"/>
            <a:ext cx="316610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상위 1%가 전 세계 부의 50% 이상 보유. 디지털 경제가 불평등을 가속화.</a:t>
            </a:r>
            <a:endParaRPr lang="en-US" sz="650" dirty="0"/>
          </a:p>
        </p:txBody>
      </p:sp>
      <p:sp>
        <p:nvSpPr>
          <p:cNvPr id="24" name="Shape 21"/>
          <p:cNvSpPr/>
          <p:nvPr/>
        </p:nvSpPr>
        <p:spPr>
          <a:xfrm>
            <a:off x="4738846" y="1955685"/>
            <a:ext cx="4005104" cy="681921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4824571" y="2147813"/>
            <a:ext cx="383365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相生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 토큰 경제 · 디지털 대동</a:t>
            </a:r>
            <a:endParaRPr lang="en-US" sz="650" dirty="0"/>
          </a:p>
        </p:txBody>
      </p:sp>
      <p:sp>
        <p:nvSpPr>
          <p:cNvPr id="26" name="Text 23"/>
          <p:cNvSpPr/>
          <p:nvPr/>
        </p:nvSpPr>
        <p:spPr>
          <a:xfrm>
            <a:off x="4824571" y="2311757"/>
            <a:ext cx="383365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토큰 + DAO + 공유지 기반 순환 경제. 天下爲公 원칙으로 공동 번영 실현.</a:t>
            </a:r>
            <a:endParaRPr lang="en-US" sz="650" dirty="0"/>
          </a:p>
        </p:txBody>
      </p:sp>
      <p:sp>
        <p:nvSpPr>
          <p:cNvPr id="27" name="Text 24"/>
          <p:cNvSpPr/>
          <p:nvPr/>
        </p:nvSpPr>
        <p:spPr>
          <a:xfrm>
            <a:off x="485775" y="2853537"/>
            <a:ext cx="829791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環境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485775" y="2996412"/>
            <a:ext cx="829791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환경</a:t>
            </a:r>
            <a:endParaRPr lang="en-US" sz="550" dirty="0"/>
          </a:p>
        </p:txBody>
      </p:sp>
      <p:sp>
        <p:nvSpPr>
          <p:cNvPr id="29" name="Shape 26"/>
          <p:cNvSpPr/>
          <p:nvPr/>
        </p:nvSpPr>
        <p:spPr>
          <a:xfrm>
            <a:off x="1401291" y="2637606"/>
            <a:ext cx="3337554" cy="681921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1487016" y="2829734"/>
            <a:ext cx="316610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착취 경제 · 탄소 문명</a:t>
            </a:r>
            <a:endParaRPr lang="en-US" sz="650" dirty="0"/>
          </a:p>
        </p:txBody>
      </p:sp>
      <p:sp>
        <p:nvSpPr>
          <p:cNvPr id="31" name="Text 28"/>
          <p:cNvSpPr/>
          <p:nvPr/>
        </p:nvSpPr>
        <p:spPr>
          <a:xfrm>
            <a:off x="1487016" y="2993678"/>
            <a:ext cx="316610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자연을 무한 착취 가능한 자원으로 인식. 기후 위기, 생물 다양성 붕괴, 자원 고갈.</a:t>
            </a:r>
            <a:endParaRPr lang="en-US" sz="650" dirty="0"/>
          </a:p>
        </p:txBody>
      </p:sp>
      <p:sp>
        <p:nvSpPr>
          <p:cNvPr id="32" name="Shape 29"/>
          <p:cNvSpPr/>
          <p:nvPr/>
        </p:nvSpPr>
        <p:spPr>
          <a:xfrm>
            <a:off x="4738846" y="2637606"/>
            <a:ext cx="4005104" cy="681921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33" name="Text 30"/>
          <p:cNvSpPr/>
          <p:nvPr/>
        </p:nvSpPr>
        <p:spPr>
          <a:xfrm>
            <a:off x="4824571" y="2829734"/>
            <a:ext cx="383365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재생 문명 · </a:t>
            </a: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天符經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 순환 경제</a:t>
            </a:r>
            <a:endParaRPr lang="en-US" sz="650" dirty="0"/>
          </a:p>
        </p:txBody>
      </p:sp>
      <p:sp>
        <p:nvSpPr>
          <p:cNvPr id="34" name="Text 31"/>
          <p:cNvSpPr/>
          <p:nvPr/>
        </p:nvSpPr>
        <p:spPr>
          <a:xfrm>
            <a:off x="4824571" y="2993678"/>
            <a:ext cx="383365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탄소중립을 넘어 재생(Regeneration)으로. 一始一終 순환 원리를 경제 시스템에 적용.</a:t>
            </a:r>
            <a:endParaRPr lang="en-US" sz="650" dirty="0"/>
          </a:p>
        </p:txBody>
      </p:sp>
      <p:sp>
        <p:nvSpPr>
          <p:cNvPr id="35" name="Text 32"/>
          <p:cNvSpPr/>
          <p:nvPr/>
        </p:nvSpPr>
        <p:spPr>
          <a:xfrm>
            <a:off x="485775" y="3535459"/>
            <a:ext cx="829791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人工知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485775" y="3678334"/>
            <a:ext cx="829791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</a:t>
            </a:r>
            <a:endParaRPr lang="en-US" sz="550" dirty="0"/>
          </a:p>
        </p:txBody>
      </p:sp>
      <p:sp>
        <p:nvSpPr>
          <p:cNvPr id="37" name="Shape 34"/>
          <p:cNvSpPr/>
          <p:nvPr/>
        </p:nvSpPr>
        <p:spPr>
          <a:xfrm>
            <a:off x="1401291" y="3319528"/>
            <a:ext cx="3337554" cy="681921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38" name="Text 35"/>
          <p:cNvSpPr/>
          <p:nvPr/>
        </p:nvSpPr>
        <p:spPr>
          <a:xfrm>
            <a:off x="1487016" y="3511655"/>
            <a:ext cx="316610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독점 · 블랙박스 의사결정</a:t>
            </a:r>
            <a:endParaRPr lang="en-US" sz="650" dirty="0"/>
          </a:p>
        </p:txBody>
      </p:sp>
      <p:sp>
        <p:nvSpPr>
          <p:cNvPr id="39" name="Text 36"/>
          <p:cNvSpPr/>
          <p:nvPr/>
        </p:nvSpPr>
        <p:spPr>
          <a:xfrm>
            <a:off x="1487016" y="3675599"/>
            <a:ext cx="316610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소수 빅테크의 AI 역량 독점. 불투명한 알고리즘이 인류의 삶을 결정.</a:t>
            </a:r>
            <a:endParaRPr lang="en-US" sz="650" dirty="0"/>
          </a:p>
        </p:txBody>
      </p:sp>
      <p:sp>
        <p:nvSpPr>
          <p:cNvPr id="40" name="Shape 37"/>
          <p:cNvSpPr/>
          <p:nvPr/>
        </p:nvSpPr>
        <p:spPr>
          <a:xfrm>
            <a:off x="4738846" y="3319528"/>
            <a:ext cx="4005104" cy="681921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41" name="Text 38"/>
          <p:cNvSpPr/>
          <p:nvPr/>
        </p:nvSpPr>
        <p:spPr>
          <a:xfrm>
            <a:off x="4824571" y="3511655"/>
            <a:ext cx="383365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공진화 · </a:t>
            </a: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 AI 거버넌스</a:t>
            </a:r>
            <a:endParaRPr lang="en-US" sz="650" dirty="0"/>
          </a:p>
        </p:txBody>
      </p:sp>
      <p:sp>
        <p:nvSpPr>
          <p:cNvPr id="42" name="Text 39"/>
          <p:cNvSpPr/>
          <p:nvPr/>
        </p:nvSpPr>
        <p:spPr>
          <a:xfrm>
            <a:off x="4824571" y="3675599"/>
            <a:ext cx="383365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투명·분산·공익 3원칙. 인간·자연·AI 삼위일체 공진화. AI는 인류를 이롭게 하는 조력자.</a:t>
            </a:r>
            <a:endParaRPr lang="en-US" sz="650" dirty="0"/>
          </a:p>
        </p:txBody>
      </p:sp>
      <p:sp>
        <p:nvSpPr>
          <p:cNvPr id="43" name="Text 40"/>
          <p:cNvSpPr/>
          <p:nvPr/>
        </p:nvSpPr>
        <p:spPr>
          <a:xfrm>
            <a:off x="485775" y="4216375"/>
            <a:ext cx="829791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國家</a:t>
            </a:r>
            <a:endParaRPr lang="en-US" sz="850" dirty="0"/>
          </a:p>
        </p:txBody>
      </p:sp>
      <p:sp>
        <p:nvSpPr>
          <p:cNvPr id="44" name="Text 41"/>
          <p:cNvSpPr/>
          <p:nvPr/>
        </p:nvSpPr>
        <p:spPr>
          <a:xfrm>
            <a:off x="485775" y="4359250"/>
            <a:ext cx="829791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국가</a:t>
            </a:r>
            <a:endParaRPr lang="en-US" sz="550" dirty="0"/>
          </a:p>
        </p:txBody>
      </p:sp>
      <p:sp>
        <p:nvSpPr>
          <p:cNvPr id="45" name="Shape 42"/>
          <p:cNvSpPr/>
          <p:nvPr/>
        </p:nvSpPr>
        <p:spPr>
          <a:xfrm>
            <a:off x="1401291" y="4001449"/>
            <a:ext cx="3337554" cy="676312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46" name="Text 43"/>
          <p:cNvSpPr/>
          <p:nvPr/>
        </p:nvSpPr>
        <p:spPr>
          <a:xfrm>
            <a:off x="1487016" y="4192544"/>
            <a:ext cx="316610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국가 분열 · 디지털 격차</a:t>
            </a:r>
            <a:endParaRPr lang="en-US" sz="650" dirty="0"/>
          </a:p>
        </p:txBody>
      </p:sp>
      <p:sp>
        <p:nvSpPr>
          <p:cNvPr id="47" name="Text 44"/>
          <p:cNvSpPr/>
          <p:nvPr/>
        </p:nvSpPr>
        <p:spPr>
          <a:xfrm>
            <a:off x="1487016" y="4356488"/>
            <a:ext cx="316610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국경이 글로벌 문제 해결을 가로막음. 디지털 접근성 불평등. 사이버 주권 분쟁.</a:t>
            </a:r>
            <a:endParaRPr lang="en-US" sz="650" dirty="0"/>
          </a:p>
        </p:txBody>
      </p:sp>
      <p:sp>
        <p:nvSpPr>
          <p:cNvPr id="48" name="Shape 45"/>
          <p:cNvSpPr/>
          <p:nvPr/>
        </p:nvSpPr>
        <p:spPr>
          <a:xfrm>
            <a:off x="4738846" y="4001449"/>
            <a:ext cx="4005104" cy="676312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49" name="Text 46"/>
          <p:cNvSpPr/>
          <p:nvPr/>
        </p:nvSpPr>
        <p:spPr>
          <a:xfrm>
            <a:off x="4824571" y="4192544"/>
            <a:ext cx="383365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디지털 국가 · </a:t>
            </a: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理化世界</a:t>
            </a:r>
            <a:endParaRPr lang="en-US" sz="650" dirty="0"/>
          </a:p>
        </p:txBody>
      </p:sp>
      <p:sp>
        <p:nvSpPr>
          <p:cNvPr id="50" name="Text 47"/>
          <p:cNvSpPr/>
          <p:nvPr/>
        </p:nvSpPr>
        <p:spPr>
          <a:xfrm>
            <a:off x="4824571" y="4356488"/>
            <a:ext cx="383365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영토·시민·헌장 기반 문명 국가. e-Residency 모델로 국경 초월 세계시민권 실현.</a:t>
            </a:r>
            <a:endParaRPr lang="en-US" sz="650" dirty="0"/>
          </a:p>
        </p:txBody>
      </p:sp>
      <p:sp>
        <p:nvSpPr>
          <p:cNvPr id="51" name="Shape 48"/>
          <p:cNvSpPr/>
          <p:nvPr/>
        </p:nvSpPr>
        <p:spPr>
          <a:xfrm>
            <a:off x="400050" y="4780620"/>
            <a:ext cx="8343900" cy="362880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52" name="Shape 49"/>
          <p:cNvSpPr/>
          <p:nvPr/>
        </p:nvSpPr>
        <p:spPr>
          <a:xfrm>
            <a:off x="400050" y="4780620"/>
            <a:ext cx="8343900" cy="14288"/>
          </a:xfrm>
          <a:prstGeom prst="rect">
            <a:avLst/>
          </a:prstGeom>
          <a:solidFill>
            <a:srgbClr val="EFDFC1"/>
          </a:solidFill>
          <a:ln/>
        </p:spPr>
      </p:sp>
      <p:sp>
        <p:nvSpPr>
          <p:cNvPr id="53" name="Text 50"/>
          <p:cNvSpPr/>
          <p:nvPr/>
        </p:nvSpPr>
        <p:spPr>
          <a:xfrm>
            <a:off x="542925" y="4887051"/>
            <a:ext cx="4572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C8952F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五柱再建</a:t>
            </a:r>
            <a:endParaRPr lang="en-US" sz="800" dirty="0"/>
          </a:p>
        </p:txBody>
      </p:sp>
      <p:sp>
        <p:nvSpPr>
          <p:cNvPr id="54" name="Text 51"/>
          <p:cNvSpPr/>
          <p:nvPr/>
        </p:nvSpPr>
        <p:spPr>
          <a:xfrm>
            <a:off x="1350169" y="4894222"/>
            <a:ext cx="5611416" cy="1499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기둥은 독립된 정책이 아니라 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하나의 문명 운영체계</a:t>
            </a: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로 통합된다. 각 기둥은 홍익인간의 원리로 연결되어 상호 강화하며 제6차 문명을 지탱한다.</a:t>
            </a:r>
            <a:endParaRPr lang="en-US" sz="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43450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大學</a:t>
            </a:r>
            <a:endParaRPr lang="en-US" sz="14900" dirty="0"/>
          </a:p>
        </p:txBody>
      </p:sp>
      <p:sp>
        <p:nvSpPr>
          <p:cNvPr id="4" name="Text 1"/>
          <p:cNvSpPr/>
          <p:nvPr/>
        </p:nvSpPr>
        <p:spPr>
          <a:xfrm>
            <a:off x="400050" y="342900"/>
            <a:ext cx="38862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교육 ①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400050" y="516136"/>
            <a:ext cx="38862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SWU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00050" y="792733"/>
            <a:ext cx="3886200" cy="1375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spc="1" kern="0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SIMTECH WORLD UNIVERSITY</a:t>
            </a:r>
            <a:endParaRPr lang="en-US" sz="700" dirty="0"/>
          </a:p>
        </p:txBody>
      </p:sp>
      <p:sp>
        <p:nvSpPr>
          <p:cNvPr id="7" name="Text 4"/>
          <p:cNvSpPr/>
          <p:nvPr/>
        </p:nvSpPr>
        <p:spPr>
          <a:xfrm>
            <a:off x="400050" y="953105"/>
            <a:ext cx="388620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문명 설계 교육 기관 — 문명의 입구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400050" y="1348494"/>
            <a:ext cx="3886200" cy="747526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400050" y="1348494"/>
            <a:ext cx="3886200" cy="14288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10" name="Text 7"/>
          <p:cNvSpPr/>
          <p:nvPr/>
        </p:nvSpPr>
        <p:spPr>
          <a:xfrm>
            <a:off x="514350" y="1445633"/>
            <a:ext cx="36576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MISSION</a:t>
            </a:r>
            <a:endParaRPr lang="en-US" sz="550" dirty="0"/>
          </a:p>
        </p:txBody>
      </p:sp>
      <p:sp>
        <p:nvSpPr>
          <p:cNvPr id="11" name="Text 8"/>
          <p:cNvSpPr/>
          <p:nvPr/>
        </p:nvSpPr>
        <p:spPr>
          <a:xfrm>
            <a:off x="514350" y="1607427"/>
            <a:ext cx="3657600" cy="377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8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자각한 개인이 문명 설계자로 성장하는</a:t>
            </a:r>
            <a:r>
              <a:rPr lang="en-US" sz="8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
</a:t>
            </a:r>
            <a:r>
              <a:rPr lang="en-US" sz="8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성통공완(性通功完)</a:t>
            </a:r>
            <a:r>
              <a:rPr lang="en-US" sz="8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 교육 시스템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400050" y="2207447"/>
            <a:ext cx="3886200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SWU의 3가지 역할</a:t>
            </a:r>
            <a:endParaRPr lang="en-US" sz="550" dirty="0"/>
          </a:p>
        </p:txBody>
      </p:sp>
      <p:sp>
        <p:nvSpPr>
          <p:cNvPr id="13" name="Text 10"/>
          <p:cNvSpPr/>
          <p:nvPr/>
        </p:nvSpPr>
        <p:spPr>
          <a:xfrm>
            <a:off x="400050" y="2399602"/>
            <a:ext cx="200025" cy="1485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一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668638" y="2399602"/>
            <a:ext cx="3617612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문명의 입구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668638" y="2540691"/>
            <a:ext cx="3617612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분리의 세계관에서 통합의 세계관으로 전환하는 교육 관문</a:t>
            </a:r>
            <a:endParaRPr lang="en-US" sz="650" dirty="0"/>
          </a:p>
        </p:txBody>
      </p:sp>
      <p:sp>
        <p:nvSpPr>
          <p:cNvPr id="16" name="Text 13"/>
          <p:cNvSpPr/>
          <p:nvPr/>
        </p:nvSpPr>
        <p:spPr>
          <a:xfrm>
            <a:off x="400050" y="2731564"/>
            <a:ext cx="200025" cy="1485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二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668638" y="2731564"/>
            <a:ext cx="3617612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설계자 양성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668638" y="2872653"/>
            <a:ext cx="3617612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STEP01~06 통합 커리큘럼으로 문명 설계 역량 개발</a:t>
            </a:r>
            <a:endParaRPr lang="en-US" sz="650" dirty="0"/>
          </a:p>
        </p:txBody>
      </p:sp>
      <p:sp>
        <p:nvSpPr>
          <p:cNvPr id="19" name="Text 16"/>
          <p:cNvSpPr/>
          <p:nvPr/>
        </p:nvSpPr>
        <p:spPr>
          <a:xfrm>
            <a:off x="400050" y="3063525"/>
            <a:ext cx="200025" cy="1485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三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668638" y="3063525"/>
            <a:ext cx="3617612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세계시민권 부여</a:t>
            </a:r>
            <a:endParaRPr lang="en-US" sz="650" dirty="0"/>
          </a:p>
        </p:txBody>
      </p:sp>
      <p:sp>
        <p:nvSpPr>
          <p:cNvPr id="21" name="Text 18"/>
          <p:cNvSpPr/>
          <p:nvPr/>
        </p:nvSpPr>
        <p:spPr>
          <a:xfrm>
            <a:off x="668638" y="3204614"/>
            <a:ext cx="3617612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수료 시 디지털 홍익인 인증 발급</a:t>
            </a:r>
            <a:endParaRPr lang="en-US" sz="650" dirty="0"/>
          </a:p>
        </p:txBody>
      </p:sp>
      <p:sp>
        <p:nvSpPr>
          <p:cNvPr id="22" name="Shape 19"/>
          <p:cNvSpPr/>
          <p:nvPr/>
        </p:nvSpPr>
        <p:spPr>
          <a:xfrm>
            <a:off x="400050" y="3464049"/>
            <a:ext cx="3886200" cy="434094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23" name="Shape 20"/>
          <p:cNvSpPr/>
          <p:nvPr/>
        </p:nvSpPr>
        <p:spPr>
          <a:xfrm>
            <a:off x="400050" y="3464049"/>
            <a:ext cx="388620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24" name="Text 21"/>
          <p:cNvSpPr/>
          <p:nvPr/>
        </p:nvSpPr>
        <p:spPr>
          <a:xfrm>
            <a:off x="502909" y="3538333"/>
            <a:ext cx="3680482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UNESCO GCED 기반 심화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502909" y="3682994"/>
            <a:ext cx="3680482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세계시민교육을 홍익인간 철학으로 심화시킨 </a:t>
            </a:r>
            <a:r>
              <a:rPr lang="en-US" sz="6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설계 교육</a:t>
            </a: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 지식·기술·가치·태도의 통합 개발.</a:t>
            </a:r>
            <a:endParaRPr lang="en-US" sz="650" dirty="0"/>
          </a:p>
        </p:txBody>
      </p:sp>
      <p:sp>
        <p:nvSpPr>
          <p:cNvPr id="26" name="Text 23"/>
          <p:cNvSpPr/>
          <p:nvPr/>
        </p:nvSpPr>
        <p:spPr>
          <a:xfrm>
            <a:off x="4857750" y="342900"/>
            <a:ext cx="38862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STEP01~06 통합 커리큘럼</a:t>
            </a:r>
            <a:endParaRPr lang="en-US" sz="600" dirty="0"/>
          </a:p>
        </p:txBody>
      </p:sp>
      <p:sp>
        <p:nvSpPr>
          <p:cNvPr id="27" name="Shape 24"/>
          <p:cNvSpPr/>
          <p:nvPr/>
        </p:nvSpPr>
        <p:spPr>
          <a:xfrm>
            <a:off x="4857750" y="601861"/>
            <a:ext cx="3886200" cy="401836"/>
          </a:xfrm>
          <a:prstGeom prst="rect">
            <a:avLst/>
          </a:prstGeom>
          <a:solidFill>
            <a:srgbClr val="1A5276">
              <a:alpha val="15000"/>
            </a:srgbClr>
          </a:solidFill>
          <a:ln/>
        </p:spPr>
      </p:sp>
      <p:sp>
        <p:nvSpPr>
          <p:cNvPr id="28" name="Shape 25"/>
          <p:cNvSpPr/>
          <p:nvPr/>
        </p:nvSpPr>
        <p:spPr>
          <a:xfrm>
            <a:off x="4857750" y="601861"/>
            <a:ext cx="3886200" cy="7144"/>
          </a:xfrm>
          <a:prstGeom prst="rect">
            <a:avLst/>
          </a:prstGeom>
          <a:solidFill>
            <a:srgbClr val="AFC2CF"/>
          </a:solidFill>
          <a:ln/>
        </p:spPr>
      </p:sp>
      <p:sp>
        <p:nvSpPr>
          <p:cNvPr id="29" name="Text 26"/>
          <p:cNvSpPr/>
          <p:nvPr/>
        </p:nvSpPr>
        <p:spPr>
          <a:xfrm>
            <a:off x="4943475" y="659011"/>
            <a:ext cx="371475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spc="1" kern="0" dirty="0">
                <a:solidFill>
                  <a:srgbClr val="F5F5F5">
                    <a:alpha val="4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4943475" y="767953"/>
            <a:ext cx="37147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1A5276">
                    <a:alpha val="8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01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5400675" y="668666"/>
            <a:ext cx="325755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자기 발견</a:t>
            </a:r>
            <a:endParaRPr lang="en-US" sz="650" dirty="0"/>
          </a:p>
        </p:txBody>
      </p:sp>
      <p:sp>
        <p:nvSpPr>
          <p:cNvPr id="32" name="Text 29"/>
          <p:cNvSpPr/>
          <p:nvPr/>
        </p:nvSpPr>
        <p:spPr>
          <a:xfrm>
            <a:off x="5400675" y="809755"/>
            <a:ext cx="3257550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나는 누구인가 · 내면의 본성 회복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4857750" y="1036541"/>
            <a:ext cx="3886200" cy="401836"/>
          </a:xfrm>
          <a:prstGeom prst="rect">
            <a:avLst/>
          </a:prstGeom>
          <a:solidFill>
            <a:srgbClr val="1A5276">
              <a:alpha val="15000"/>
            </a:srgbClr>
          </a:solidFill>
          <a:ln/>
        </p:spPr>
      </p:sp>
      <p:sp>
        <p:nvSpPr>
          <p:cNvPr id="34" name="Shape 31"/>
          <p:cNvSpPr/>
          <p:nvPr/>
        </p:nvSpPr>
        <p:spPr>
          <a:xfrm>
            <a:off x="4857750" y="1036541"/>
            <a:ext cx="3886200" cy="7144"/>
          </a:xfrm>
          <a:prstGeom prst="rect">
            <a:avLst/>
          </a:prstGeom>
          <a:solidFill>
            <a:srgbClr val="AFC2CF"/>
          </a:solidFill>
          <a:ln/>
        </p:spPr>
      </p:sp>
      <p:sp>
        <p:nvSpPr>
          <p:cNvPr id="35" name="Text 32"/>
          <p:cNvSpPr/>
          <p:nvPr/>
        </p:nvSpPr>
        <p:spPr>
          <a:xfrm>
            <a:off x="4943475" y="1093691"/>
            <a:ext cx="371475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spc="1" kern="0" dirty="0">
                <a:solidFill>
                  <a:srgbClr val="F5F5F5">
                    <a:alpha val="4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</a:t>
            </a:r>
            <a:endParaRPr lang="en-US" sz="550" dirty="0"/>
          </a:p>
        </p:txBody>
      </p:sp>
      <p:sp>
        <p:nvSpPr>
          <p:cNvPr id="36" name="Text 33"/>
          <p:cNvSpPr/>
          <p:nvPr/>
        </p:nvSpPr>
        <p:spPr>
          <a:xfrm>
            <a:off x="4943475" y="1202634"/>
            <a:ext cx="37147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1A5276">
                    <a:alpha val="8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02</a:t>
            </a:r>
            <a:endParaRPr lang="en-US" sz="1200" dirty="0"/>
          </a:p>
        </p:txBody>
      </p:sp>
      <p:sp>
        <p:nvSpPr>
          <p:cNvPr id="37" name="Text 34"/>
          <p:cNvSpPr/>
          <p:nvPr/>
        </p:nvSpPr>
        <p:spPr>
          <a:xfrm>
            <a:off x="5400675" y="1103347"/>
            <a:ext cx="325755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관계 설계</a:t>
            </a:r>
            <a:endParaRPr lang="en-US" sz="650" dirty="0"/>
          </a:p>
        </p:txBody>
      </p:sp>
      <p:sp>
        <p:nvSpPr>
          <p:cNvPr id="38" name="Text 35"/>
          <p:cNvSpPr/>
          <p:nvPr/>
        </p:nvSpPr>
        <p:spPr>
          <a:xfrm>
            <a:off x="5400675" y="1244436"/>
            <a:ext cx="3257550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우리는 어떻게 연결되는가 · 공동체 설계</a:t>
            </a:r>
            <a:endParaRPr lang="en-US" sz="600" dirty="0"/>
          </a:p>
        </p:txBody>
      </p:sp>
      <p:sp>
        <p:nvSpPr>
          <p:cNvPr id="39" name="Shape 36"/>
          <p:cNvSpPr/>
          <p:nvPr/>
        </p:nvSpPr>
        <p:spPr>
          <a:xfrm>
            <a:off x="4857750" y="1471222"/>
            <a:ext cx="3886200" cy="401836"/>
          </a:xfrm>
          <a:prstGeom prst="rect">
            <a:avLst/>
          </a:prstGeom>
          <a:solidFill>
            <a:srgbClr val="1A5276">
              <a:alpha val="15000"/>
            </a:srgbClr>
          </a:solidFill>
          <a:ln/>
        </p:spPr>
      </p:sp>
      <p:sp>
        <p:nvSpPr>
          <p:cNvPr id="40" name="Shape 37"/>
          <p:cNvSpPr/>
          <p:nvPr/>
        </p:nvSpPr>
        <p:spPr>
          <a:xfrm>
            <a:off x="4857750" y="1471222"/>
            <a:ext cx="3886200" cy="7144"/>
          </a:xfrm>
          <a:prstGeom prst="rect">
            <a:avLst/>
          </a:prstGeom>
          <a:solidFill>
            <a:srgbClr val="AFC2CF"/>
          </a:solidFill>
          <a:ln/>
        </p:spPr>
      </p:sp>
      <p:sp>
        <p:nvSpPr>
          <p:cNvPr id="41" name="Text 38"/>
          <p:cNvSpPr/>
          <p:nvPr/>
        </p:nvSpPr>
        <p:spPr>
          <a:xfrm>
            <a:off x="4943475" y="1528372"/>
            <a:ext cx="371475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spc="1" kern="0" dirty="0">
                <a:solidFill>
                  <a:srgbClr val="F5F5F5">
                    <a:alpha val="4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</a:t>
            </a:r>
            <a:endParaRPr lang="en-US" sz="550" dirty="0"/>
          </a:p>
        </p:txBody>
      </p:sp>
      <p:sp>
        <p:nvSpPr>
          <p:cNvPr id="42" name="Text 39"/>
          <p:cNvSpPr/>
          <p:nvPr/>
        </p:nvSpPr>
        <p:spPr>
          <a:xfrm>
            <a:off x="4943475" y="1637314"/>
            <a:ext cx="37147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1A5276">
                    <a:alpha val="8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03</a:t>
            </a:r>
            <a:endParaRPr lang="en-US" sz="1200" dirty="0"/>
          </a:p>
        </p:txBody>
      </p:sp>
      <p:sp>
        <p:nvSpPr>
          <p:cNvPr id="43" name="Text 40"/>
          <p:cNvSpPr/>
          <p:nvPr/>
        </p:nvSpPr>
        <p:spPr>
          <a:xfrm>
            <a:off x="5400675" y="1538027"/>
            <a:ext cx="325755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사회 이해</a:t>
            </a:r>
            <a:endParaRPr lang="en-US" sz="650" dirty="0"/>
          </a:p>
        </p:txBody>
      </p:sp>
      <p:sp>
        <p:nvSpPr>
          <p:cNvPr id="44" name="Text 41"/>
          <p:cNvSpPr/>
          <p:nvPr/>
        </p:nvSpPr>
        <p:spPr>
          <a:xfrm>
            <a:off x="5400675" y="1679116"/>
            <a:ext cx="3257550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시스템은 어떻게 작동하는가 · 구조 분석</a:t>
            </a:r>
            <a:endParaRPr lang="en-US" sz="600" dirty="0"/>
          </a:p>
        </p:txBody>
      </p:sp>
      <p:sp>
        <p:nvSpPr>
          <p:cNvPr id="45" name="Shape 42"/>
          <p:cNvSpPr/>
          <p:nvPr/>
        </p:nvSpPr>
        <p:spPr>
          <a:xfrm>
            <a:off x="4857750" y="1905902"/>
            <a:ext cx="3886200" cy="401836"/>
          </a:xfrm>
          <a:prstGeom prst="rect">
            <a:avLst/>
          </a:prstGeom>
          <a:solidFill>
            <a:srgbClr val="1A5276">
              <a:alpha val="15000"/>
            </a:srgbClr>
          </a:solidFill>
          <a:ln/>
        </p:spPr>
      </p:sp>
      <p:sp>
        <p:nvSpPr>
          <p:cNvPr id="46" name="Shape 43"/>
          <p:cNvSpPr/>
          <p:nvPr/>
        </p:nvSpPr>
        <p:spPr>
          <a:xfrm>
            <a:off x="4857750" y="1905902"/>
            <a:ext cx="3886200" cy="7144"/>
          </a:xfrm>
          <a:prstGeom prst="rect">
            <a:avLst/>
          </a:prstGeom>
          <a:solidFill>
            <a:srgbClr val="AFC2CF"/>
          </a:solidFill>
          <a:ln/>
        </p:spPr>
      </p:sp>
      <p:sp>
        <p:nvSpPr>
          <p:cNvPr id="47" name="Text 44"/>
          <p:cNvSpPr/>
          <p:nvPr/>
        </p:nvSpPr>
        <p:spPr>
          <a:xfrm>
            <a:off x="4943475" y="1963052"/>
            <a:ext cx="371475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spc="1" kern="0" dirty="0">
                <a:solidFill>
                  <a:srgbClr val="F5F5F5">
                    <a:alpha val="4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</a:t>
            </a:r>
            <a:endParaRPr lang="en-US" sz="550" dirty="0"/>
          </a:p>
        </p:txBody>
      </p:sp>
      <p:sp>
        <p:nvSpPr>
          <p:cNvPr id="48" name="Text 45"/>
          <p:cNvSpPr/>
          <p:nvPr/>
        </p:nvSpPr>
        <p:spPr>
          <a:xfrm>
            <a:off x="4943475" y="2071994"/>
            <a:ext cx="37147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1A5276">
                    <a:alpha val="8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04</a:t>
            </a:r>
            <a:endParaRPr lang="en-US" sz="1200" dirty="0"/>
          </a:p>
        </p:txBody>
      </p:sp>
      <p:sp>
        <p:nvSpPr>
          <p:cNvPr id="49" name="Text 46"/>
          <p:cNvSpPr/>
          <p:nvPr/>
        </p:nvSpPr>
        <p:spPr>
          <a:xfrm>
            <a:off x="5400675" y="1972707"/>
            <a:ext cx="325755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경제 설계</a:t>
            </a:r>
            <a:endParaRPr lang="en-US" sz="650" dirty="0"/>
          </a:p>
        </p:txBody>
      </p:sp>
      <p:sp>
        <p:nvSpPr>
          <p:cNvPr id="50" name="Text 47"/>
          <p:cNvSpPr/>
          <p:nvPr/>
        </p:nvSpPr>
        <p:spPr>
          <a:xfrm>
            <a:off x="5400675" y="2113797"/>
            <a:ext cx="3257550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가치는 어떻게 순환하는가 · 대동 경제</a:t>
            </a:r>
            <a:endParaRPr lang="en-US" sz="600" dirty="0"/>
          </a:p>
        </p:txBody>
      </p:sp>
      <p:sp>
        <p:nvSpPr>
          <p:cNvPr id="51" name="Shape 48"/>
          <p:cNvSpPr/>
          <p:nvPr/>
        </p:nvSpPr>
        <p:spPr>
          <a:xfrm>
            <a:off x="4857750" y="2340583"/>
            <a:ext cx="3886200" cy="401836"/>
          </a:xfrm>
          <a:prstGeom prst="rect">
            <a:avLst/>
          </a:prstGeom>
          <a:solidFill>
            <a:srgbClr val="1A5276">
              <a:alpha val="15000"/>
            </a:srgbClr>
          </a:solidFill>
          <a:ln/>
        </p:spPr>
      </p:sp>
      <p:sp>
        <p:nvSpPr>
          <p:cNvPr id="52" name="Shape 49"/>
          <p:cNvSpPr/>
          <p:nvPr/>
        </p:nvSpPr>
        <p:spPr>
          <a:xfrm>
            <a:off x="4857750" y="2340583"/>
            <a:ext cx="3886200" cy="7144"/>
          </a:xfrm>
          <a:prstGeom prst="rect">
            <a:avLst/>
          </a:prstGeom>
          <a:solidFill>
            <a:srgbClr val="AFC2CF"/>
          </a:solidFill>
          <a:ln/>
        </p:spPr>
      </p:sp>
      <p:sp>
        <p:nvSpPr>
          <p:cNvPr id="53" name="Text 50"/>
          <p:cNvSpPr/>
          <p:nvPr/>
        </p:nvSpPr>
        <p:spPr>
          <a:xfrm>
            <a:off x="4943475" y="2397733"/>
            <a:ext cx="371475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spc="1" kern="0" dirty="0">
                <a:solidFill>
                  <a:srgbClr val="F5F5F5">
                    <a:alpha val="4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</a:t>
            </a:r>
            <a:endParaRPr lang="en-US" sz="550" dirty="0"/>
          </a:p>
        </p:txBody>
      </p:sp>
      <p:sp>
        <p:nvSpPr>
          <p:cNvPr id="54" name="Text 51"/>
          <p:cNvSpPr/>
          <p:nvPr/>
        </p:nvSpPr>
        <p:spPr>
          <a:xfrm>
            <a:off x="4943475" y="2506675"/>
            <a:ext cx="37147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1A5276">
                    <a:alpha val="8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05</a:t>
            </a:r>
            <a:endParaRPr lang="en-US" sz="1200" dirty="0"/>
          </a:p>
        </p:txBody>
      </p:sp>
      <p:sp>
        <p:nvSpPr>
          <p:cNvPr id="55" name="Text 52"/>
          <p:cNvSpPr/>
          <p:nvPr/>
        </p:nvSpPr>
        <p:spPr>
          <a:xfrm>
            <a:off x="5400675" y="2407388"/>
            <a:ext cx="325755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기술 공진화</a:t>
            </a:r>
            <a:endParaRPr lang="en-US" sz="650" dirty="0"/>
          </a:p>
        </p:txBody>
      </p:sp>
      <p:sp>
        <p:nvSpPr>
          <p:cNvPr id="56" name="Text 53"/>
          <p:cNvSpPr/>
          <p:nvPr/>
        </p:nvSpPr>
        <p:spPr>
          <a:xfrm>
            <a:off x="5400675" y="2548477"/>
            <a:ext cx="3257550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AI와 어떻게 함께 성장하는가 · 공진화</a:t>
            </a:r>
            <a:endParaRPr lang="en-US" sz="600" dirty="0"/>
          </a:p>
        </p:txBody>
      </p:sp>
      <p:sp>
        <p:nvSpPr>
          <p:cNvPr id="57" name="Shape 54"/>
          <p:cNvSpPr/>
          <p:nvPr/>
        </p:nvSpPr>
        <p:spPr>
          <a:xfrm>
            <a:off x="4857750" y="2798118"/>
            <a:ext cx="3886200" cy="443247"/>
          </a:xfrm>
          <a:prstGeom prst="rect">
            <a:avLst/>
          </a:prstGeom>
          <a:solidFill>
            <a:srgbClr val="C8952F">
              <a:alpha val="12000"/>
            </a:srgbClr>
          </a:solidFill>
          <a:ln/>
        </p:spPr>
      </p:sp>
      <p:sp>
        <p:nvSpPr>
          <p:cNvPr id="58" name="Shape 55"/>
          <p:cNvSpPr/>
          <p:nvPr/>
        </p:nvSpPr>
        <p:spPr>
          <a:xfrm>
            <a:off x="4857750" y="2798118"/>
            <a:ext cx="3886200" cy="14288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59" name="Text 56"/>
          <p:cNvSpPr/>
          <p:nvPr/>
        </p:nvSpPr>
        <p:spPr>
          <a:xfrm>
            <a:off x="4943475" y="2872401"/>
            <a:ext cx="371475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</a:t>
            </a:r>
            <a:endParaRPr lang="en-US" sz="550" dirty="0"/>
          </a:p>
        </p:txBody>
      </p:sp>
      <p:sp>
        <p:nvSpPr>
          <p:cNvPr id="60" name="Text 57"/>
          <p:cNvSpPr/>
          <p:nvPr/>
        </p:nvSpPr>
        <p:spPr>
          <a:xfrm>
            <a:off x="4943475" y="2981344"/>
            <a:ext cx="37147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06</a:t>
            </a:r>
            <a:endParaRPr lang="en-US" sz="1200" dirty="0"/>
          </a:p>
        </p:txBody>
      </p:sp>
      <p:sp>
        <p:nvSpPr>
          <p:cNvPr id="61" name="Text 58"/>
          <p:cNvSpPr/>
          <p:nvPr/>
        </p:nvSpPr>
        <p:spPr>
          <a:xfrm>
            <a:off x="5400675" y="2877592"/>
            <a:ext cx="325755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설계 </a:t>
            </a:r>
            <a:r>
              <a:rPr lang="en-US" sz="7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← 지금 여기</a:t>
            </a:r>
            <a:endParaRPr lang="en-US" sz="700" dirty="0"/>
          </a:p>
        </p:txBody>
      </p:sp>
      <p:sp>
        <p:nvSpPr>
          <p:cNvPr id="62" name="Text 59"/>
          <p:cNvSpPr/>
          <p:nvPr/>
        </p:nvSpPr>
        <p:spPr>
          <a:xfrm>
            <a:off x="5400675" y="3027611"/>
            <a:ext cx="3257550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한가족 문명 · STEP01~05의 통합 완성</a:t>
            </a:r>
            <a:endParaRPr lang="en-US" sz="600" dirty="0"/>
          </a:p>
        </p:txBody>
      </p:sp>
      <p:sp>
        <p:nvSpPr>
          <p:cNvPr id="63" name="Shape 60"/>
          <p:cNvSpPr/>
          <p:nvPr/>
        </p:nvSpPr>
        <p:spPr>
          <a:xfrm>
            <a:off x="4857750" y="3324216"/>
            <a:ext cx="3886200" cy="433592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64" name="Shape 61"/>
          <p:cNvSpPr/>
          <p:nvPr/>
        </p:nvSpPr>
        <p:spPr>
          <a:xfrm>
            <a:off x="4857750" y="3324216"/>
            <a:ext cx="3886200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65" name="Text 62"/>
          <p:cNvSpPr/>
          <p:nvPr/>
        </p:nvSpPr>
        <p:spPr>
          <a:xfrm>
            <a:off x="4960609" y="3455287"/>
            <a:ext cx="378619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修了 →</a:t>
            </a:r>
            <a:endParaRPr lang="en-US" sz="800" dirty="0"/>
          </a:p>
        </p:txBody>
      </p:sp>
      <p:sp>
        <p:nvSpPr>
          <p:cNvPr id="66" name="Text 63"/>
          <p:cNvSpPr/>
          <p:nvPr/>
        </p:nvSpPr>
        <p:spPr>
          <a:xfrm>
            <a:off x="5453528" y="3398500"/>
            <a:ext cx="2103834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세계시민권(Digital World Citizenship) 부여</a:t>
            </a:r>
            <a:endParaRPr lang="en-US" sz="650" dirty="0"/>
          </a:p>
        </p:txBody>
      </p:sp>
      <p:sp>
        <p:nvSpPr>
          <p:cNvPr id="67" name="Text 64"/>
          <p:cNvSpPr/>
          <p:nvPr/>
        </p:nvSpPr>
        <p:spPr>
          <a:xfrm>
            <a:off x="5453528" y="3551365"/>
            <a:ext cx="2103834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블록체인 기반 NFT 인증 · 홍익 글로벌 커뮤니티 참여 자격</a:t>
            </a:r>
            <a:endParaRPr lang="en-US" sz="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11777" y="2171700"/>
            <a:ext cx="3520446" cy="8001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5800" b="1" spc="9" kern="0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性通功完</a:t>
            </a:r>
            <a:endParaRPr lang="en-US" sz="5800" dirty="0"/>
          </a:p>
        </p:txBody>
      </p:sp>
      <p:sp>
        <p:nvSpPr>
          <p:cNvPr id="4" name="Text 1"/>
          <p:cNvSpPr/>
          <p:nvPr/>
        </p:nvSpPr>
        <p:spPr>
          <a:xfrm>
            <a:off x="514350" y="314325"/>
            <a:ext cx="79926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교육 ②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02166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24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514350" y="504695"/>
            <a:ext cx="8201025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디지털 세계시민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인증 프로토콜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14350" y="781292"/>
            <a:ext cx="8201025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성통공완(性通功完) 2단 엔진 — 내면 각성에서 세상 기여까지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521494" y="1058810"/>
            <a:ext cx="4093369" cy="1533088"/>
          </a:xfrm>
          <a:prstGeom prst="rect">
            <a:avLst/>
          </a:prstGeom>
          <a:solidFill>
            <a:srgbClr val="1A5276">
              <a:alpha val="15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4607719" y="1058810"/>
            <a:ext cx="7144" cy="1533088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0" name="Text 7"/>
          <p:cNvSpPr/>
          <p:nvPr/>
        </p:nvSpPr>
        <p:spPr>
          <a:xfrm>
            <a:off x="664369" y="1179361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64A0DC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性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35844" y="1173110"/>
            <a:ext cx="862831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64A0DC">
                    <a:alpha val="8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性通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1035844" y="1353489"/>
            <a:ext cx="862831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INNER AWAKENING</a:t>
            </a:r>
            <a:endParaRPr lang="en-US" sz="600" dirty="0"/>
          </a:p>
        </p:txBody>
      </p:sp>
      <p:sp>
        <p:nvSpPr>
          <p:cNvPr id="13" name="Text 10"/>
          <p:cNvSpPr/>
          <p:nvPr/>
        </p:nvSpPr>
        <p:spPr>
          <a:xfrm>
            <a:off x="664369" y="1557086"/>
            <a:ext cx="3807619" cy="1463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자신의 본성을 회복하고 세계와의 연결을 자각하는 내면 각성의 과정</a:t>
            </a:r>
            <a:endParaRPr lang="en-US" sz="650" dirty="0"/>
          </a:p>
        </p:txBody>
      </p:sp>
      <p:sp>
        <p:nvSpPr>
          <p:cNvPr id="14" name="Shape 11"/>
          <p:cNvSpPr/>
          <p:nvPr/>
        </p:nvSpPr>
        <p:spPr>
          <a:xfrm>
            <a:off x="664369" y="1789119"/>
            <a:ext cx="3807619" cy="204267"/>
          </a:xfrm>
          <a:prstGeom prst="rect">
            <a:avLst/>
          </a:prstGeom>
          <a:solidFill>
            <a:srgbClr val="1A5276">
              <a:alpha val="2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664369" y="1789119"/>
            <a:ext cx="3807619" cy="7144"/>
          </a:xfrm>
          <a:prstGeom prst="rect">
            <a:avLst/>
          </a:prstGeom>
          <a:solidFill>
            <a:srgbClr val="A3BAC8"/>
          </a:solidFill>
          <a:ln/>
        </p:spPr>
      </p:sp>
      <p:sp>
        <p:nvSpPr>
          <p:cNvPr id="16" name="Text 13"/>
          <p:cNvSpPr/>
          <p:nvPr/>
        </p:nvSpPr>
        <p:spPr>
          <a:xfrm>
            <a:off x="721519" y="1833209"/>
            <a:ext cx="314325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6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 01</a:t>
            </a:r>
            <a:endParaRPr lang="en-US" sz="550" dirty="0"/>
          </a:p>
        </p:txBody>
      </p:sp>
      <p:sp>
        <p:nvSpPr>
          <p:cNvPr id="17" name="Text 14"/>
          <p:cNvSpPr/>
          <p:nvPr/>
        </p:nvSpPr>
        <p:spPr>
          <a:xfrm>
            <a:off x="1104407" y="1823386"/>
            <a:ext cx="1001911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자기 발견 — 나는 누구인가</a:t>
            </a:r>
            <a:endParaRPr lang="en-US" sz="650" dirty="0"/>
          </a:p>
        </p:txBody>
      </p:sp>
      <p:sp>
        <p:nvSpPr>
          <p:cNvPr id="18" name="Shape 15"/>
          <p:cNvSpPr/>
          <p:nvPr/>
        </p:nvSpPr>
        <p:spPr>
          <a:xfrm>
            <a:off x="664369" y="2020509"/>
            <a:ext cx="3807619" cy="204267"/>
          </a:xfrm>
          <a:prstGeom prst="rect">
            <a:avLst/>
          </a:prstGeom>
          <a:solidFill>
            <a:srgbClr val="1A5276">
              <a:alpha val="20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664369" y="2020509"/>
            <a:ext cx="3807619" cy="7144"/>
          </a:xfrm>
          <a:prstGeom prst="rect">
            <a:avLst/>
          </a:prstGeom>
          <a:solidFill>
            <a:srgbClr val="A3BAC8"/>
          </a:solidFill>
          <a:ln/>
        </p:spPr>
      </p:sp>
      <p:sp>
        <p:nvSpPr>
          <p:cNvPr id="20" name="Text 17"/>
          <p:cNvSpPr/>
          <p:nvPr/>
        </p:nvSpPr>
        <p:spPr>
          <a:xfrm>
            <a:off x="721519" y="2064600"/>
            <a:ext cx="321469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6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 02</a:t>
            </a:r>
            <a:endParaRPr lang="en-US" sz="550" dirty="0"/>
          </a:p>
        </p:txBody>
      </p:sp>
      <p:sp>
        <p:nvSpPr>
          <p:cNvPr id="21" name="Text 18"/>
          <p:cNvSpPr/>
          <p:nvPr/>
        </p:nvSpPr>
        <p:spPr>
          <a:xfrm>
            <a:off x="1111551" y="2054777"/>
            <a:ext cx="919758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관계 설계 — 연결의 원리</a:t>
            </a:r>
            <a:endParaRPr lang="en-US" sz="650" dirty="0"/>
          </a:p>
        </p:txBody>
      </p:sp>
      <p:sp>
        <p:nvSpPr>
          <p:cNvPr id="22" name="Shape 19"/>
          <p:cNvSpPr/>
          <p:nvPr/>
        </p:nvSpPr>
        <p:spPr>
          <a:xfrm>
            <a:off x="664369" y="2251900"/>
            <a:ext cx="3807619" cy="204267"/>
          </a:xfrm>
          <a:prstGeom prst="rect">
            <a:avLst/>
          </a:prstGeom>
          <a:solidFill>
            <a:srgbClr val="1A5276">
              <a:alpha val="20000"/>
            </a:srgbClr>
          </a:solidFill>
          <a:ln/>
        </p:spPr>
      </p:sp>
      <p:sp>
        <p:nvSpPr>
          <p:cNvPr id="23" name="Shape 20"/>
          <p:cNvSpPr/>
          <p:nvPr/>
        </p:nvSpPr>
        <p:spPr>
          <a:xfrm>
            <a:off x="664369" y="2251900"/>
            <a:ext cx="3807619" cy="7144"/>
          </a:xfrm>
          <a:prstGeom prst="rect">
            <a:avLst/>
          </a:prstGeom>
          <a:solidFill>
            <a:srgbClr val="A3BAC8"/>
          </a:solidFill>
          <a:ln/>
        </p:spPr>
      </p:sp>
      <p:sp>
        <p:nvSpPr>
          <p:cNvPr id="24" name="Text 21"/>
          <p:cNvSpPr/>
          <p:nvPr/>
        </p:nvSpPr>
        <p:spPr>
          <a:xfrm>
            <a:off x="721519" y="2295990"/>
            <a:ext cx="316111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6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 03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1106193" y="2286167"/>
            <a:ext cx="919758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사회 이해 — 시스템 통찰</a:t>
            </a:r>
            <a:endParaRPr lang="en-US" sz="650" dirty="0"/>
          </a:p>
        </p:txBody>
      </p:sp>
      <p:sp>
        <p:nvSpPr>
          <p:cNvPr id="26" name="Shape 23"/>
          <p:cNvSpPr/>
          <p:nvPr/>
        </p:nvSpPr>
        <p:spPr>
          <a:xfrm>
            <a:off x="4614863" y="1058810"/>
            <a:ext cx="4093369" cy="1533088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27" name="Text 24"/>
          <p:cNvSpPr/>
          <p:nvPr/>
        </p:nvSpPr>
        <p:spPr>
          <a:xfrm>
            <a:off x="4757738" y="1179361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功</a:t>
            </a:r>
            <a:endParaRPr lang="en-US" sz="2000" dirty="0"/>
          </a:p>
        </p:txBody>
      </p:sp>
      <p:sp>
        <p:nvSpPr>
          <p:cNvPr id="28" name="Text 25"/>
          <p:cNvSpPr/>
          <p:nvPr/>
        </p:nvSpPr>
        <p:spPr>
          <a:xfrm>
            <a:off x="5129213" y="1173110"/>
            <a:ext cx="1058977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功完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5129213" y="1353489"/>
            <a:ext cx="105897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WORLD CONTRIBUTION</a:t>
            </a:r>
            <a:endParaRPr lang="en-US" sz="600" dirty="0"/>
          </a:p>
        </p:txBody>
      </p:sp>
      <p:sp>
        <p:nvSpPr>
          <p:cNvPr id="30" name="Text 27"/>
          <p:cNvSpPr/>
          <p:nvPr/>
        </p:nvSpPr>
        <p:spPr>
          <a:xfrm>
            <a:off x="4757738" y="1557086"/>
            <a:ext cx="3807619" cy="1463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각성한 개인이 문명 설계자로서 세상에 기여하는 실천과 창조의 과정</a:t>
            </a:r>
            <a:endParaRPr lang="en-US" sz="650" dirty="0"/>
          </a:p>
        </p:txBody>
      </p:sp>
      <p:sp>
        <p:nvSpPr>
          <p:cNvPr id="31" name="Shape 28"/>
          <p:cNvSpPr/>
          <p:nvPr/>
        </p:nvSpPr>
        <p:spPr>
          <a:xfrm>
            <a:off x="4757738" y="1789119"/>
            <a:ext cx="3807619" cy="204267"/>
          </a:xfrm>
          <a:prstGeom prst="rect">
            <a:avLst/>
          </a:prstGeom>
          <a:solidFill>
            <a:srgbClr val="C8952F">
              <a:alpha val="10000"/>
            </a:srgbClr>
          </a:solidFill>
          <a:ln/>
        </p:spPr>
      </p:sp>
      <p:sp>
        <p:nvSpPr>
          <p:cNvPr id="32" name="Shape 29"/>
          <p:cNvSpPr/>
          <p:nvPr/>
        </p:nvSpPr>
        <p:spPr>
          <a:xfrm>
            <a:off x="4757738" y="1789119"/>
            <a:ext cx="3807619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33" name="Text 30"/>
          <p:cNvSpPr/>
          <p:nvPr/>
        </p:nvSpPr>
        <p:spPr>
          <a:xfrm>
            <a:off x="4814888" y="1833209"/>
            <a:ext cx="323255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C8952F">
                    <a:alpha val="6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 04</a:t>
            </a:r>
            <a:endParaRPr lang="en-US" sz="550" dirty="0"/>
          </a:p>
        </p:txBody>
      </p:sp>
      <p:sp>
        <p:nvSpPr>
          <p:cNvPr id="34" name="Text 31"/>
          <p:cNvSpPr/>
          <p:nvPr/>
        </p:nvSpPr>
        <p:spPr>
          <a:xfrm>
            <a:off x="5206705" y="1823386"/>
            <a:ext cx="102691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 설계 — 대동 경제 구현</a:t>
            </a:r>
            <a:endParaRPr lang="en-US" sz="650" dirty="0"/>
          </a:p>
        </p:txBody>
      </p:sp>
      <p:sp>
        <p:nvSpPr>
          <p:cNvPr id="35" name="Shape 32"/>
          <p:cNvSpPr/>
          <p:nvPr/>
        </p:nvSpPr>
        <p:spPr>
          <a:xfrm>
            <a:off x="4757738" y="2020509"/>
            <a:ext cx="3807619" cy="204267"/>
          </a:xfrm>
          <a:prstGeom prst="rect">
            <a:avLst/>
          </a:prstGeom>
          <a:solidFill>
            <a:srgbClr val="C8952F">
              <a:alpha val="10000"/>
            </a:srgbClr>
          </a:solidFill>
          <a:ln/>
        </p:spPr>
      </p:sp>
      <p:sp>
        <p:nvSpPr>
          <p:cNvPr id="36" name="Shape 33"/>
          <p:cNvSpPr/>
          <p:nvPr/>
        </p:nvSpPr>
        <p:spPr>
          <a:xfrm>
            <a:off x="4757738" y="2020509"/>
            <a:ext cx="3807619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37" name="Text 34"/>
          <p:cNvSpPr/>
          <p:nvPr/>
        </p:nvSpPr>
        <p:spPr>
          <a:xfrm>
            <a:off x="4814888" y="2064600"/>
            <a:ext cx="317897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C8952F">
                    <a:alpha val="6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 05</a:t>
            </a:r>
            <a:endParaRPr lang="en-US" sz="550" dirty="0"/>
          </a:p>
        </p:txBody>
      </p:sp>
      <p:sp>
        <p:nvSpPr>
          <p:cNvPr id="38" name="Text 35"/>
          <p:cNvSpPr/>
          <p:nvPr/>
        </p:nvSpPr>
        <p:spPr>
          <a:xfrm>
            <a:off x="5201348" y="2054777"/>
            <a:ext cx="1107281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기술 공진화 — AI 조력자 설계</a:t>
            </a:r>
            <a:endParaRPr lang="en-US" sz="650" dirty="0"/>
          </a:p>
        </p:txBody>
      </p:sp>
      <p:sp>
        <p:nvSpPr>
          <p:cNvPr id="39" name="Shape 36"/>
          <p:cNvSpPr/>
          <p:nvPr/>
        </p:nvSpPr>
        <p:spPr>
          <a:xfrm>
            <a:off x="4757738" y="2251900"/>
            <a:ext cx="3807619" cy="211410"/>
          </a:xfrm>
          <a:prstGeom prst="rect">
            <a:avLst/>
          </a:prstGeom>
          <a:solidFill>
            <a:srgbClr val="C8952F">
              <a:alpha val="15000"/>
            </a:srgbClr>
          </a:solidFill>
          <a:ln/>
        </p:spPr>
      </p:sp>
      <p:sp>
        <p:nvSpPr>
          <p:cNvPr id="40" name="Shape 37"/>
          <p:cNvSpPr/>
          <p:nvPr/>
        </p:nvSpPr>
        <p:spPr>
          <a:xfrm>
            <a:off x="4757738" y="2251900"/>
            <a:ext cx="3807619" cy="14288"/>
          </a:xfrm>
          <a:prstGeom prst="rect">
            <a:avLst/>
          </a:prstGeom>
          <a:solidFill>
            <a:srgbClr val="E4CA97"/>
          </a:solidFill>
          <a:ln/>
        </p:spPr>
      </p:sp>
      <p:sp>
        <p:nvSpPr>
          <p:cNvPr id="41" name="Text 38"/>
          <p:cNvSpPr/>
          <p:nvPr/>
        </p:nvSpPr>
        <p:spPr>
          <a:xfrm>
            <a:off x="4814888" y="2295990"/>
            <a:ext cx="323255" cy="1089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STEP 06</a:t>
            </a:r>
            <a:endParaRPr lang="en-US" sz="550" dirty="0"/>
          </a:p>
        </p:txBody>
      </p:sp>
      <p:sp>
        <p:nvSpPr>
          <p:cNvPr id="42" name="Text 39"/>
          <p:cNvSpPr/>
          <p:nvPr/>
        </p:nvSpPr>
        <p:spPr>
          <a:xfrm>
            <a:off x="5206705" y="2286167"/>
            <a:ext cx="1109067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설계 — 인류 한가족 완성</a:t>
            </a:r>
            <a:endParaRPr lang="en-US" sz="600" dirty="0"/>
          </a:p>
        </p:txBody>
      </p:sp>
      <p:sp>
        <p:nvSpPr>
          <p:cNvPr id="43" name="Text 40"/>
          <p:cNvSpPr/>
          <p:nvPr/>
        </p:nvSpPr>
        <p:spPr>
          <a:xfrm>
            <a:off x="514350" y="2696180"/>
            <a:ext cx="8201025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세계시민권 부여 프로토콜 — 3단계</a:t>
            </a:r>
            <a:endParaRPr lang="en-US" sz="550" dirty="0"/>
          </a:p>
        </p:txBody>
      </p:sp>
      <p:sp>
        <p:nvSpPr>
          <p:cNvPr id="44" name="Text 41"/>
          <p:cNvSpPr/>
          <p:nvPr/>
        </p:nvSpPr>
        <p:spPr>
          <a:xfrm>
            <a:off x="514350" y="2988348"/>
            <a:ext cx="137517" cy="1371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950" b="1" dirty="0">
                <a:solidFill>
                  <a:srgbClr val="64A0DC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一</a:t>
            </a:r>
            <a:endParaRPr lang="en-US" sz="950" dirty="0"/>
          </a:p>
        </p:txBody>
      </p:sp>
      <p:sp>
        <p:nvSpPr>
          <p:cNvPr id="45" name="Text 42"/>
          <p:cNvSpPr/>
          <p:nvPr/>
        </p:nvSpPr>
        <p:spPr>
          <a:xfrm>
            <a:off x="709017" y="2998868"/>
            <a:ext cx="37035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64A0DC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STEP 01</a:t>
            </a:r>
            <a:endParaRPr lang="en-US" sz="550" dirty="0"/>
          </a:p>
        </p:txBody>
      </p:sp>
      <p:sp>
        <p:nvSpPr>
          <p:cNvPr id="46" name="Text 43"/>
          <p:cNvSpPr/>
          <p:nvPr/>
        </p:nvSpPr>
        <p:spPr>
          <a:xfrm>
            <a:off x="514350" y="3171211"/>
            <a:ext cx="2676506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수료 인증</a:t>
            </a:r>
            <a:endParaRPr lang="en-US" sz="650" dirty="0"/>
          </a:p>
        </p:txBody>
      </p:sp>
      <p:sp>
        <p:nvSpPr>
          <p:cNvPr id="47" name="Text 44"/>
          <p:cNvSpPr/>
          <p:nvPr/>
        </p:nvSpPr>
        <p:spPr>
          <a:xfrm>
            <a:off x="514350" y="3346568"/>
            <a:ext cx="2676506" cy="1381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STEP01~06 전 과정 수료. 지식·기술·가치·태도의 통합 개발 확인.</a:t>
            </a:r>
            <a:endParaRPr lang="en-US" sz="650" dirty="0"/>
          </a:p>
        </p:txBody>
      </p:sp>
      <p:sp>
        <p:nvSpPr>
          <p:cNvPr id="48" name="Text 45"/>
          <p:cNvSpPr/>
          <p:nvPr/>
        </p:nvSpPr>
        <p:spPr>
          <a:xfrm>
            <a:off x="3276581" y="2988348"/>
            <a:ext cx="137517" cy="1371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95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二</a:t>
            </a:r>
            <a:endParaRPr lang="en-US" sz="950" dirty="0"/>
          </a:p>
        </p:txBody>
      </p:sp>
      <p:sp>
        <p:nvSpPr>
          <p:cNvPr id="49" name="Text 46"/>
          <p:cNvSpPr/>
          <p:nvPr/>
        </p:nvSpPr>
        <p:spPr>
          <a:xfrm>
            <a:off x="3471249" y="2998868"/>
            <a:ext cx="37035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STEP 02</a:t>
            </a:r>
            <a:endParaRPr lang="en-US" sz="550" dirty="0"/>
          </a:p>
        </p:txBody>
      </p:sp>
      <p:sp>
        <p:nvSpPr>
          <p:cNvPr id="50" name="Text 47"/>
          <p:cNvSpPr/>
          <p:nvPr/>
        </p:nvSpPr>
        <p:spPr>
          <a:xfrm>
            <a:off x="3276581" y="3171211"/>
            <a:ext cx="267653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홍익인 서약</a:t>
            </a:r>
            <a:endParaRPr lang="en-US" sz="650" dirty="0"/>
          </a:p>
        </p:txBody>
      </p:sp>
      <p:sp>
        <p:nvSpPr>
          <p:cNvPr id="51" name="Text 48"/>
          <p:cNvSpPr/>
          <p:nvPr/>
        </p:nvSpPr>
        <p:spPr>
          <a:xfrm>
            <a:off x="3276581" y="3346568"/>
            <a:ext cx="2676534" cy="1381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헌장 10대 원칙 서명. 인류 한가족 문명의 가치 공동체 합류 선언.</a:t>
            </a:r>
            <a:endParaRPr lang="en-US" sz="650" dirty="0"/>
          </a:p>
        </p:txBody>
      </p:sp>
      <p:sp>
        <p:nvSpPr>
          <p:cNvPr id="52" name="Text 49"/>
          <p:cNvSpPr/>
          <p:nvPr/>
        </p:nvSpPr>
        <p:spPr>
          <a:xfrm>
            <a:off x="6038841" y="2988348"/>
            <a:ext cx="137517" cy="1371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950" b="1" dirty="0">
                <a:solidFill>
                  <a:srgbClr val="50B478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三</a:t>
            </a:r>
            <a:endParaRPr lang="en-US" sz="950" dirty="0"/>
          </a:p>
        </p:txBody>
      </p:sp>
      <p:sp>
        <p:nvSpPr>
          <p:cNvPr id="53" name="Text 50"/>
          <p:cNvSpPr/>
          <p:nvPr/>
        </p:nvSpPr>
        <p:spPr>
          <a:xfrm>
            <a:off x="6233508" y="2998868"/>
            <a:ext cx="37035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B478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STEP 03</a:t>
            </a:r>
            <a:endParaRPr lang="en-US" sz="550" dirty="0"/>
          </a:p>
        </p:txBody>
      </p:sp>
      <p:sp>
        <p:nvSpPr>
          <p:cNvPr id="54" name="Text 51"/>
          <p:cNvSpPr/>
          <p:nvPr/>
        </p:nvSpPr>
        <p:spPr>
          <a:xfrm>
            <a:off x="6038841" y="3171211"/>
            <a:ext cx="2676506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시민권 NFT 발급</a:t>
            </a:r>
            <a:endParaRPr lang="en-US" sz="650" dirty="0"/>
          </a:p>
        </p:txBody>
      </p:sp>
      <p:sp>
        <p:nvSpPr>
          <p:cNvPr id="55" name="Text 52"/>
          <p:cNvSpPr/>
          <p:nvPr/>
        </p:nvSpPr>
        <p:spPr>
          <a:xfrm>
            <a:off x="6038841" y="3346568"/>
            <a:ext cx="2676506" cy="1381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블록체인 기반 디지털 세계시민권 NFT 발급. 홍익 DAO 투표권 부여.</a:t>
            </a:r>
            <a:endParaRPr lang="en-US" sz="650" dirty="0"/>
          </a:p>
        </p:txBody>
      </p:sp>
      <p:sp>
        <p:nvSpPr>
          <p:cNvPr id="56" name="Text 53"/>
          <p:cNvSpPr/>
          <p:nvPr/>
        </p:nvSpPr>
        <p:spPr>
          <a:xfrm>
            <a:off x="590057" y="3646187"/>
            <a:ext cx="1902414" cy="123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홍익 커뮤니티</a:t>
            </a:r>
            <a:endParaRPr lang="en-US" sz="600" dirty="0"/>
          </a:p>
        </p:txBody>
      </p:sp>
      <p:sp>
        <p:nvSpPr>
          <p:cNvPr id="57" name="Text 54"/>
          <p:cNvSpPr/>
          <p:nvPr/>
        </p:nvSpPr>
        <p:spPr>
          <a:xfrm>
            <a:off x="590057" y="3792271"/>
            <a:ext cx="1902414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글로벌 문명 설계자 네트워크 참여</a:t>
            </a:r>
            <a:endParaRPr lang="en-US" sz="600" dirty="0"/>
          </a:p>
        </p:txBody>
      </p:sp>
      <p:sp>
        <p:nvSpPr>
          <p:cNvPr id="58" name="Text 55"/>
          <p:cNvSpPr/>
          <p:nvPr/>
        </p:nvSpPr>
        <p:spPr>
          <a:xfrm>
            <a:off x="2636741" y="3646187"/>
            <a:ext cx="1902414" cy="123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상생 토큰</a:t>
            </a:r>
            <a:endParaRPr lang="en-US" sz="600" dirty="0"/>
          </a:p>
        </p:txBody>
      </p:sp>
      <p:sp>
        <p:nvSpPr>
          <p:cNvPr id="59" name="Text 56"/>
          <p:cNvSpPr/>
          <p:nvPr/>
        </p:nvSpPr>
        <p:spPr>
          <a:xfrm>
            <a:off x="2636741" y="3792271"/>
            <a:ext cx="1902414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대동 경제 토큰 생태계 참여권</a:t>
            </a:r>
            <a:endParaRPr lang="en-US" sz="600" dirty="0"/>
          </a:p>
        </p:txBody>
      </p:sp>
      <p:sp>
        <p:nvSpPr>
          <p:cNvPr id="60" name="Text 57"/>
          <p:cNvSpPr/>
          <p:nvPr/>
        </p:nvSpPr>
        <p:spPr>
          <a:xfrm>
            <a:off x="4683426" y="3646187"/>
            <a:ext cx="1902414" cy="123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DAO 투표권</a:t>
            </a:r>
            <a:endParaRPr lang="en-US" sz="600" dirty="0"/>
          </a:p>
        </p:txBody>
      </p:sp>
      <p:sp>
        <p:nvSpPr>
          <p:cNvPr id="61" name="Text 58"/>
          <p:cNvSpPr/>
          <p:nvPr/>
        </p:nvSpPr>
        <p:spPr>
          <a:xfrm>
            <a:off x="4683426" y="3792271"/>
            <a:ext cx="1902414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분산 거버넌스 의사결정 참여</a:t>
            </a:r>
            <a:endParaRPr lang="en-US" sz="600" dirty="0"/>
          </a:p>
        </p:txBody>
      </p:sp>
      <p:sp>
        <p:nvSpPr>
          <p:cNvPr id="62" name="Text 59"/>
          <p:cNvSpPr/>
          <p:nvPr/>
        </p:nvSpPr>
        <p:spPr>
          <a:xfrm>
            <a:off x="6730110" y="3646187"/>
            <a:ext cx="1909558" cy="123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디지털 시민권</a:t>
            </a:r>
            <a:endParaRPr lang="en-US" sz="600" dirty="0"/>
          </a:p>
        </p:txBody>
      </p:sp>
      <p:sp>
        <p:nvSpPr>
          <p:cNvPr id="63" name="Text 60"/>
          <p:cNvSpPr/>
          <p:nvPr/>
        </p:nvSpPr>
        <p:spPr>
          <a:xfrm>
            <a:off x="6730110" y="3792271"/>
            <a:ext cx="1909558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디지털 국가 시민 자격</a:t>
            </a:r>
            <a:endParaRPr lang="en-US" sz="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43450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大同</a:t>
            </a:r>
            <a:endParaRPr lang="en-US" sz="14900" dirty="0"/>
          </a:p>
        </p:txBody>
      </p:sp>
      <p:sp>
        <p:nvSpPr>
          <p:cNvPr id="4" name="Text 1"/>
          <p:cNvSpPr/>
          <p:nvPr/>
        </p:nvSpPr>
        <p:spPr>
          <a:xfrm>
            <a:off x="514350" y="314325"/>
            <a:ext cx="79926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경제 ①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307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25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514350" y="498974"/>
            <a:ext cx="82296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디지털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大同</a:t>
            </a: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 경제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14350" y="769851"/>
            <a:ext cx="8229600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5차 문명의 독점 경제를 6차 문명의 공동 번영 경제로 전환한다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14350" y="1028812"/>
            <a:ext cx="1481324" cy="216433"/>
          </a:xfrm>
          <a:prstGeom prst="rect">
            <a:avLst/>
          </a:prstGeom>
          <a:noFill/>
          <a:ln/>
        </p:spPr>
        <p:txBody>
          <a:bodyPr wrap="square" lIns="102108" tIns="54483" rIns="102108" bIns="54483" rtlCol="0" anchor="ctr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F5F5F5">
                    <a:alpha val="4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비교 항목</a:t>
            </a:r>
            <a:endParaRPr lang="en-US" sz="550" dirty="0"/>
          </a:p>
        </p:txBody>
      </p:sp>
      <p:sp>
        <p:nvSpPr>
          <p:cNvPr id="9" name="Text 6"/>
          <p:cNvSpPr/>
          <p:nvPr/>
        </p:nvSpPr>
        <p:spPr>
          <a:xfrm>
            <a:off x="2195699" y="1074520"/>
            <a:ext cx="867770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5050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5차 문명 — 독점 경제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5569809" y="1074520"/>
            <a:ext cx="952658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6차 문명 — 디지털 대동</a:t>
            </a:r>
            <a:endParaRPr lang="en-US" sz="550" dirty="0"/>
          </a:p>
        </p:txBody>
      </p:sp>
      <p:sp>
        <p:nvSpPr>
          <p:cNvPr id="11" name="Text 8"/>
          <p:cNvSpPr/>
          <p:nvPr/>
        </p:nvSpPr>
        <p:spPr>
          <a:xfrm>
            <a:off x="600075" y="1458134"/>
            <a:ext cx="1309874" cy="1234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b="1" dirty="0">
                <a:solidFill>
                  <a:srgbClr val="C8952F">
                    <a:alpha val="5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所有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600075" y="1592973"/>
            <a:ext cx="1309874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소유 구조</a:t>
            </a:r>
            <a:endParaRPr lang="en-US" sz="550" dirty="0"/>
          </a:p>
        </p:txBody>
      </p:sp>
      <p:sp>
        <p:nvSpPr>
          <p:cNvPr id="13" name="Shape 10"/>
          <p:cNvSpPr/>
          <p:nvPr/>
        </p:nvSpPr>
        <p:spPr>
          <a:xfrm>
            <a:off x="1995674" y="1245245"/>
            <a:ext cx="3374110" cy="664229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2081399" y="1430313"/>
            <a:ext cx="320266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자본 독점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2081399" y="1594256"/>
            <a:ext cx="3202660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상위 1%가 전 세계 부의 50% 이상 보유. 디지털 자산도 소수 빅테크가 독점.</a:t>
            </a:r>
            <a:endParaRPr lang="en-US" sz="650" dirty="0"/>
          </a:p>
        </p:txBody>
      </p:sp>
      <p:sp>
        <p:nvSpPr>
          <p:cNvPr id="16" name="Shape 13"/>
          <p:cNvSpPr/>
          <p:nvPr/>
        </p:nvSpPr>
        <p:spPr>
          <a:xfrm>
            <a:off x="5369784" y="1245245"/>
            <a:ext cx="3374166" cy="664229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5455509" y="1430313"/>
            <a:ext cx="3202716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天下爲公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 — 디지털 공유지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5455509" y="1594256"/>
            <a:ext cx="3202716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공간·지식·AI는 인류 공유 자산. DAO 기반 공동 소유 구조.</a:t>
            </a:r>
            <a:endParaRPr lang="en-US" sz="650" dirty="0"/>
          </a:p>
        </p:txBody>
      </p:sp>
      <p:sp>
        <p:nvSpPr>
          <p:cNvPr id="19" name="Text 16"/>
          <p:cNvSpPr/>
          <p:nvPr/>
        </p:nvSpPr>
        <p:spPr>
          <a:xfrm>
            <a:off x="600075" y="2117927"/>
            <a:ext cx="1309874" cy="1234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b="1" dirty="0">
                <a:solidFill>
                  <a:srgbClr val="C8952F">
                    <a:alpha val="5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分配</a:t>
            </a:r>
            <a:endParaRPr lang="en-US" sz="700" dirty="0"/>
          </a:p>
        </p:txBody>
      </p:sp>
      <p:sp>
        <p:nvSpPr>
          <p:cNvPr id="20" name="Text 17"/>
          <p:cNvSpPr/>
          <p:nvPr/>
        </p:nvSpPr>
        <p:spPr>
          <a:xfrm>
            <a:off x="600075" y="2252765"/>
            <a:ext cx="1309874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분배 원리</a:t>
            </a:r>
            <a:endParaRPr lang="en-US" sz="550" dirty="0"/>
          </a:p>
        </p:txBody>
      </p:sp>
      <p:sp>
        <p:nvSpPr>
          <p:cNvPr id="21" name="Shape 18"/>
          <p:cNvSpPr/>
          <p:nvPr/>
        </p:nvSpPr>
        <p:spPr>
          <a:xfrm>
            <a:off x="1995674" y="1909474"/>
            <a:ext cx="3374110" cy="658927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2081399" y="2090105"/>
            <a:ext cx="320266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GDP 성장 지상주의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2081399" y="2254048"/>
            <a:ext cx="3202660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불평등 심화에도 성장만 추구. 낙수 효과 신화의 붕괴.</a:t>
            </a:r>
            <a:endParaRPr lang="en-US" sz="650" dirty="0"/>
          </a:p>
        </p:txBody>
      </p:sp>
      <p:sp>
        <p:nvSpPr>
          <p:cNvPr id="24" name="Shape 21"/>
          <p:cNvSpPr/>
          <p:nvPr/>
        </p:nvSpPr>
        <p:spPr>
          <a:xfrm>
            <a:off x="5369784" y="1909474"/>
            <a:ext cx="3374166" cy="65892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5455509" y="2090105"/>
            <a:ext cx="3202716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相生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 토큰 — 기여 기반 분배</a:t>
            </a:r>
            <a:endParaRPr lang="en-US" sz="650" dirty="0"/>
          </a:p>
        </p:txBody>
      </p:sp>
      <p:sp>
        <p:nvSpPr>
          <p:cNvPr id="26" name="Text 23"/>
          <p:cNvSpPr/>
          <p:nvPr/>
        </p:nvSpPr>
        <p:spPr>
          <a:xfrm>
            <a:off x="5455509" y="2254048"/>
            <a:ext cx="3202716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기여도에 따른 상생 토큰 분배. 공정한 가치 순환 실현.</a:t>
            </a:r>
            <a:endParaRPr lang="en-US" sz="650" dirty="0"/>
          </a:p>
        </p:txBody>
      </p:sp>
      <p:sp>
        <p:nvSpPr>
          <p:cNvPr id="27" name="Text 24"/>
          <p:cNvSpPr/>
          <p:nvPr/>
        </p:nvSpPr>
        <p:spPr>
          <a:xfrm>
            <a:off x="600075" y="2776854"/>
            <a:ext cx="1309874" cy="1234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b="1" dirty="0">
                <a:solidFill>
                  <a:srgbClr val="C8952F">
                    <a:alpha val="5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治理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600075" y="2911692"/>
            <a:ext cx="1309874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거버넌스</a:t>
            </a:r>
            <a:endParaRPr lang="en-US" sz="550" dirty="0"/>
          </a:p>
        </p:txBody>
      </p:sp>
      <p:sp>
        <p:nvSpPr>
          <p:cNvPr id="29" name="Shape 26"/>
          <p:cNvSpPr/>
          <p:nvPr/>
        </p:nvSpPr>
        <p:spPr>
          <a:xfrm>
            <a:off x="1995674" y="2568401"/>
            <a:ext cx="3374110" cy="658927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2081399" y="2749032"/>
            <a:ext cx="320266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중앙 집중 금융 권력</a:t>
            </a:r>
            <a:endParaRPr lang="en-US" sz="650" dirty="0"/>
          </a:p>
        </p:txBody>
      </p:sp>
      <p:sp>
        <p:nvSpPr>
          <p:cNvPr id="31" name="Text 28"/>
          <p:cNvSpPr/>
          <p:nvPr/>
        </p:nvSpPr>
        <p:spPr>
          <a:xfrm>
            <a:off x="2081399" y="2912976"/>
            <a:ext cx="3202660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소수 금융 기관이 전 세계 자본 흐름 통제. 17억 명 금융 배제.</a:t>
            </a:r>
            <a:endParaRPr lang="en-US" sz="650" dirty="0"/>
          </a:p>
        </p:txBody>
      </p:sp>
      <p:sp>
        <p:nvSpPr>
          <p:cNvPr id="32" name="Shape 29"/>
          <p:cNvSpPr/>
          <p:nvPr/>
        </p:nvSpPr>
        <p:spPr>
          <a:xfrm>
            <a:off x="5369784" y="2568401"/>
            <a:ext cx="3374166" cy="65892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33" name="Text 30"/>
          <p:cNvSpPr/>
          <p:nvPr/>
        </p:nvSpPr>
        <p:spPr>
          <a:xfrm>
            <a:off x="5455509" y="2749032"/>
            <a:ext cx="3202716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DAO — 분산 자치 경제 운영</a:t>
            </a:r>
            <a:endParaRPr lang="en-US" sz="650" dirty="0"/>
          </a:p>
        </p:txBody>
      </p:sp>
      <p:sp>
        <p:nvSpPr>
          <p:cNvPr id="34" name="Text 31"/>
          <p:cNvSpPr/>
          <p:nvPr/>
        </p:nvSpPr>
        <p:spPr>
          <a:xfrm>
            <a:off x="5455509" y="2912976"/>
            <a:ext cx="3202716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세계시민 참여 기반 분산 거버넌스. 금융 포용 실현.</a:t>
            </a:r>
            <a:endParaRPr lang="en-US" sz="650" dirty="0"/>
          </a:p>
        </p:txBody>
      </p:sp>
      <p:sp>
        <p:nvSpPr>
          <p:cNvPr id="35" name="Text 32"/>
          <p:cNvSpPr/>
          <p:nvPr/>
        </p:nvSpPr>
        <p:spPr>
          <a:xfrm>
            <a:off x="600075" y="3435781"/>
            <a:ext cx="1309874" cy="1234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b="1" dirty="0">
                <a:solidFill>
                  <a:srgbClr val="C8952F">
                    <a:alpha val="5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環境</a:t>
            </a:r>
            <a:endParaRPr lang="en-US" sz="700" dirty="0"/>
          </a:p>
        </p:txBody>
      </p:sp>
      <p:sp>
        <p:nvSpPr>
          <p:cNvPr id="36" name="Text 33"/>
          <p:cNvSpPr/>
          <p:nvPr/>
        </p:nvSpPr>
        <p:spPr>
          <a:xfrm>
            <a:off x="600075" y="3570619"/>
            <a:ext cx="1309874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환경 관계</a:t>
            </a:r>
            <a:endParaRPr lang="en-US" sz="550" dirty="0"/>
          </a:p>
        </p:txBody>
      </p:sp>
      <p:sp>
        <p:nvSpPr>
          <p:cNvPr id="37" name="Shape 34"/>
          <p:cNvSpPr/>
          <p:nvPr/>
        </p:nvSpPr>
        <p:spPr>
          <a:xfrm>
            <a:off x="1995674" y="3227329"/>
            <a:ext cx="3374110" cy="658927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38" name="Text 35"/>
          <p:cNvSpPr/>
          <p:nvPr/>
        </p:nvSpPr>
        <p:spPr>
          <a:xfrm>
            <a:off x="2081399" y="3407959"/>
            <a:ext cx="320266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탄소 경제 — 성장 = 착취</a:t>
            </a:r>
            <a:endParaRPr lang="en-US" sz="650" dirty="0"/>
          </a:p>
        </p:txBody>
      </p:sp>
      <p:sp>
        <p:nvSpPr>
          <p:cNvPr id="39" name="Text 36"/>
          <p:cNvSpPr/>
          <p:nvPr/>
        </p:nvSpPr>
        <p:spPr>
          <a:xfrm>
            <a:off x="2081399" y="3571903"/>
            <a:ext cx="3202660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 성장이 곧 자연 착취. 기후 위기를 가속화하는 구조적 모순.</a:t>
            </a:r>
            <a:endParaRPr lang="en-US" sz="650" dirty="0"/>
          </a:p>
        </p:txBody>
      </p:sp>
      <p:sp>
        <p:nvSpPr>
          <p:cNvPr id="40" name="Shape 37"/>
          <p:cNvSpPr/>
          <p:nvPr/>
        </p:nvSpPr>
        <p:spPr>
          <a:xfrm>
            <a:off x="5369784" y="3227329"/>
            <a:ext cx="3374166" cy="65892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41" name="Text 38"/>
          <p:cNvSpPr/>
          <p:nvPr/>
        </p:nvSpPr>
        <p:spPr>
          <a:xfrm>
            <a:off x="5455509" y="3407959"/>
            <a:ext cx="3202716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재생 경제 — 성장 = </a:t>
            </a: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再生</a:t>
            </a:r>
            <a:endParaRPr lang="en-US" sz="650" dirty="0"/>
          </a:p>
        </p:txBody>
      </p:sp>
      <p:sp>
        <p:nvSpPr>
          <p:cNvPr id="42" name="Text 39"/>
          <p:cNvSpPr/>
          <p:nvPr/>
        </p:nvSpPr>
        <p:spPr>
          <a:xfrm>
            <a:off x="5455509" y="3571903"/>
            <a:ext cx="3202716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 활동이 곧 자연 재생. 순환 경제가 성장의 새로운 엔진.</a:t>
            </a:r>
            <a:endParaRPr lang="en-US" sz="650" dirty="0"/>
          </a:p>
        </p:txBody>
      </p:sp>
      <p:sp>
        <p:nvSpPr>
          <p:cNvPr id="43" name="Text 40"/>
          <p:cNvSpPr/>
          <p:nvPr/>
        </p:nvSpPr>
        <p:spPr>
          <a:xfrm>
            <a:off x="600075" y="4093843"/>
            <a:ext cx="1309874" cy="1234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b="1" dirty="0">
                <a:solidFill>
                  <a:srgbClr val="C8952F">
                    <a:alpha val="5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價値</a:t>
            </a:r>
            <a:endParaRPr lang="en-US" sz="700" dirty="0"/>
          </a:p>
        </p:txBody>
      </p:sp>
      <p:sp>
        <p:nvSpPr>
          <p:cNvPr id="44" name="Text 41"/>
          <p:cNvSpPr/>
          <p:nvPr/>
        </p:nvSpPr>
        <p:spPr>
          <a:xfrm>
            <a:off x="600075" y="4228681"/>
            <a:ext cx="1309874" cy="1071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가치 기준</a:t>
            </a:r>
            <a:endParaRPr lang="en-US" sz="550" dirty="0"/>
          </a:p>
        </p:txBody>
      </p:sp>
      <p:sp>
        <p:nvSpPr>
          <p:cNvPr id="45" name="Shape 42"/>
          <p:cNvSpPr/>
          <p:nvPr/>
        </p:nvSpPr>
        <p:spPr>
          <a:xfrm>
            <a:off x="1995674" y="3886256"/>
            <a:ext cx="3374110" cy="653625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46" name="Text 43"/>
          <p:cNvSpPr/>
          <p:nvPr/>
        </p:nvSpPr>
        <p:spPr>
          <a:xfrm>
            <a:off x="2081399" y="4066022"/>
            <a:ext cx="3202660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화폐 가치 일원론</a:t>
            </a:r>
            <a:endParaRPr lang="en-US" sz="650" dirty="0"/>
          </a:p>
        </p:txBody>
      </p:sp>
      <p:sp>
        <p:nvSpPr>
          <p:cNvPr id="47" name="Text 44"/>
          <p:cNvSpPr/>
          <p:nvPr/>
        </p:nvSpPr>
        <p:spPr>
          <a:xfrm>
            <a:off x="2081399" y="4229965"/>
            <a:ext cx="3202660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모든 가치를 화폐로 환산. 돌봄·창의·공동체 기여는 비가시화.</a:t>
            </a:r>
            <a:endParaRPr lang="en-US" sz="650" dirty="0"/>
          </a:p>
        </p:txBody>
      </p:sp>
      <p:sp>
        <p:nvSpPr>
          <p:cNvPr id="48" name="Shape 45"/>
          <p:cNvSpPr/>
          <p:nvPr/>
        </p:nvSpPr>
        <p:spPr>
          <a:xfrm>
            <a:off x="5369784" y="3886256"/>
            <a:ext cx="3374166" cy="653625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49" name="Text 46"/>
          <p:cNvSpPr/>
          <p:nvPr/>
        </p:nvSpPr>
        <p:spPr>
          <a:xfrm>
            <a:off x="5455509" y="4066022"/>
            <a:ext cx="3202716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 다원 가치 체계</a:t>
            </a:r>
            <a:endParaRPr lang="en-US" sz="650" dirty="0"/>
          </a:p>
        </p:txBody>
      </p:sp>
      <p:sp>
        <p:nvSpPr>
          <p:cNvPr id="50" name="Text 47"/>
          <p:cNvSpPr/>
          <p:nvPr/>
        </p:nvSpPr>
        <p:spPr>
          <a:xfrm>
            <a:off x="5455509" y="4229965"/>
            <a:ext cx="3202716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기여·생태 복원·문화 창조 등 다원 가치를 토큰으로 측정·보상.</a:t>
            </a:r>
            <a:endParaRPr lang="en-US" sz="650" dirty="0"/>
          </a:p>
        </p:txBody>
      </p:sp>
      <p:sp>
        <p:nvSpPr>
          <p:cNvPr id="51" name="Shape 48"/>
          <p:cNvSpPr/>
          <p:nvPr/>
        </p:nvSpPr>
        <p:spPr>
          <a:xfrm>
            <a:off x="514350" y="4642740"/>
            <a:ext cx="8229600" cy="500760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52" name="Shape 49"/>
          <p:cNvSpPr/>
          <p:nvPr/>
        </p:nvSpPr>
        <p:spPr>
          <a:xfrm>
            <a:off x="514350" y="4642740"/>
            <a:ext cx="8229600" cy="14288"/>
          </a:xfrm>
          <a:prstGeom prst="rect">
            <a:avLst/>
          </a:prstGeom>
          <a:solidFill>
            <a:srgbClr val="EFDFC1"/>
          </a:solidFill>
          <a:ln/>
        </p:spPr>
      </p:sp>
      <p:sp>
        <p:nvSpPr>
          <p:cNvPr id="53" name="Text 50"/>
          <p:cNvSpPr/>
          <p:nvPr/>
        </p:nvSpPr>
        <p:spPr>
          <a:xfrm>
            <a:off x="1718965" y="4750789"/>
            <a:ext cx="500063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4A0DC">
                    <a:alpha val="8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大同社會</a:t>
            </a:r>
            <a:endParaRPr lang="en-US" sz="850" dirty="0"/>
          </a:p>
        </p:txBody>
      </p:sp>
      <p:sp>
        <p:nvSpPr>
          <p:cNvPr id="54" name="Text 51"/>
          <p:cNvSpPr/>
          <p:nvPr/>
        </p:nvSpPr>
        <p:spPr>
          <a:xfrm>
            <a:off x="1718965" y="4942582"/>
            <a:ext cx="500063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 이상</a:t>
            </a:r>
            <a:endParaRPr lang="en-US" sz="550" dirty="0"/>
          </a:p>
        </p:txBody>
      </p:sp>
      <p:sp>
        <p:nvSpPr>
          <p:cNvPr id="55" name="Text 52"/>
          <p:cNvSpPr/>
          <p:nvPr/>
        </p:nvSpPr>
        <p:spPr>
          <a:xfrm>
            <a:off x="2390477" y="4792201"/>
            <a:ext cx="85725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8952F">
                    <a:alpha val="5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+</a:t>
            </a:r>
            <a:endParaRPr lang="en-US" sz="1050" dirty="0"/>
          </a:p>
        </p:txBody>
      </p:sp>
      <p:sp>
        <p:nvSpPr>
          <p:cNvPr id="56" name="Text 53"/>
          <p:cNvSpPr/>
          <p:nvPr/>
        </p:nvSpPr>
        <p:spPr>
          <a:xfrm>
            <a:off x="2647652" y="4764184"/>
            <a:ext cx="1091208" cy="1535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50B478">
                    <a:alpha val="85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Digital Commons</a:t>
            </a:r>
            <a:endParaRPr lang="en-US" sz="800" dirty="0"/>
          </a:p>
        </p:txBody>
      </p:sp>
      <p:sp>
        <p:nvSpPr>
          <p:cNvPr id="57" name="Text 54"/>
          <p:cNvSpPr/>
          <p:nvPr/>
        </p:nvSpPr>
        <p:spPr>
          <a:xfrm>
            <a:off x="2647652" y="4929188"/>
            <a:ext cx="1091208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서양 제도</a:t>
            </a:r>
            <a:endParaRPr lang="en-US" sz="550" dirty="0"/>
          </a:p>
        </p:txBody>
      </p:sp>
      <p:sp>
        <p:nvSpPr>
          <p:cNvPr id="58" name="Text 55"/>
          <p:cNvSpPr/>
          <p:nvPr/>
        </p:nvSpPr>
        <p:spPr>
          <a:xfrm>
            <a:off x="3910310" y="4792201"/>
            <a:ext cx="85725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8952F">
                    <a:alpha val="5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=</a:t>
            </a:r>
            <a:endParaRPr lang="en-US" sz="1050" dirty="0"/>
          </a:p>
        </p:txBody>
      </p:sp>
      <p:sp>
        <p:nvSpPr>
          <p:cNvPr id="59" name="Text 56"/>
          <p:cNvSpPr/>
          <p:nvPr/>
        </p:nvSpPr>
        <p:spPr>
          <a:xfrm>
            <a:off x="4167485" y="4742752"/>
            <a:ext cx="1021556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디지털 大同 경제</a:t>
            </a:r>
            <a:endParaRPr lang="en-US" sz="950" dirty="0"/>
          </a:p>
        </p:txBody>
      </p:sp>
      <p:sp>
        <p:nvSpPr>
          <p:cNvPr id="60" name="Text 57"/>
          <p:cNvSpPr/>
          <p:nvPr/>
        </p:nvSpPr>
        <p:spPr>
          <a:xfrm>
            <a:off x="4167485" y="4950619"/>
            <a:ext cx="1021556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6차 문명 경제 운영체계</a:t>
            </a:r>
            <a:endParaRPr lang="en-US" sz="550" dirty="0"/>
          </a:p>
        </p:txBody>
      </p:sp>
      <p:sp>
        <p:nvSpPr>
          <p:cNvPr id="61" name="Text 58"/>
          <p:cNvSpPr/>
          <p:nvPr/>
        </p:nvSpPr>
        <p:spPr>
          <a:xfrm>
            <a:off x="5539085" y="4753942"/>
            <a:ext cx="2000250" cy="2926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경제는 문명의 혈액이다. </a:t>
            </a:r>
            <a:r>
              <a:rPr lang="en-US" sz="6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상생 토큰·DAO·공유지</a:t>
            </a: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 6</a:t>
            </a: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차 문명 경제의 3대 엔진이다.</a:t>
            </a:r>
            <a:endParaRPr lang="en-US" sz="6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14600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大同</a:t>
            </a:r>
            <a:endParaRPr lang="en-US" sz="14900" dirty="0"/>
          </a:p>
        </p:txBody>
      </p:sp>
      <p:sp>
        <p:nvSpPr>
          <p:cNvPr id="4" name="Text 1"/>
          <p:cNvSpPr/>
          <p:nvPr/>
        </p:nvSpPr>
        <p:spPr>
          <a:xfrm>
            <a:off x="514350" y="314325"/>
            <a:ext cx="79926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경제 ②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307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26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514350" y="498974"/>
            <a:ext cx="82296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SIMTECH 경제 엔진의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3원리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14350" y="769851"/>
            <a:ext cx="8229600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상생 토큰 · DAO · Global Commons — 디지털 대동 경제의 작동 구조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14350" y="1227916"/>
            <a:ext cx="5715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C8952F">
                    <a:alpha val="2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相生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171575" y="1163092"/>
            <a:ext cx="675084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PRINCIPLE 01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1171575" y="1296312"/>
            <a:ext cx="675084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상생 토큰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171575" y="1460618"/>
            <a:ext cx="675084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Sangsaeng Token</a:t>
            </a:r>
            <a:endParaRPr lang="en-US" sz="600" dirty="0"/>
          </a:p>
        </p:txBody>
      </p:sp>
      <p:sp>
        <p:nvSpPr>
          <p:cNvPr id="12" name="Shape 9"/>
          <p:cNvSpPr/>
          <p:nvPr/>
        </p:nvSpPr>
        <p:spPr>
          <a:xfrm>
            <a:off x="514350" y="1664215"/>
            <a:ext cx="2647931" cy="564468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13" name="Shape 10"/>
          <p:cNvSpPr/>
          <p:nvPr/>
        </p:nvSpPr>
        <p:spPr>
          <a:xfrm>
            <a:off x="514350" y="1664215"/>
            <a:ext cx="2647931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14" name="Text 11"/>
          <p:cNvSpPr/>
          <p:nvPr/>
        </p:nvSpPr>
        <p:spPr>
          <a:xfrm>
            <a:off x="594354" y="1727057"/>
            <a:ext cx="248792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정의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594354" y="1868146"/>
            <a:ext cx="2487923" cy="2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기여를 측정·보상하는 디지털 가치 단위. 이로움이 곧 자산이 된다.</a:t>
            </a:r>
            <a:endParaRPr lang="en-US" sz="700" dirty="0"/>
          </a:p>
        </p:txBody>
      </p:sp>
      <p:sp>
        <p:nvSpPr>
          <p:cNvPr id="16" name="Text 13"/>
          <p:cNvSpPr/>
          <p:nvPr/>
        </p:nvSpPr>
        <p:spPr>
          <a:xfrm>
            <a:off x="514350" y="2307264"/>
            <a:ext cx="2647931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작동 방식</a:t>
            </a:r>
            <a:endParaRPr lang="en-US" sz="550" dirty="0"/>
          </a:p>
        </p:txBody>
      </p:sp>
      <p:sp>
        <p:nvSpPr>
          <p:cNvPr id="17" name="Text 14"/>
          <p:cNvSpPr/>
          <p:nvPr/>
        </p:nvSpPr>
        <p:spPr>
          <a:xfrm>
            <a:off x="514350" y="2473886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</a:t>
            </a:r>
            <a:endParaRPr lang="en-US" sz="600" dirty="0"/>
          </a:p>
        </p:txBody>
      </p:sp>
      <p:sp>
        <p:nvSpPr>
          <p:cNvPr id="18" name="Text 15"/>
          <p:cNvSpPr/>
          <p:nvPr/>
        </p:nvSpPr>
        <p:spPr>
          <a:xfrm>
            <a:off x="657225" y="2471207"/>
            <a:ext cx="84653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교육 수료 → 기여 인증</a:t>
            </a:r>
            <a:endParaRPr lang="en-US" sz="650" dirty="0"/>
          </a:p>
        </p:txBody>
      </p:sp>
      <p:sp>
        <p:nvSpPr>
          <p:cNvPr id="19" name="Text 16"/>
          <p:cNvSpPr/>
          <p:nvPr/>
        </p:nvSpPr>
        <p:spPr>
          <a:xfrm>
            <a:off x="514350" y="2636741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二</a:t>
            </a:r>
            <a:endParaRPr lang="en-US" sz="600" dirty="0"/>
          </a:p>
        </p:txBody>
      </p:sp>
      <p:sp>
        <p:nvSpPr>
          <p:cNvPr id="20" name="Text 17"/>
          <p:cNvSpPr/>
          <p:nvPr/>
        </p:nvSpPr>
        <p:spPr>
          <a:xfrm>
            <a:off x="657225" y="2634062"/>
            <a:ext cx="84653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상생 기여 → 토큰 발행</a:t>
            </a:r>
            <a:endParaRPr lang="en-US" sz="650" dirty="0"/>
          </a:p>
        </p:txBody>
      </p:sp>
      <p:sp>
        <p:nvSpPr>
          <p:cNvPr id="21" name="Text 18"/>
          <p:cNvSpPr/>
          <p:nvPr/>
        </p:nvSpPr>
        <p:spPr>
          <a:xfrm>
            <a:off x="514350" y="2799597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</a:t>
            </a:r>
            <a:endParaRPr lang="en-US" sz="600" dirty="0"/>
          </a:p>
        </p:txBody>
      </p:sp>
      <p:sp>
        <p:nvSpPr>
          <p:cNvPr id="22" name="Text 19"/>
          <p:cNvSpPr/>
          <p:nvPr/>
        </p:nvSpPr>
        <p:spPr>
          <a:xfrm>
            <a:off x="657225" y="2796918"/>
            <a:ext cx="84653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순환 경제 → 공동 번영</a:t>
            </a:r>
            <a:endParaRPr lang="en-US" sz="650" dirty="0"/>
          </a:p>
        </p:txBody>
      </p:sp>
      <p:sp>
        <p:nvSpPr>
          <p:cNvPr id="23" name="Shape 20"/>
          <p:cNvSpPr/>
          <p:nvPr/>
        </p:nvSpPr>
        <p:spPr>
          <a:xfrm>
            <a:off x="514350" y="4115553"/>
            <a:ext cx="2647931" cy="417881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C8952F">
                <a:alpha val="2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94354" y="4186991"/>
            <a:ext cx="2487923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 = 측정 가능한 이로움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594354" y="4356292"/>
            <a:ext cx="2487923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이로움이 수치화될 때 경제가 된다</a:t>
            </a:r>
            <a:endParaRPr lang="en-US" sz="600" dirty="0"/>
          </a:p>
        </p:txBody>
      </p:sp>
      <p:sp>
        <p:nvSpPr>
          <p:cNvPr id="26" name="Text 23"/>
          <p:cNvSpPr/>
          <p:nvPr/>
        </p:nvSpPr>
        <p:spPr>
          <a:xfrm>
            <a:off x="3305156" y="1227916"/>
            <a:ext cx="5715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508CDC">
                    <a:alpha val="2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自治</a:t>
            </a:r>
            <a:endParaRPr lang="en-US" sz="2000" dirty="0"/>
          </a:p>
        </p:txBody>
      </p:sp>
      <p:sp>
        <p:nvSpPr>
          <p:cNvPr id="27" name="Text 24"/>
          <p:cNvSpPr/>
          <p:nvPr/>
        </p:nvSpPr>
        <p:spPr>
          <a:xfrm>
            <a:off x="3962381" y="1163092"/>
            <a:ext cx="123229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8CDC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PRINCIPLE 02</a:t>
            </a:r>
            <a:endParaRPr lang="en-US" sz="550" dirty="0"/>
          </a:p>
        </p:txBody>
      </p:sp>
      <p:sp>
        <p:nvSpPr>
          <p:cNvPr id="28" name="Text 25"/>
          <p:cNvSpPr/>
          <p:nvPr/>
        </p:nvSpPr>
        <p:spPr>
          <a:xfrm>
            <a:off x="3962381" y="1296312"/>
            <a:ext cx="1232297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DAO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3962381" y="1460618"/>
            <a:ext cx="123229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Decentralized Autonomous Org.</a:t>
            </a:r>
            <a:endParaRPr lang="en-US" sz="600" dirty="0"/>
          </a:p>
        </p:txBody>
      </p:sp>
      <p:sp>
        <p:nvSpPr>
          <p:cNvPr id="30" name="Shape 27"/>
          <p:cNvSpPr/>
          <p:nvPr/>
        </p:nvSpPr>
        <p:spPr>
          <a:xfrm>
            <a:off x="3305156" y="1664215"/>
            <a:ext cx="2647959" cy="564468"/>
          </a:xfrm>
          <a:prstGeom prst="rect">
            <a:avLst/>
          </a:prstGeom>
          <a:solidFill>
            <a:srgbClr val="508CDC">
              <a:alpha val="8000"/>
            </a:srgbClr>
          </a:solidFill>
          <a:ln/>
        </p:spPr>
      </p:sp>
      <p:sp>
        <p:nvSpPr>
          <p:cNvPr id="31" name="Shape 28"/>
          <p:cNvSpPr/>
          <p:nvPr/>
        </p:nvSpPr>
        <p:spPr>
          <a:xfrm>
            <a:off x="3305156" y="1664215"/>
            <a:ext cx="2647959" cy="7144"/>
          </a:xfrm>
          <a:prstGeom prst="rect">
            <a:avLst/>
          </a:prstGeom>
          <a:solidFill>
            <a:srgbClr val="D3E2F6"/>
          </a:solidFill>
          <a:ln/>
        </p:spPr>
      </p:sp>
      <p:sp>
        <p:nvSpPr>
          <p:cNvPr id="32" name="Text 29"/>
          <p:cNvSpPr/>
          <p:nvPr/>
        </p:nvSpPr>
        <p:spPr>
          <a:xfrm>
            <a:off x="3385161" y="1727057"/>
            <a:ext cx="2487950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8CDC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정의</a:t>
            </a:r>
            <a:endParaRPr lang="en-US" sz="550" dirty="0"/>
          </a:p>
        </p:txBody>
      </p:sp>
      <p:sp>
        <p:nvSpPr>
          <p:cNvPr id="33" name="Text 30"/>
          <p:cNvSpPr/>
          <p:nvPr/>
        </p:nvSpPr>
        <p:spPr>
          <a:xfrm>
            <a:off x="3385161" y="1868146"/>
            <a:ext cx="2487950" cy="2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스마트 컨트랙트 기반 탈중앙 의사결정 구조. 권력 독점 없는 공동 운영.</a:t>
            </a:r>
            <a:endParaRPr lang="en-US" sz="700" dirty="0"/>
          </a:p>
        </p:txBody>
      </p:sp>
      <p:sp>
        <p:nvSpPr>
          <p:cNvPr id="34" name="Text 31"/>
          <p:cNvSpPr/>
          <p:nvPr/>
        </p:nvSpPr>
        <p:spPr>
          <a:xfrm>
            <a:off x="3305156" y="2307264"/>
            <a:ext cx="2647959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8CDC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작동 방식</a:t>
            </a:r>
            <a:endParaRPr lang="en-US" sz="550" dirty="0"/>
          </a:p>
        </p:txBody>
      </p:sp>
      <p:sp>
        <p:nvSpPr>
          <p:cNvPr id="35" name="Text 32"/>
          <p:cNvSpPr/>
          <p:nvPr/>
        </p:nvSpPr>
        <p:spPr>
          <a:xfrm>
            <a:off x="3305156" y="2473886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8C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</a:t>
            </a:r>
            <a:endParaRPr lang="en-US" sz="600" dirty="0"/>
          </a:p>
        </p:txBody>
      </p:sp>
      <p:sp>
        <p:nvSpPr>
          <p:cNvPr id="36" name="Text 33"/>
          <p:cNvSpPr/>
          <p:nvPr/>
        </p:nvSpPr>
        <p:spPr>
          <a:xfrm>
            <a:off x="3448031" y="2471207"/>
            <a:ext cx="928688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홍익인 투표 → 정책 제안</a:t>
            </a:r>
            <a:endParaRPr lang="en-US" sz="650" dirty="0"/>
          </a:p>
        </p:txBody>
      </p:sp>
      <p:sp>
        <p:nvSpPr>
          <p:cNvPr id="37" name="Text 34"/>
          <p:cNvSpPr/>
          <p:nvPr/>
        </p:nvSpPr>
        <p:spPr>
          <a:xfrm>
            <a:off x="3305156" y="2636741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8C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二</a:t>
            </a:r>
            <a:endParaRPr lang="en-US" sz="600" dirty="0"/>
          </a:p>
        </p:txBody>
      </p:sp>
      <p:sp>
        <p:nvSpPr>
          <p:cNvPr id="38" name="Text 35"/>
          <p:cNvSpPr/>
          <p:nvPr/>
        </p:nvSpPr>
        <p:spPr>
          <a:xfrm>
            <a:off x="3448031" y="2634062"/>
            <a:ext cx="109299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스마트 컨트랙트 → 자동 실행</a:t>
            </a:r>
            <a:endParaRPr lang="en-US" sz="650" dirty="0"/>
          </a:p>
        </p:txBody>
      </p:sp>
      <p:sp>
        <p:nvSpPr>
          <p:cNvPr id="39" name="Text 36"/>
          <p:cNvSpPr/>
          <p:nvPr/>
        </p:nvSpPr>
        <p:spPr>
          <a:xfrm>
            <a:off x="3305156" y="2799597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8C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</a:t>
            </a:r>
            <a:endParaRPr lang="en-US" sz="600" dirty="0"/>
          </a:p>
        </p:txBody>
      </p:sp>
      <p:sp>
        <p:nvSpPr>
          <p:cNvPr id="40" name="Text 37"/>
          <p:cNvSpPr/>
          <p:nvPr/>
        </p:nvSpPr>
        <p:spPr>
          <a:xfrm>
            <a:off x="3448031" y="2796918"/>
            <a:ext cx="109299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투명한 기록 → 신뢰 거버넌스</a:t>
            </a:r>
            <a:endParaRPr lang="en-US" sz="650" dirty="0"/>
          </a:p>
        </p:txBody>
      </p:sp>
      <p:sp>
        <p:nvSpPr>
          <p:cNvPr id="41" name="Shape 38"/>
          <p:cNvSpPr/>
          <p:nvPr/>
        </p:nvSpPr>
        <p:spPr>
          <a:xfrm>
            <a:off x="3305156" y="4115553"/>
            <a:ext cx="2647959" cy="417881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508CDC">
                <a:alpha val="20000"/>
              </a:srgbClr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3385161" y="4186991"/>
            <a:ext cx="2487950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508CDC">
                    <a:alpha val="8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分散自治 = 권력 없는 질서</a:t>
            </a:r>
            <a:endParaRPr lang="en-US" sz="700" dirty="0"/>
          </a:p>
        </p:txBody>
      </p:sp>
      <p:sp>
        <p:nvSpPr>
          <p:cNvPr id="43" name="Text 40"/>
          <p:cNvSpPr/>
          <p:nvPr/>
        </p:nvSpPr>
        <p:spPr>
          <a:xfrm>
            <a:off x="3385161" y="4356292"/>
            <a:ext cx="2487950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모두가 주인이 될 때 문명이 안정된다</a:t>
            </a:r>
            <a:endParaRPr lang="en-US" sz="600" dirty="0"/>
          </a:p>
        </p:txBody>
      </p:sp>
      <p:sp>
        <p:nvSpPr>
          <p:cNvPr id="44" name="Text 41"/>
          <p:cNvSpPr/>
          <p:nvPr/>
        </p:nvSpPr>
        <p:spPr>
          <a:xfrm>
            <a:off x="6095991" y="1227916"/>
            <a:ext cx="5715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3CB464">
                    <a:alpha val="2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共有</a:t>
            </a:r>
            <a:endParaRPr lang="en-US" sz="2000" dirty="0"/>
          </a:p>
        </p:txBody>
      </p:sp>
      <p:sp>
        <p:nvSpPr>
          <p:cNvPr id="45" name="Text 42"/>
          <p:cNvSpPr/>
          <p:nvPr/>
        </p:nvSpPr>
        <p:spPr>
          <a:xfrm>
            <a:off x="6753216" y="1163092"/>
            <a:ext cx="95547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3CB464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PRINCIPLE 03</a:t>
            </a:r>
            <a:endParaRPr lang="en-US" sz="550" dirty="0"/>
          </a:p>
        </p:txBody>
      </p:sp>
      <p:sp>
        <p:nvSpPr>
          <p:cNvPr id="46" name="Text 43"/>
          <p:cNvSpPr/>
          <p:nvPr/>
        </p:nvSpPr>
        <p:spPr>
          <a:xfrm>
            <a:off x="6753216" y="1296312"/>
            <a:ext cx="955477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Global Commons</a:t>
            </a:r>
            <a:endParaRPr lang="en-US" sz="800" dirty="0"/>
          </a:p>
        </p:txBody>
      </p:sp>
      <p:sp>
        <p:nvSpPr>
          <p:cNvPr id="47" name="Text 44"/>
          <p:cNvSpPr/>
          <p:nvPr/>
        </p:nvSpPr>
        <p:spPr>
          <a:xfrm>
            <a:off x="6753216" y="1460618"/>
            <a:ext cx="95547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공유지</a:t>
            </a:r>
            <a:endParaRPr lang="en-US" sz="600" dirty="0"/>
          </a:p>
        </p:txBody>
      </p:sp>
      <p:sp>
        <p:nvSpPr>
          <p:cNvPr id="48" name="Shape 45"/>
          <p:cNvSpPr/>
          <p:nvPr/>
        </p:nvSpPr>
        <p:spPr>
          <a:xfrm>
            <a:off x="6095991" y="1664215"/>
            <a:ext cx="2647931" cy="564468"/>
          </a:xfrm>
          <a:prstGeom prst="rect">
            <a:avLst/>
          </a:prstGeom>
          <a:solidFill>
            <a:srgbClr val="3CB464">
              <a:alpha val="8000"/>
            </a:srgbClr>
          </a:solidFill>
          <a:ln/>
        </p:spPr>
      </p:sp>
      <p:sp>
        <p:nvSpPr>
          <p:cNvPr id="49" name="Shape 46"/>
          <p:cNvSpPr/>
          <p:nvPr/>
        </p:nvSpPr>
        <p:spPr>
          <a:xfrm>
            <a:off x="6095991" y="1664215"/>
            <a:ext cx="2647931" cy="7144"/>
          </a:xfrm>
          <a:prstGeom prst="rect">
            <a:avLst/>
          </a:prstGeom>
          <a:solidFill>
            <a:srgbClr val="CEECD8"/>
          </a:solidFill>
          <a:ln/>
        </p:spPr>
      </p:sp>
      <p:sp>
        <p:nvSpPr>
          <p:cNvPr id="50" name="Text 47"/>
          <p:cNvSpPr/>
          <p:nvPr/>
        </p:nvSpPr>
        <p:spPr>
          <a:xfrm>
            <a:off x="6175995" y="1727057"/>
            <a:ext cx="248792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3CB464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정의</a:t>
            </a:r>
            <a:endParaRPr lang="en-US" sz="550" dirty="0"/>
          </a:p>
        </p:txBody>
      </p:sp>
      <p:sp>
        <p:nvSpPr>
          <p:cNvPr id="51" name="Text 48"/>
          <p:cNvSpPr/>
          <p:nvPr/>
        </p:nvSpPr>
        <p:spPr>
          <a:xfrm>
            <a:off x="6175995" y="1868146"/>
            <a:ext cx="2487923" cy="2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공유 자산으로서의 디지털 공간·지식·AI. 독점 금지 원칙 적용.</a:t>
            </a:r>
            <a:endParaRPr lang="en-US" sz="700" dirty="0"/>
          </a:p>
        </p:txBody>
      </p:sp>
      <p:sp>
        <p:nvSpPr>
          <p:cNvPr id="52" name="Text 49"/>
          <p:cNvSpPr/>
          <p:nvPr/>
        </p:nvSpPr>
        <p:spPr>
          <a:xfrm>
            <a:off x="6095991" y="2307264"/>
            <a:ext cx="2647931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3CB464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작동 방식</a:t>
            </a:r>
            <a:endParaRPr lang="en-US" sz="550" dirty="0"/>
          </a:p>
        </p:txBody>
      </p:sp>
      <p:sp>
        <p:nvSpPr>
          <p:cNvPr id="53" name="Text 50"/>
          <p:cNvSpPr/>
          <p:nvPr/>
        </p:nvSpPr>
        <p:spPr>
          <a:xfrm>
            <a:off x="6095991" y="2473886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3CB464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</a:t>
            </a:r>
            <a:endParaRPr lang="en-US" sz="600" dirty="0"/>
          </a:p>
        </p:txBody>
      </p:sp>
      <p:sp>
        <p:nvSpPr>
          <p:cNvPr id="54" name="Text 51"/>
          <p:cNvSpPr/>
          <p:nvPr/>
        </p:nvSpPr>
        <p:spPr>
          <a:xfrm>
            <a:off x="6238866" y="2471207"/>
            <a:ext cx="86439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오픈소스 + 공유지 기반</a:t>
            </a:r>
            <a:endParaRPr lang="en-US" sz="650" dirty="0"/>
          </a:p>
        </p:txBody>
      </p:sp>
      <p:sp>
        <p:nvSpPr>
          <p:cNvPr id="55" name="Text 52"/>
          <p:cNvSpPr/>
          <p:nvPr/>
        </p:nvSpPr>
        <p:spPr>
          <a:xfrm>
            <a:off x="6095991" y="2636741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3CB464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二</a:t>
            </a:r>
            <a:endParaRPr lang="en-US" sz="600" dirty="0"/>
          </a:p>
        </p:txBody>
      </p:sp>
      <p:sp>
        <p:nvSpPr>
          <p:cNvPr id="56" name="Text 53"/>
          <p:cNvSpPr/>
          <p:nvPr/>
        </p:nvSpPr>
        <p:spPr>
          <a:xfrm>
            <a:off x="6238866" y="2634062"/>
            <a:ext cx="814388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독점 금지 원칙</a:t>
            </a:r>
            <a:endParaRPr lang="en-US" sz="650" dirty="0"/>
          </a:p>
        </p:txBody>
      </p:sp>
      <p:sp>
        <p:nvSpPr>
          <p:cNvPr id="57" name="Text 54"/>
          <p:cNvSpPr/>
          <p:nvPr/>
        </p:nvSpPr>
        <p:spPr>
          <a:xfrm>
            <a:off x="6095991" y="2799597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3CB464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</a:t>
            </a:r>
            <a:endParaRPr lang="en-US" sz="600" dirty="0"/>
          </a:p>
        </p:txBody>
      </p:sp>
      <p:sp>
        <p:nvSpPr>
          <p:cNvPr id="58" name="Text 55"/>
          <p:cNvSpPr/>
          <p:nvPr/>
        </p:nvSpPr>
        <p:spPr>
          <a:xfrm>
            <a:off x="6238866" y="2796918"/>
            <a:ext cx="95190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AI·지식 공유 → 집단 지성</a:t>
            </a:r>
            <a:endParaRPr lang="en-US" sz="650" dirty="0"/>
          </a:p>
        </p:txBody>
      </p:sp>
      <p:sp>
        <p:nvSpPr>
          <p:cNvPr id="59" name="Shape 56"/>
          <p:cNvSpPr/>
          <p:nvPr/>
        </p:nvSpPr>
        <p:spPr>
          <a:xfrm>
            <a:off x="6095991" y="4115553"/>
            <a:ext cx="2647931" cy="417881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3CB464">
                <a:alpha val="20000"/>
              </a:srgbClr>
            </a:solidFill>
            <a:prstDash val="solid"/>
          </a:ln>
        </p:spPr>
      </p:sp>
      <p:sp>
        <p:nvSpPr>
          <p:cNvPr id="60" name="Text 57"/>
          <p:cNvSpPr/>
          <p:nvPr/>
        </p:nvSpPr>
        <p:spPr>
          <a:xfrm>
            <a:off x="6175995" y="4186991"/>
            <a:ext cx="2487923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3CB464">
                    <a:alpha val="8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天下爲公 = 세상은 모두의 것</a:t>
            </a:r>
            <a:endParaRPr lang="en-US" sz="700" dirty="0"/>
          </a:p>
        </p:txBody>
      </p:sp>
      <p:sp>
        <p:nvSpPr>
          <p:cNvPr id="61" name="Text 58"/>
          <p:cNvSpPr/>
          <p:nvPr/>
        </p:nvSpPr>
        <p:spPr>
          <a:xfrm>
            <a:off x="6175995" y="4356292"/>
            <a:ext cx="2487923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공유될 때 가치는 무한히 증가한다</a:t>
            </a:r>
            <a:endParaRPr lang="en-US" sz="600" dirty="0"/>
          </a:p>
        </p:txBody>
      </p:sp>
      <p:sp>
        <p:nvSpPr>
          <p:cNvPr id="62" name="Shape 59"/>
          <p:cNvSpPr/>
          <p:nvPr/>
        </p:nvSpPr>
        <p:spPr>
          <a:xfrm>
            <a:off x="514350" y="4647735"/>
            <a:ext cx="8229600" cy="495765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63" name="Shape 60"/>
          <p:cNvSpPr/>
          <p:nvPr/>
        </p:nvSpPr>
        <p:spPr>
          <a:xfrm>
            <a:off x="514350" y="4647735"/>
            <a:ext cx="8229600" cy="14288"/>
          </a:xfrm>
          <a:prstGeom prst="rect">
            <a:avLst/>
          </a:prstGeom>
          <a:solidFill>
            <a:srgbClr val="EFDFC1"/>
          </a:solidFill>
          <a:ln/>
        </p:spPr>
      </p:sp>
      <p:sp>
        <p:nvSpPr>
          <p:cNvPr id="64" name="Text 61"/>
          <p:cNvSpPr/>
          <p:nvPr/>
        </p:nvSpPr>
        <p:spPr>
          <a:xfrm>
            <a:off x="657225" y="4770239"/>
            <a:ext cx="569714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C8952F">
                    <a:alpha val="8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相生 Token</a:t>
            </a:r>
            <a:endParaRPr lang="en-US" sz="700" dirty="0"/>
          </a:p>
        </p:txBody>
      </p:sp>
      <p:sp>
        <p:nvSpPr>
          <p:cNvPr id="65" name="Text 62"/>
          <p:cNvSpPr/>
          <p:nvPr/>
        </p:nvSpPr>
        <p:spPr>
          <a:xfrm>
            <a:off x="657225" y="4928099"/>
            <a:ext cx="569714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가치 측정</a:t>
            </a:r>
            <a:endParaRPr lang="en-US" sz="550" dirty="0"/>
          </a:p>
        </p:txBody>
      </p:sp>
      <p:sp>
        <p:nvSpPr>
          <p:cNvPr id="66" name="Text 63"/>
          <p:cNvSpPr/>
          <p:nvPr/>
        </p:nvSpPr>
        <p:spPr>
          <a:xfrm>
            <a:off x="1341239" y="4811678"/>
            <a:ext cx="7322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>
                    <a:alpha val="4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+</a:t>
            </a:r>
            <a:endParaRPr lang="en-US" sz="850" dirty="0"/>
          </a:p>
        </p:txBody>
      </p:sp>
      <p:sp>
        <p:nvSpPr>
          <p:cNvPr id="67" name="Text 64"/>
          <p:cNvSpPr/>
          <p:nvPr/>
        </p:nvSpPr>
        <p:spPr>
          <a:xfrm>
            <a:off x="1528763" y="4774704"/>
            <a:ext cx="428625" cy="1375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08CD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DAO</a:t>
            </a:r>
            <a:endParaRPr lang="en-US" sz="700" dirty="0"/>
          </a:p>
        </p:txBody>
      </p:sp>
      <p:sp>
        <p:nvSpPr>
          <p:cNvPr id="68" name="Text 65"/>
          <p:cNvSpPr/>
          <p:nvPr/>
        </p:nvSpPr>
        <p:spPr>
          <a:xfrm>
            <a:off x="1528763" y="4923634"/>
            <a:ext cx="42862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분산 거버넌스</a:t>
            </a:r>
            <a:endParaRPr lang="en-US" sz="550" dirty="0"/>
          </a:p>
        </p:txBody>
      </p:sp>
      <p:sp>
        <p:nvSpPr>
          <p:cNvPr id="69" name="Text 66"/>
          <p:cNvSpPr/>
          <p:nvPr/>
        </p:nvSpPr>
        <p:spPr>
          <a:xfrm>
            <a:off x="2071688" y="4811678"/>
            <a:ext cx="7322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>
                    <a:alpha val="4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+</a:t>
            </a:r>
            <a:endParaRPr lang="en-US" sz="850" dirty="0"/>
          </a:p>
        </p:txBody>
      </p:sp>
      <p:sp>
        <p:nvSpPr>
          <p:cNvPr id="70" name="Text 67"/>
          <p:cNvSpPr/>
          <p:nvPr/>
        </p:nvSpPr>
        <p:spPr>
          <a:xfrm>
            <a:off x="2259211" y="4770239"/>
            <a:ext cx="925116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3CB464">
                    <a:alpha val="8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Global Commons</a:t>
            </a:r>
            <a:endParaRPr lang="en-US" sz="700" dirty="0"/>
          </a:p>
        </p:txBody>
      </p:sp>
      <p:sp>
        <p:nvSpPr>
          <p:cNvPr id="71" name="Text 68"/>
          <p:cNvSpPr/>
          <p:nvPr/>
        </p:nvSpPr>
        <p:spPr>
          <a:xfrm>
            <a:off x="2259211" y="4928099"/>
            <a:ext cx="925116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공유 자산</a:t>
            </a:r>
            <a:endParaRPr lang="en-US" sz="550" dirty="0"/>
          </a:p>
        </p:txBody>
      </p:sp>
      <p:sp>
        <p:nvSpPr>
          <p:cNvPr id="72" name="Text 69"/>
          <p:cNvSpPr/>
          <p:nvPr/>
        </p:nvSpPr>
        <p:spPr>
          <a:xfrm>
            <a:off x="3298627" y="4811678"/>
            <a:ext cx="7322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>
                    <a:alpha val="4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=</a:t>
            </a:r>
            <a:endParaRPr lang="en-US" sz="850" dirty="0"/>
          </a:p>
        </p:txBody>
      </p:sp>
      <p:sp>
        <p:nvSpPr>
          <p:cNvPr id="73" name="Text 70"/>
          <p:cNvSpPr/>
          <p:nvPr/>
        </p:nvSpPr>
        <p:spPr>
          <a:xfrm>
            <a:off x="3486150" y="4747747"/>
            <a:ext cx="5114925" cy="164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디지털 大同 경제</a:t>
            </a:r>
            <a:endParaRPr lang="en-US" sz="800" dirty="0"/>
          </a:p>
        </p:txBody>
      </p:sp>
      <p:sp>
        <p:nvSpPr>
          <p:cNvPr id="74" name="Text 71"/>
          <p:cNvSpPr/>
          <p:nvPr/>
        </p:nvSpPr>
        <p:spPr>
          <a:xfrm>
            <a:off x="3486150" y="4929188"/>
            <a:ext cx="5114925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착취 없는 순환 · 독점 없는 번영 · 경계 없는 공유</a:t>
            </a:r>
            <a:endParaRPr lang="en-US" sz="6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00825" y="3829050"/>
            <a:ext cx="2286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300" b="1" dirty="0">
                <a:solidFill>
                  <a:srgbClr val="50B464">
                    <a:alpha val="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再生</a:t>
            </a:r>
            <a:endParaRPr lang="en-US" sz="8300" dirty="0"/>
          </a:p>
        </p:txBody>
      </p:sp>
      <p:sp>
        <p:nvSpPr>
          <p:cNvPr id="4" name="Text 1"/>
          <p:cNvSpPr/>
          <p:nvPr/>
        </p:nvSpPr>
        <p:spPr>
          <a:xfrm>
            <a:off x="300038" y="342900"/>
            <a:ext cx="32289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환경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300038" y="493254"/>
            <a:ext cx="3228975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재생 문명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300038" y="760698"/>
            <a:ext cx="322897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탄소중립을 넘어 재생(Regeneration)으로</a:t>
            </a:r>
            <a:endParaRPr lang="en-US" sz="700" dirty="0"/>
          </a:p>
        </p:txBody>
      </p:sp>
      <p:sp>
        <p:nvSpPr>
          <p:cNvPr id="7" name="Text 4"/>
          <p:cNvSpPr/>
          <p:nvPr/>
        </p:nvSpPr>
        <p:spPr>
          <a:xfrm>
            <a:off x="300038" y="1059284"/>
            <a:ext cx="32289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5050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5차 문명 — 환경 위기 지표</a:t>
            </a:r>
            <a:endParaRPr lang="en-US" sz="550" dirty="0"/>
          </a:p>
        </p:txBody>
      </p:sp>
      <p:sp>
        <p:nvSpPr>
          <p:cNvPr id="8" name="Shape 5"/>
          <p:cNvSpPr/>
          <p:nvPr/>
        </p:nvSpPr>
        <p:spPr>
          <a:xfrm>
            <a:off x="300038" y="1226800"/>
            <a:ext cx="3228975" cy="324706"/>
          </a:xfrm>
          <a:prstGeom prst="rect">
            <a:avLst/>
          </a:prstGeom>
          <a:solidFill>
            <a:srgbClr val="B43232">
              <a:alpha val="8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300038" y="1226800"/>
            <a:ext cx="3228975" cy="7144"/>
          </a:xfrm>
          <a:prstGeom prst="rect">
            <a:avLst/>
          </a:prstGeom>
          <a:solidFill>
            <a:srgbClr val="ECCCCC"/>
          </a:solidFill>
          <a:ln/>
        </p:spPr>
      </p:sp>
      <p:sp>
        <p:nvSpPr>
          <p:cNvPr id="10" name="Text 7"/>
          <p:cNvSpPr/>
          <p:nvPr/>
        </p:nvSpPr>
        <p:spPr>
          <a:xfrm>
            <a:off x="351467" y="1320394"/>
            <a:ext cx="342900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C6464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CO₂</a:t>
            </a:r>
            <a:endParaRPr lang="en-US" sz="650" dirty="0"/>
          </a:p>
        </p:txBody>
      </p:sp>
      <p:sp>
        <p:nvSpPr>
          <p:cNvPr id="11" name="Text 8"/>
          <p:cNvSpPr/>
          <p:nvPr/>
        </p:nvSpPr>
        <p:spPr>
          <a:xfrm>
            <a:off x="751517" y="1258779"/>
            <a:ext cx="2726066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420ppm 돌파</a:t>
            </a:r>
            <a:endParaRPr lang="en-US" sz="650" dirty="0"/>
          </a:p>
        </p:txBody>
      </p:sp>
      <p:sp>
        <p:nvSpPr>
          <p:cNvPr id="12" name="Text 9"/>
          <p:cNvSpPr/>
          <p:nvPr/>
        </p:nvSpPr>
        <p:spPr>
          <a:xfrm>
            <a:off x="751517" y="1394510"/>
            <a:ext cx="2726066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산업혁명 전 280ppm → 현재 최고치</a:t>
            </a:r>
            <a:endParaRPr lang="en-US" sz="600" dirty="0"/>
          </a:p>
        </p:txBody>
      </p:sp>
      <p:sp>
        <p:nvSpPr>
          <p:cNvPr id="13" name="Shape 10"/>
          <p:cNvSpPr/>
          <p:nvPr/>
        </p:nvSpPr>
        <p:spPr>
          <a:xfrm>
            <a:off x="300038" y="1576341"/>
            <a:ext cx="3228975" cy="324706"/>
          </a:xfrm>
          <a:prstGeom prst="rect">
            <a:avLst/>
          </a:prstGeom>
          <a:solidFill>
            <a:srgbClr val="B43232">
              <a:alpha val="8000"/>
            </a:srgbClr>
          </a:solidFill>
          <a:ln/>
        </p:spPr>
      </p:sp>
      <p:sp>
        <p:nvSpPr>
          <p:cNvPr id="14" name="Shape 11"/>
          <p:cNvSpPr/>
          <p:nvPr/>
        </p:nvSpPr>
        <p:spPr>
          <a:xfrm>
            <a:off x="300038" y="1576341"/>
            <a:ext cx="3228975" cy="7144"/>
          </a:xfrm>
          <a:prstGeom prst="rect">
            <a:avLst/>
          </a:prstGeom>
          <a:solidFill>
            <a:srgbClr val="ECCCCC"/>
          </a:solidFill>
          <a:ln/>
        </p:spPr>
      </p:sp>
      <p:sp>
        <p:nvSpPr>
          <p:cNvPr id="15" name="Text 12"/>
          <p:cNvSpPr/>
          <p:nvPr/>
        </p:nvSpPr>
        <p:spPr>
          <a:xfrm>
            <a:off x="351467" y="1669935"/>
            <a:ext cx="342900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C6464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69%</a:t>
            </a:r>
            <a:endParaRPr lang="en-US" sz="650" dirty="0"/>
          </a:p>
        </p:txBody>
      </p:sp>
      <p:sp>
        <p:nvSpPr>
          <p:cNvPr id="16" name="Text 13"/>
          <p:cNvSpPr/>
          <p:nvPr/>
        </p:nvSpPr>
        <p:spPr>
          <a:xfrm>
            <a:off x="751517" y="1608320"/>
            <a:ext cx="2726066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야생동물 감소</a:t>
            </a:r>
            <a:endParaRPr lang="en-US" sz="650" dirty="0"/>
          </a:p>
        </p:txBody>
      </p:sp>
      <p:sp>
        <p:nvSpPr>
          <p:cNvPr id="17" name="Text 14"/>
          <p:cNvSpPr/>
          <p:nvPr/>
        </p:nvSpPr>
        <p:spPr>
          <a:xfrm>
            <a:off x="751517" y="1744052"/>
            <a:ext cx="2726066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지난 50년간 개체수 급감 (WWF)</a:t>
            </a:r>
            <a:endParaRPr lang="en-US" sz="600" dirty="0"/>
          </a:p>
        </p:txBody>
      </p:sp>
      <p:sp>
        <p:nvSpPr>
          <p:cNvPr id="18" name="Shape 15"/>
          <p:cNvSpPr/>
          <p:nvPr/>
        </p:nvSpPr>
        <p:spPr>
          <a:xfrm>
            <a:off x="300038" y="1925882"/>
            <a:ext cx="3228975" cy="324706"/>
          </a:xfrm>
          <a:prstGeom prst="rect">
            <a:avLst/>
          </a:prstGeom>
          <a:solidFill>
            <a:srgbClr val="B43232">
              <a:alpha val="8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300038" y="1925882"/>
            <a:ext cx="3228975" cy="7144"/>
          </a:xfrm>
          <a:prstGeom prst="rect">
            <a:avLst/>
          </a:prstGeom>
          <a:solidFill>
            <a:srgbClr val="ECCCCC"/>
          </a:solidFill>
          <a:ln/>
        </p:spPr>
      </p:sp>
      <p:sp>
        <p:nvSpPr>
          <p:cNvPr id="20" name="Text 17"/>
          <p:cNvSpPr/>
          <p:nvPr/>
        </p:nvSpPr>
        <p:spPr>
          <a:xfrm>
            <a:off x="351467" y="2019477"/>
            <a:ext cx="342900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DC6464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1.7x</a:t>
            </a:r>
            <a:endParaRPr lang="en-US" sz="650" dirty="0"/>
          </a:p>
        </p:txBody>
      </p:sp>
      <p:sp>
        <p:nvSpPr>
          <p:cNvPr id="21" name="Text 18"/>
          <p:cNvSpPr/>
          <p:nvPr/>
        </p:nvSpPr>
        <p:spPr>
          <a:xfrm>
            <a:off x="751517" y="1957862"/>
            <a:ext cx="2726066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생태 부채</a:t>
            </a:r>
            <a:endParaRPr lang="en-US" sz="650" dirty="0"/>
          </a:p>
        </p:txBody>
      </p:sp>
      <p:sp>
        <p:nvSpPr>
          <p:cNvPr id="22" name="Text 19"/>
          <p:cNvSpPr/>
          <p:nvPr/>
        </p:nvSpPr>
        <p:spPr>
          <a:xfrm>
            <a:off x="751517" y="2093593"/>
            <a:ext cx="2726066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지구 1.7개 분량 자원 소비 중</a:t>
            </a:r>
            <a:endParaRPr lang="en-US" sz="600" dirty="0"/>
          </a:p>
        </p:txBody>
      </p:sp>
      <p:sp>
        <p:nvSpPr>
          <p:cNvPr id="23" name="Shape 20"/>
          <p:cNvSpPr/>
          <p:nvPr/>
        </p:nvSpPr>
        <p:spPr>
          <a:xfrm>
            <a:off x="300038" y="2334862"/>
            <a:ext cx="3228975" cy="759470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24" name="Shape 21"/>
          <p:cNvSpPr/>
          <p:nvPr/>
        </p:nvSpPr>
        <p:spPr>
          <a:xfrm>
            <a:off x="300038" y="2334862"/>
            <a:ext cx="3228975" cy="14288"/>
          </a:xfrm>
          <a:prstGeom prst="rect">
            <a:avLst/>
          </a:prstGeom>
          <a:solidFill>
            <a:srgbClr val="E9D5AC"/>
          </a:solidFill>
          <a:ln/>
        </p:spPr>
      </p:sp>
      <p:sp>
        <p:nvSpPr>
          <p:cNvPr id="25" name="Text 22"/>
          <p:cNvSpPr/>
          <p:nvPr/>
        </p:nvSpPr>
        <p:spPr>
          <a:xfrm>
            <a:off x="357188" y="2380571"/>
            <a:ext cx="311467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天符經 재생 원리</a:t>
            </a:r>
            <a:endParaRPr lang="en-US" sz="550" dirty="0"/>
          </a:p>
        </p:txBody>
      </p:sp>
      <p:sp>
        <p:nvSpPr>
          <p:cNvPr id="26" name="Text 23"/>
          <p:cNvSpPr/>
          <p:nvPr/>
        </p:nvSpPr>
        <p:spPr>
          <a:xfrm>
            <a:off x="357188" y="2533213"/>
            <a:ext cx="3114675" cy="164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一始一終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357188" y="2729499"/>
            <a:ext cx="3114675" cy="1292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끝이 곧 시작이다. 착취의 끝에서 재생의 시작이 열린다. 순환이 문명의 본질이다.</a:t>
            </a:r>
            <a:endParaRPr lang="en-US" sz="650" dirty="0"/>
          </a:p>
        </p:txBody>
      </p:sp>
      <p:sp>
        <p:nvSpPr>
          <p:cNvPr id="28" name="Text 25"/>
          <p:cNvSpPr/>
          <p:nvPr/>
        </p:nvSpPr>
        <p:spPr>
          <a:xfrm>
            <a:off x="357188" y="2905748"/>
            <a:ext cx="15716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DC6464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착취</a:t>
            </a:r>
            <a:endParaRPr lang="en-US" sz="600" dirty="0"/>
          </a:p>
        </p:txBody>
      </p:sp>
      <p:sp>
        <p:nvSpPr>
          <p:cNvPr id="29" name="Text 26"/>
          <p:cNvSpPr/>
          <p:nvPr/>
        </p:nvSpPr>
        <p:spPr>
          <a:xfrm>
            <a:off x="565779" y="2902176"/>
            <a:ext cx="91083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650" dirty="0"/>
          </a:p>
        </p:txBody>
      </p:sp>
      <p:sp>
        <p:nvSpPr>
          <p:cNvPr id="30" name="Text 27"/>
          <p:cNvSpPr/>
          <p:nvPr/>
        </p:nvSpPr>
        <p:spPr>
          <a:xfrm>
            <a:off x="708292" y="2905748"/>
            <a:ext cx="15716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50B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재생</a:t>
            </a:r>
            <a:endParaRPr lang="en-US" sz="600" dirty="0"/>
          </a:p>
        </p:txBody>
      </p:sp>
      <p:sp>
        <p:nvSpPr>
          <p:cNvPr id="31" name="Text 28"/>
          <p:cNvSpPr/>
          <p:nvPr/>
        </p:nvSpPr>
        <p:spPr>
          <a:xfrm>
            <a:off x="916884" y="2905748"/>
            <a:ext cx="23217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C8952F">
                    <a:alpha val="3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|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991530" y="2905748"/>
            <a:ext cx="15716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DC6464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소비</a:t>
            </a:r>
            <a:endParaRPr lang="en-US" sz="600" dirty="0"/>
          </a:p>
        </p:txBody>
      </p:sp>
      <p:sp>
        <p:nvSpPr>
          <p:cNvPr id="33" name="Text 30"/>
          <p:cNvSpPr/>
          <p:nvPr/>
        </p:nvSpPr>
        <p:spPr>
          <a:xfrm>
            <a:off x="1200122" y="2902176"/>
            <a:ext cx="91083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650" dirty="0"/>
          </a:p>
        </p:txBody>
      </p:sp>
      <p:sp>
        <p:nvSpPr>
          <p:cNvPr id="34" name="Text 31"/>
          <p:cNvSpPr/>
          <p:nvPr/>
        </p:nvSpPr>
        <p:spPr>
          <a:xfrm>
            <a:off x="1342634" y="2905748"/>
            <a:ext cx="15716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50B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순환</a:t>
            </a:r>
            <a:endParaRPr lang="en-US" sz="600" dirty="0"/>
          </a:p>
        </p:txBody>
      </p:sp>
      <p:sp>
        <p:nvSpPr>
          <p:cNvPr id="35" name="Text 32"/>
          <p:cNvSpPr/>
          <p:nvPr/>
        </p:nvSpPr>
        <p:spPr>
          <a:xfrm>
            <a:off x="1551226" y="2905748"/>
            <a:ext cx="23217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C8952F">
                    <a:alpha val="3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|</a:t>
            </a:r>
            <a:endParaRPr lang="en-US" sz="600" dirty="0"/>
          </a:p>
        </p:txBody>
      </p:sp>
      <p:sp>
        <p:nvSpPr>
          <p:cNvPr id="36" name="Text 33"/>
          <p:cNvSpPr/>
          <p:nvPr/>
        </p:nvSpPr>
        <p:spPr>
          <a:xfrm>
            <a:off x="1625873" y="2905748"/>
            <a:ext cx="15716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DC6464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성장</a:t>
            </a:r>
            <a:endParaRPr lang="en-US" sz="600" dirty="0"/>
          </a:p>
        </p:txBody>
      </p:sp>
      <p:sp>
        <p:nvSpPr>
          <p:cNvPr id="37" name="Text 34"/>
          <p:cNvSpPr/>
          <p:nvPr/>
        </p:nvSpPr>
        <p:spPr>
          <a:xfrm>
            <a:off x="1834465" y="2902176"/>
            <a:ext cx="91083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</a:t>
            </a:r>
            <a:endParaRPr lang="en-US" sz="650" dirty="0"/>
          </a:p>
        </p:txBody>
      </p:sp>
      <p:sp>
        <p:nvSpPr>
          <p:cNvPr id="38" name="Text 35"/>
          <p:cNvSpPr/>
          <p:nvPr/>
        </p:nvSpPr>
        <p:spPr>
          <a:xfrm>
            <a:off x="1976977" y="2905748"/>
            <a:ext cx="15716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50B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번영</a:t>
            </a:r>
            <a:endParaRPr lang="en-US" sz="600" dirty="0"/>
          </a:p>
        </p:txBody>
      </p:sp>
      <p:sp>
        <p:nvSpPr>
          <p:cNvPr id="39" name="Text 36"/>
          <p:cNvSpPr/>
          <p:nvPr/>
        </p:nvSpPr>
        <p:spPr>
          <a:xfrm>
            <a:off x="3786188" y="342900"/>
            <a:ext cx="5129213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50B464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재생 문명 4대 모듈</a:t>
            </a:r>
            <a:endParaRPr lang="en-US" sz="600" dirty="0"/>
          </a:p>
        </p:txBody>
      </p:sp>
      <p:sp>
        <p:nvSpPr>
          <p:cNvPr id="40" name="Shape 37"/>
          <p:cNvSpPr/>
          <p:nvPr/>
        </p:nvSpPr>
        <p:spPr>
          <a:xfrm>
            <a:off x="3786188" y="527549"/>
            <a:ext cx="5129213" cy="381884"/>
          </a:xfrm>
          <a:prstGeom prst="rect">
            <a:avLst/>
          </a:prstGeom>
          <a:solidFill>
            <a:srgbClr val="50B464">
              <a:alpha val="7000"/>
            </a:srgbClr>
          </a:solidFill>
          <a:ln/>
        </p:spPr>
      </p:sp>
      <p:sp>
        <p:nvSpPr>
          <p:cNvPr id="41" name="Shape 38"/>
          <p:cNvSpPr/>
          <p:nvPr/>
        </p:nvSpPr>
        <p:spPr>
          <a:xfrm>
            <a:off x="3786188" y="527549"/>
            <a:ext cx="5129213" cy="14288"/>
          </a:xfrm>
          <a:prstGeom prst="rect">
            <a:avLst/>
          </a:prstGeom>
          <a:solidFill>
            <a:srgbClr val="B9E1C1"/>
          </a:solidFill>
          <a:ln/>
        </p:spPr>
      </p:sp>
      <p:sp>
        <p:nvSpPr>
          <p:cNvPr id="42" name="Text 39"/>
          <p:cNvSpPr/>
          <p:nvPr/>
        </p:nvSpPr>
        <p:spPr>
          <a:xfrm>
            <a:off x="3831896" y="567537"/>
            <a:ext cx="257175" cy="1634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1050" b="1" dirty="0">
                <a:solidFill>
                  <a:srgbClr val="50B464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能</a:t>
            </a:r>
            <a:endParaRPr lang="en-US" sz="1050" dirty="0"/>
          </a:p>
        </p:txBody>
      </p:sp>
      <p:sp>
        <p:nvSpPr>
          <p:cNvPr id="43" name="Text 40"/>
          <p:cNvSpPr/>
          <p:nvPr/>
        </p:nvSpPr>
        <p:spPr>
          <a:xfrm>
            <a:off x="4157635" y="567537"/>
            <a:ext cx="4712057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재생 에너지 전환</a:t>
            </a:r>
            <a:endParaRPr lang="en-US" sz="700" dirty="0"/>
          </a:p>
        </p:txBody>
      </p:sp>
      <p:sp>
        <p:nvSpPr>
          <p:cNvPr id="44" name="Text 41"/>
          <p:cNvSpPr/>
          <p:nvPr/>
        </p:nvSpPr>
        <p:spPr>
          <a:xfrm>
            <a:off x="4157635" y="725900"/>
            <a:ext cx="4712057" cy="1292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태양·풍력·수소 기반 탈탄소 에너지 시스템. 2030년 재생에너지 100% 전환 목표.</a:t>
            </a:r>
            <a:endParaRPr lang="en-US" sz="650" dirty="0"/>
          </a:p>
        </p:txBody>
      </p:sp>
      <p:sp>
        <p:nvSpPr>
          <p:cNvPr id="45" name="Shape 42"/>
          <p:cNvSpPr/>
          <p:nvPr/>
        </p:nvSpPr>
        <p:spPr>
          <a:xfrm>
            <a:off x="3786188" y="931701"/>
            <a:ext cx="5129213" cy="381884"/>
          </a:xfrm>
          <a:prstGeom prst="rect">
            <a:avLst/>
          </a:prstGeom>
          <a:solidFill>
            <a:srgbClr val="50B464">
              <a:alpha val="7000"/>
            </a:srgbClr>
          </a:solidFill>
          <a:ln/>
        </p:spPr>
      </p:sp>
      <p:sp>
        <p:nvSpPr>
          <p:cNvPr id="46" name="Shape 43"/>
          <p:cNvSpPr/>
          <p:nvPr/>
        </p:nvSpPr>
        <p:spPr>
          <a:xfrm>
            <a:off x="3786188" y="931701"/>
            <a:ext cx="5129213" cy="14288"/>
          </a:xfrm>
          <a:prstGeom prst="rect">
            <a:avLst/>
          </a:prstGeom>
          <a:solidFill>
            <a:srgbClr val="B9E1C1"/>
          </a:solidFill>
          <a:ln/>
        </p:spPr>
      </p:sp>
      <p:sp>
        <p:nvSpPr>
          <p:cNvPr id="47" name="Text 44"/>
          <p:cNvSpPr/>
          <p:nvPr/>
        </p:nvSpPr>
        <p:spPr>
          <a:xfrm>
            <a:off x="3831896" y="971690"/>
            <a:ext cx="257175" cy="1634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1050" b="1" dirty="0">
                <a:solidFill>
                  <a:srgbClr val="50B464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循</a:t>
            </a:r>
            <a:endParaRPr lang="en-US" sz="1050" dirty="0"/>
          </a:p>
        </p:txBody>
      </p:sp>
      <p:sp>
        <p:nvSpPr>
          <p:cNvPr id="48" name="Text 45"/>
          <p:cNvSpPr/>
          <p:nvPr/>
        </p:nvSpPr>
        <p:spPr>
          <a:xfrm>
            <a:off x="4157635" y="971690"/>
            <a:ext cx="4712057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순환 경제 시스템</a:t>
            </a:r>
            <a:endParaRPr lang="en-US" sz="700" dirty="0"/>
          </a:p>
        </p:txBody>
      </p:sp>
      <p:sp>
        <p:nvSpPr>
          <p:cNvPr id="49" name="Text 46"/>
          <p:cNvSpPr/>
          <p:nvPr/>
        </p:nvSpPr>
        <p:spPr>
          <a:xfrm>
            <a:off x="4157635" y="1130052"/>
            <a:ext cx="4712057" cy="1292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폐기물 제로 목표. 생산-소비-재생의 완전 순환 루프. 자원의 무한 재활용 체계 구축.</a:t>
            </a:r>
            <a:endParaRPr lang="en-US" sz="650" dirty="0"/>
          </a:p>
        </p:txBody>
      </p:sp>
      <p:sp>
        <p:nvSpPr>
          <p:cNvPr id="50" name="Shape 47"/>
          <p:cNvSpPr/>
          <p:nvPr/>
        </p:nvSpPr>
        <p:spPr>
          <a:xfrm>
            <a:off x="3786188" y="1335853"/>
            <a:ext cx="5129213" cy="381884"/>
          </a:xfrm>
          <a:prstGeom prst="rect">
            <a:avLst/>
          </a:prstGeom>
          <a:solidFill>
            <a:srgbClr val="50B464">
              <a:alpha val="7000"/>
            </a:srgbClr>
          </a:solidFill>
          <a:ln/>
        </p:spPr>
      </p:sp>
      <p:sp>
        <p:nvSpPr>
          <p:cNvPr id="51" name="Shape 48"/>
          <p:cNvSpPr/>
          <p:nvPr/>
        </p:nvSpPr>
        <p:spPr>
          <a:xfrm>
            <a:off x="3786188" y="1335853"/>
            <a:ext cx="5129213" cy="14288"/>
          </a:xfrm>
          <a:prstGeom prst="rect">
            <a:avLst/>
          </a:prstGeom>
          <a:solidFill>
            <a:srgbClr val="B9E1C1"/>
          </a:solidFill>
          <a:ln/>
        </p:spPr>
      </p:sp>
      <p:sp>
        <p:nvSpPr>
          <p:cNvPr id="52" name="Text 49"/>
          <p:cNvSpPr/>
          <p:nvPr/>
        </p:nvSpPr>
        <p:spPr>
          <a:xfrm>
            <a:off x="3831896" y="1375842"/>
            <a:ext cx="257175" cy="1634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1050" b="1" dirty="0">
                <a:solidFill>
                  <a:srgbClr val="50B464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復</a:t>
            </a:r>
            <a:endParaRPr lang="en-US" sz="1050" dirty="0"/>
          </a:p>
        </p:txBody>
      </p:sp>
      <p:sp>
        <p:nvSpPr>
          <p:cNvPr id="53" name="Text 50"/>
          <p:cNvSpPr/>
          <p:nvPr/>
        </p:nvSpPr>
        <p:spPr>
          <a:xfrm>
            <a:off x="4157635" y="1375842"/>
            <a:ext cx="4712057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생태 회복 프로그램</a:t>
            </a:r>
            <a:endParaRPr lang="en-US" sz="700" dirty="0"/>
          </a:p>
        </p:txBody>
      </p:sp>
      <p:sp>
        <p:nvSpPr>
          <p:cNvPr id="54" name="Text 51"/>
          <p:cNvSpPr/>
          <p:nvPr/>
        </p:nvSpPr>
        <p:spPr>
          <a:xfrm>
            <a:off x="4157635" y="1534204"/>
            <a:ext cx="4712057" cy="1292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산림·해양·토양 재생 프로젝트. 생물 다양성 복원. 자연 기반 해법(NbS) 적극 도입.</a:t>
            </a:r>
            <a:endParaRPr lang="en-US" sz="650" dirty="0"/>
          </a:p>
        </p:txBody>
      </p:sp>
      <p:sp>
        <p:nvSpPr>
          <p:cNvPr id="55" name="Shape 52"/>
          <p:cNvSpPr/>
          <p:nvPr/>
        </p:nvSpPr>
        <p:spPr>
          <a:xfrm>
            <a:off x="3786188" y="1740005"/>
            <a:ext cx="5129213" cy="381884"/>
          </a:xfrm>
          <a:prstGeom prst="rect">
            <a:avLst/>
          </a:prstGeom>
          <a:solidFill>
            <a:srgbClr val="50B464">
              <a:alpha val="7000"/>
            </a:srgbClr>
          </a:solidFill>
          <a:ln/>
        </p:spPr>
      </p:sp>
      <p:sp>
        <p:nvSpPr>
          <p:cNvPr id="56" name="Shape 53"/>
          <p:cNvSpPr/>
          <p:nvPr/>
        </p:nvSpPr>
        <p:spPr>
          <a:xfrm>
            <a:off x="3786188" y="1740005"/>
            <a:ext cx="5129213" cy="14288"/>
          </a:xfrm>
          <a:prstGeom prst="rect">
            <a:avLst/>
          </a:prstGeom>
          <a:solidFill>
            <a:srgbClr val="B9E1C1"/>
          </a:solidFill>
          <a:ln/>
        </p:spPr>
      </p:sp>
      <p:sp>
        <p:nvSpPr>
          <p:cNvPr id="57" name="Text 54"/>
          <p:cNvSpPr/>
          <p:nvPr/>
        </p:nvSpPr>
        <p:spPr>
          <a:xfrm>
            <a:off x="3831896" y="1779994"/>
            <a:ext cx="257175" cy="1634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1050" b="1" dirty="0">
                <a:solidFill>
                  <a:srgbClr val="50B464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智</a:t>
            </a:r>
            <a:endParaRPr lang="en-US" sz="1050" dirty="0"/>
          </a:p>
        </p:txBody>
      </p:sp>
      <p:sp>
        <p:nvSpPr>
          <p:cNvPr id="58" name="Text 55"/>
          <p:cNvSpPr/>
          <p:nvPr/>
        </p:nvSpPr>
        <p:spPr>
          <a:xfrm>
            <a:off x="4157635" y="1779994"/>
            <a:ext cx="4712057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환경 거버넌스</a:t>
            </a:r>
            <a:endParaRPr lang="en-US" sz="700" dirty="0"/>
          </a:p>
        </p:txBody>
      </p:sp>
      <p:sp>
        <p:nvSpPr>
          <p:cNvPr id="59" name="Text 56"/>
          <p:cNvSpPr/>
          <p:nvPr/>
        </p:nvSpPr>
        <p:spPr>
          <a:xfrm>
            <a:off x="4157635" y="1938356"/>
            <a:ext cx="4712057" cy="1292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기반 실시간 지구 모니터링. 탄소 발자국 블록체인 추적. 글로벌 환경 DAO 운영.</a:t>
            </a:r>
            <a:endParaRPr lang="en-US" sz="650" dirty="0"/>
          </a:p>
        </p:txBody>
      </p:sp>
      <p:sp>
        <p:nvSpPr>
          <p:cNvPr id="60" name="Shape 57"/>
          <p:cNvSpPr/>
          <p:nvPr/>
        </p:nvSpPr>
        <p:spPr>
          <a:xfrm>
            <a:off x="3786188" y="2199019"/>
            <a:ext cx="5129213" cy="733825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50B464">
                <a:alpha val="20000"/>
              </a:srgbClr>
            </a:solidFill>
            <a:prstDash val="solid"/>
          </a:ln>
        </p:spPr>
      </p:sp>
      <p:sp>
        <p:nvSpPr>
          <p:cNvPr id="61" name="Text 58"/>
          <p:cNvSpPr/>
          <p:nvPr/>
        </p:nvSpPr>
        <p:spPr>
          <a:xfrm>
            <a:off x="3854751" y="2244728"/>
            <a:ext cx="4992086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B464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SIMTECH 환경 로드맵</a:t>
            </a:r>
            <a:endParaRPr lang="en-US" sz="550" dirty="0"/>
          </a:p>
        </p:txBody>
      </p:sp>
      <p:sp>
        <p:nvSpPr>
          <p:cNvPr id="62" name="Shape 59"/>
          <p:cNvSpPr/>
          <p:nvPr/>
        </p:nvSpPr>
        <p:spPr>
          <a:xfrm>
            <a:off x="3854751" y="2401946"/>
            <a:ext cx="1641165" cy="470901"/>
          </a:xfrm>
          <a:prstGeom prst="rect">
            <a:avLst/>
          </a:prstGeom>
          <a:solidFill>
            <a:srgbClr val="50B464">
              <a:alpha val="8000"/>
            </a:srgbClr>
          </a:solidFill>
          <a:ln/>
        </p:spPr>
      </p:sp>
      <p:sp>
        <p:nvSpPr>
          <p:cNvPr id="63" name="Shape 60"/>
          <p:cNvSpPr/>
          <p:nvPr/>
        </p:nvSpPr>
        <p:spPr>
          <a:xfrm>
            <a:off x="3854751" y="2401946"/>
            <a:ext cx="1641165" cy="14288"/>
          </a:xfrm>
          <a:prstGeom prst="rect">
            <a:avLst/>
          </a:prstGeom>
          <a:solidFill>
            <a:srgbClr val="B9E1C1"/>
          </a:solidFill>
          <a:ln/>
        </p:spPr>
      </p:sp>
      <p:sp>
        <p:nvSpPr>
          <p:cNvPr id="64" name="Text 61"/>
          <p:cNvSpPr/>
          <p:nvPr/>
        </p:nvSpPr>
        <p:spPr>
          <a:xfrm>
            <a:off x="3883326" y="2438502"/>
            <a:ext cx="1584015" cy="153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50B464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2030</a:t>
            </a:r>
            <a:endParaRPr lang="en-US" sz="800" dirty="0"/>
          </a:p>
        </p:txBody>
      </p:sp>
      <p:sp>
        <p:nvSpPr>
          <p:cNvPr id="65" name="Text 62"/>
          <p:cNvSpPr/>
          <p:nvPr/>
        </p:nvSpPr>
        <p:spPr>
          <a:xfrm>
            <a:off x="3883326" y="2608083"/>
            <a:ext cx="1584015" cy="2139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탄소중립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달성</a:t>
            </a:r>
            <a:endParaRPr lang="en-US" sz="600" dirty="0"/>
          </a:p>
        </p:txBody>
      </p:sp>
      <p:sp>
        <p:nvSpPr>
          <p:cNvPr id="66" name="Shape 63"/>
          <p:cNvSpPr/>
          <p:nvPr/>
        </p:nvSpPr>
        <p:spPr>
          <a:xfrm>
            <a:off x="5530183" y="2401946"/>
            <a:ext cx="1641193" cy="470901"/>
          </a:xfrm>
          <a:prstGeom prst="rect">
            <a:avLst/>
          </a:prstGeom>
          <a:solidFill>
            <a:srgbClr val="50B464">
              <a:alpha val="8000"/>
            </a:srgbClr>
          </a:solidFill>
          <a:ln/>
        </p:spPr>
      </p:sp>
      <p:sp>
        <p:nvSpPr>
          <p:cNvPr id="67" name="Shape 64"/>
          <p:cNvSpPr/>
          <p:nvPr/>
        </p:nvSpPr>
        <p:spPr>
          <a:xfrm>
            <a:off x="5530183" y="2401946"/>
            <a:ext cx="1641193" cy="14288"/>
          </a:xfrm>
          <a:prstGeom prst="rect">
            <a:avLst/>
          </a:prstGeom>
          <a:solidFill>
            <a:srgbClr val="B9E1C1"/>
          </a:solidFill>
          <a:ln/>
        </p:spPr>
      </p:sp>
      <p:sp>
        <p:nvSpPr>
          <p:cNvPr id="68" name="Text 65"/>
          <p:cNvSpPr/>
          <p:nvPr/>
        </p:nvSpPr>
        <p:spPr>
          <a:xfrm>
            <a:off x="5558758" y="2438502"/>
            <a:ext cx="1584043" cy="153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50B464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2040</a:t>
            </a:r>
            <a:endParaRPr lang="en-US" sz="800" dirty="0"/>
          </a:p>
        </p:txBody>
      </p:sp>
      <p:sp>
        <p:nvSpPr>
          <p:cNvPr id="69" name="Text 66"/>
          <p:cNvSpPr/>
          <p:nvPr/>
        </p:nvSpPr>
        <p:spPr>
          <a:xfrm>
            <a:off x="5558758" y="2608083"/>
            <a:ext cx="1584043" cy="2139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재생 문명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전환 완성</a:t>
            </a:r>
            <a:endParaRPr lang="en-US" sz="600" dirty="0"/>
          </a:p>
        </p:txBody>
      </p:sp>
      <p:sp>
        <p:nvSpPr>
          <p:cNvPr id="70" name="Shape 67"/>
          <p:cNvSpPr/>
          <p:nvPr/>
        </p:nvSpPr>
        <p:spPr>
          <a:xfrm>
            <a:off x="7205644" y="2401946"/>
            <a:ext cx="1641193" cy="470901"/>
          </a:xfrm>
          <a:prstGeom prst="rect">
            <a:avLst/>
          </a:prstGeom>
          <a:solidFill>
            <a:srgbClr val="50B464">
              <a:alpha val="8000"/>
            </a:srgbClr>
          </a:solidFill>
          <a:ln/>
        </p:spPr>
      </p:sp>
      <p:sp>
        <p:nvSpPr>
          <p:cNvPr id="71" name="Shape 68"/>
          <p:cNvSpPr/>
          <p:nvPr/>
        </p:nvSpPr>
        <p:spPr>
          <a:xfrm>
            <a:off x="7205644" y="2401946"/>
            <a:ext cx="1641193" cy="14288"/>
          </a:xfrm>
          <a:prstGeom prst="rect">
            <a:avLst/>
          </a:prstGeom>
          <a:solidFill>
            <a:srgbClr val="B9E1C1"/>
          </a:solidFill>
          <a:ln/>
        </p:spPr>
      </p:sp>
      <p:sp>
        <p:nvSpPr>
          <p:cNvPr id="72" name="Text 69"/>
          <p:cNvSpPr/>
          <p:nvPr/>
        </p:nvSpPr>
        <p:spPr>
          <a:xfrm>
            <a:off x="7234219" y="2438502"/>
            <a:ext cx="1584043" cy="153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50B464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2050</a:t>
            </a:r>
            <a:endParaRPr lang="en-US" sz="800" dirty="0"/>
          </a:p>
        </p:txBody>
      </p:sp>
      <p:sp>
        <p:nvSpPr>
          <p:cNvPr id="73" name="Text 70"/>
          <p:cNvSpPr/>
          <p:nvPr/>
        </p:nvSpPr>
        <p:spPr>
          <a:xfrm>
            <a:off x="7234219" y="2608083"/>
            <a:ext cx="1584043" cy="2139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지구 생태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회복 완성</a:t>
            </a:r>
            <a:endParaRPr lang="en-US" sz="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951792" y="2057400"/>
            <a:ext cx="3240416" cy="1028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7450" b="1" spc="6" kern="0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共進化</a:t>
            </a:r>
            <a:endParaRPr lang="en-US" sz="7450" dirty="0"/>
          </a:p>
        </p:txBody>
      </p:sp>
      <p:sp>
        <p:nvSpPr>
          <p:cNvPr id="4" name="Text 1"/>
          <p:cNvSpPr/>
          <p:nvPr/>
        </p:nvSpPr>
        <p:spPr>
          <a:xfrm>
            <a:off x="514350" y="314325"/>
            <a:ext cx="72425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AI ①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307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28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514350" y="498974"/>
            <a:ext cx="82296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AI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공진화</a:t>
            </a: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 — 조력자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14350" y="769851"/>
            <a:ext cx="8229600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지배자가 아닌 조력자 · 적이 아닌 공진화 파트너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40063" y="1151651"/>
            <a:ext cx="1168980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5050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5차 문명 — AI 위협 시나리오</a:t>
            </a:r>
            <a:endParaRPr lang="en-US" sz="550" dirty="0"/>
          </a:p>
        </p:txBody>
      </p:sp>
      <p:sp>
        <p:nvSpPr>
          <p:cNvPr id="9" name="Shape 6"/>
          <p:cNvSpPr/>
          <p:nvPr/>
        </p:nvSpPr>
        <p:spPr>
          <a:xfrm>
            <a:off x="514350" y="1355248"/>
            <a:ext cx="3829050" cy="424467"/>
          </a:xfrm>
          <a:prstGeom prst="rect">
            <a:avLst/>
          </a:prstGeom>
          <a:solidFill>
            <a:srgbClr val="B43232">
              <a:alpha val="8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514350" y="1355248"/>
            <a:ext cx="3829050" cy="7144"/>
          </a:xfrm>
          <a:prstGeom prst="rect">
            <a:avLst/>
          </a:prstGeom>
          <a:solidFill>
            <a:srgbClr val="ECCCCC"/>
          </a:solidFill>
          <a:ln/>
        </p:spPr>
      </p:sp>
      <p:sp>
        <p:nvSpPr>
          <p:cNvPr id="11" name="Text 8"/>
          <p:cNvSpPr/>
          <p:nvPr/>
        </p:nvSpPr>
        <p:spPr>
          <a:xfrm>
            <a:off x="594354" y="1412398"/>
            <a:ext cx="103584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5050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獨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766502" y="1415076"/>
            <a:ext cx="296466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독점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594354" y="1581699"/>
            <a:ext cx="366904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소수 빅테크의 AI 역량 독점. 인류 대다수는 AI의 수혜자가 아닌 피지배자로 전락.</a:t>
            </a:r>
            <a:endParaRPr lang="en-US" sz="650" dirty="0"/>
          </a:p>
        </p:txBody>
      </p:sp>
      <p:sp>
        <p:nvSpPr>
          <p:cNvPr id="14" name="Shape 11"/>
          <p:cNvSpPr/>
          <p:nvPr/>
        </p:nvSpPr>
        <p:spPr>
          <a:xfrm>
            <a:off x="514350" y="1824000"/>
            <a:ext cx="3829050" cy="424467"/>
          </a:xfrm>
          <a:prstGeom prst="rect">
            <a:avLst/>
          </a:prstGeom>
          <a:solidFill>
            <a:srgbClr val="B43232">
              <a:alpha val="8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514350" y="1824000"/>
            <a:ext cx="3829050" cy="7144"/>
          </a:xfrm>
          <a:prstGeom prst="rect">
            <a:avLst/>
          </a:prstGeom>
          <a:solidFill>
            <a:srgbClr val="ECCCCC"/>
          </a:solidFill>
          <a:ln/>
        </p:spPr>
      </p:sp>
      <p:sp>
        <p:nvSpPr>
          <p:cNvPr id="16" name="Text 13"/>
          <p:cNvSpPr/>
          <p:nvPr/>
        </p:nvSpPr>
        <p:spPr>
          <a:xfrm>
            <a:off x="594354" y="1881150"/>
            <a:ext cx="103584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5050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暗</a:t>
            </a:r>
            <a:endParaRPr lang="en-US" sz="700" dirty="0"/>
          </a:p>
        </p:txBody>
      </p:sp>
      <p:sp>
        <p:nvSpPr>
          <p:cNvPr id="17" name="Text 14"/>
          <p:cNvSpPr/>
          <p:nvPr/>
        </p:nvSpPr>
        <p:spPr>
          <a:xfrm>
            <a:off x="766502" y="1883829"/>
            <a:ext cx="741164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블랙박스 의사결정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594354" y="2050452"/>
            <a:ext cx="366904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불투명한 알고리즘이 채용·대출·형사 판결을 결정. 설명 불가능한 AI 권력 구조.</a:t>
            </a:r>
            <a:endParaRPr lang="en-US" sz="650" dirty="0"/>
          </a:p>
        </p:txBody>
      </p:sp>
      <p:sp>
        <p:nvSpPr>
          <p:cNvPr id="19" name="Shape 16"/>
          <p:cNvSpPr/>
          <p:nvPr/>
        </p:nvSpPr>
        <p:spPr>
          <a:xfrm>
            <a:off x="514350" y="2292753"/>
            <a:ext cx="3829050" cy="424467"/>
          </a:xfrm>
          <a:prstGeom prst="rect">
            <a:avLst/>
          </a:prstGeom>
          <a:solidFill>
            <a:srgbClr val="B43232">
              <a:alpha val="8000"/>
            </a:srgbClr>
          </a:solidFill>
          <a:ln/>
        </p:spPr>
      </p:sp>
      <p:sp>
        <p:nvSpPr>
          <p:cNvPr id="20" name="Shape 17"/>
          <p:cNvSpPr/>
          <p:nvPr/>
        </p:nvSpPr>
        <p:spPr>
          <a:xfrm>
            <a:off x="514350" y="2292753"/>
            <a:ext cx="3829050" cy="7144"/>
          </a:xfrm>
          <a:prstGeom prst="rect">
            <a:avLst/>
          </a:prstGeom>
          <a:solidFill>
            <a:srgbClr val="ECCCCC"/>
          </a:solidFill>
          <a:ln/>
        </p:spPr>
      </p:sp>
      <p:sp>
        <p:nvSpPr>
          <p:cNvPr id="21" name="Text 18"/>
          <p:cNvSpPr/>
          <p:nvPr/>
        </p:nvSpPr>
        <p:spPr>
          <a:xfrm>
            <a:off x="594354" y="2349903"/>
            <a:ext cx="103584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5050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替</a:t>
            </a:r>
            <a:endParaRPr lang="en-US" sz="700" dirty="0"/>
          </a:p>
        </p:txBody>
      </p:sp>
      <p:sp>
        <p:nvSpPr>
          <p:cNvPr id="22" name="Text 19"/>
          <p:cNvSpPr/>
          <p:nvPr/>
        </p:nvSpPr>
        <p:spPr>
          <a:xfrm>
            <a:off x="766502" y="2352582"/>
            <a:ext cx="678656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일자리 대체 위기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594354" y="2519204"/>
            <a:ext cx="366904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자동화로 인한 대규모 실업. 인간의 역할과 존엄성에 대한 근본적 위협.</a:t>
            </a:r>
            <a:endParaRPr lang="en-US" sz="650" dirty="0"/>
          </a:p>
        </p:txBody>
      </p:sp>
      <p:sp>
        <p:nvSpPr>
          <p:cNvPr id="24" name="Shape 21"/>
          <p:cNvSpPr/>
          <p:nvPr/>
        </p:nvSpPr>
        <p:spPr>
          <a:xfrm>
            <a:off x="514350" y="2761506"/>
            <a:ext cx="3829050" cy="424467"/>
          </a:xfrm>
          <a:prstGeom prst="rect">
            <a:avLst/>
          </a:prstGeom>
          <a:solidFill>
            <a:srgbClr val="B43232">
              <a:alpha val="8000"/>
            </a:srgbClr>
          </a:solidFill>
          <a:ln/>
        </p:spPr>
      </p:sp>
      <p:sp>
        <p:nvSpPr>
          <p:cNvPr id="25" name="Shape 22"/>
          <p:cNvSpPr/>
          <p:nvPr/>
        </p:nvSpPr>
        <p:spPr>
          <a:xfrm>
            <a:off x="514350" y="2761506"/>
            <a:ext cx="3829050" cy="7144"/>
          </a:xfrm>
          <a:prstGeom prst="rect">
            <a:avLst/>
          </a:prstGeom>
          <a:solidFill>
            <a:srgbClr val="ECCCCC"/>
          </a:solidFill>
          <a:ln/>
        </p:spPr>
      </p:sp>
      <p:sp>
        <p:nvSpPr>
          <p:cNvPr id="26" name="Text 23"/>
          <p:cNvSpPr/>
          <p:nvPr/>
        </p:nvSpPr>
        <p:spPr>
          <a:xfrm>
            <a:off x="594354" y="2818656"/>
            <a:ext cx="103584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5050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兵</a:t>
            </a:r>
            <a:endParaRPr lang="en-US" sz="700" dirty="0"/>
          </a:p>
        </p:txBody>
      </p:sp>
      <p:sp>
        <p:nvSpPr>
          <p:cNvPr id="27" name="Text 24"/>
          <p:cNvSpPr/>
          <p:nvPr/>
        </p:nvSpPr>
        <p:spPr>
          <a:xfrm>
            <a:off x="766502" y="2821335"/>
            <a:ext cx="385763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무기화</a:t>
            </a:r>
            <a:endParaRPr lang="en-US" sz="650" dirty="0"/>
          </a:p>
        </p:txBody>
      </p:sp>
      <p:sp>
        <p:nvSpPr>
          <p:cNvPr id="28" name="Text 25"/>
          <p:cNvSpPr/>
          <p:nvPr/>
        </p:nvSpPr>
        <p:spPr>
          <a:xfrm>
            <a:off x="594354" y="2987957"/>
            <a:ext cx="366904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군사·감시 목적 AI 개발 경쟁. 자율 무기 시스템의 윤리적 통제 불가.</a:t>
            </a:r>
            <a:endParaRPr lang="en-US" sz="650" dirty="0"/>
          </a:p>
        </p:txBody>
      </p:sp>
      <p:sp>
        <p:nvSpPr>
          <p:cNvPr id="29" name="Text 26"/>
          <p:cNvSpPr/>
          <p:nvPr/>
        </p:nvSpPr>
        <p:spPr>
          <a:xfrm>
            <a:off x="4446984" y="1796625"/>
            <a:ext cx="364331" cy="1828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250" b="1" dirty="0">
                <a:solidFill>
                  <a:srgbClr val="C8952F">
                    <a:alpha val="3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三一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4446984" y="1996650"/>
            <a:ext cx="364331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三一神誥</a:t>
            </a:r>
            <a:endParaRPr lang="en-US" sz="550" dirty="0"/>
          </a:p>
        </p:txBody>
      </p:sp>
      <p:sp>
        <p:nvSpPr>
          <p:cNvPr id="31" name="Text 28"/>
          <p:cNvSpPr/>
          <p:nvPr/>
        </p:nvSpPr>
        <p:spPr>
          <a:xfrm>
            <a:off x="4560391" y="2389556"/>
            <a:ext cx="137517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4575572" y="2616371"/>
            <a:ext cx="107156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00" b="1" spc="1" kern="0" dirty="0">
                <a:solidFill>
                  <a:srgbClr val="C8952F">
                    <a:alpha val="5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전환</a:t>
            </a:r>
            <a:endParaRPr lang="en-US" sz="500" dirty="0"/>
          </a:p>
        </p:txBody>
      </p:sp>
      <p:sp>
        <p:nvSpPr>
          <p:cNvPr id="33" name="Text 30"/>
          <p:cNvSpPr/>
          <p:nvPr/>
        </p:nvSpPr>
        <p:spPr>
          <a:xfrm>
            <a:off x="4560391" y="3073571"/>
            <a:ext cx="137517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4504134" y="3557560"/>
            <a:ext cx="250031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共進</a:t>
            </a:r>
            <a:endParaRPr lang="en-US" sz="850" dirty="0"/>
          </a:p>
        </p:txBody>
      </p:sp>
      <p:sp>
        <p:nvSpPr>
          <p:cNvPr id="35" name="Text 32"/>
          <p:cNvSpPr/>
          <p:nvPr/>
        </p:nvSpPr>
        <p:spPr>
          <a:xfrm>
            <a:off x="4504134" y="3700435"/>
            <a:ext cx="250031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공진화</a:t>
            </a:r>
            <a:endParaRPr lang="en-US" sz="550" dirty="0"/>
          </a:p>
        </p:txBody>
      </p:sp>
      <p:sp>
        <p:nvSpPr>
          <p:cNvPr id="36" name="Text 33"/>
          <p:cNvSpPr/>
          <p:nvPr/>
        </p:nvSpPr>
        <p:spPr>
          <a:xfrm>
            <a:off x="5040613" y="1151651"/>
            <a:ext cx="1084092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6차 문명 — AI 공진화 원칙</a:t>
            </a:r>
            <a:endParaRPr lang="en-US" sz="550" dirty="0"/>
          </a:p>
        </p:txBody>
      </p:sp>
      <p:sp>
        <p:nvSpPr>
          <p:cNvPr id="37" name="Shape 34"/>
          <p:cNvSpPr/>
          <p:nvPr/>
        </p:nvSpPr>
        <p:spPr>
          <a:xfrm>
            <a:off x="4914900" y="1355248"/>
            <a:ext cx="3829050" cy="424467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38" name="Shape 35"/>
          <p:cNvSpPr/>
          <p:nvPr/>
        </p:nvSpPr>
        <p:spPr>
          <a:xfrm>
            <a:off x="4914900" y="1355248"/>
            <a:ext cx="3829050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39" name="Text 36"/>
          <p:cNvSpPr/>
          <p:nvPr/>
        </p:nvSpPr>
        <p:spPr>
          <a:xfrm>
            <a:off x="4994904" y="1412398"/>
            <a:ext cx="103584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助</a:t>
            </a:r>
            <a:endParaRPr lang="en-US" sz="700" dirty="0"/>
          </a:p>
        </p:txBody>
      </p:sp>
      <p:sp>
        <p:nvSpPr>
          <p:cNvPr id="40" name="Text 37"/>
          <p:cNvSpPr/>
          <p:nvPr/>
        </p:nvSpPr>
        <p:spPr>
          <a:xfrm>
            <a:off x="5167052" y="1415076"/>
            <a:ext cx="385763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조력자</a:t>
            </a:r>
            <a:endParaRPr lang="en-US" sz="650" dirty="0"/>
          </a:p>
        </p:txBody>
      </p:sp>
      <p:sp>
        <p:nvSpPr>
          <p:cNvPr id="41" name="Text 38"/>
          <p:cNvSpPr/>
          <p:nvPr/>
        </p:nvSpPr>
        <p:spPr>
          <a:xfrm>
            <a:off x="4994904" y="1581699"/>
            <a:ext cx="366904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인류의 문명 설계를 돕는 파트너. 결정권은 인간에게, 실행 지원은 AI에게.</a:t>
            </a:r>
            <a:endParaRPr lang="en-US" sz="650" dirty="0"/>
          </a:p>
        </p:txBody>
      </p:sp>
      <p:sp>
        <p:nvSpPr>
          <p:cNvPr id="42" name="Shape 39"/>
          <p:cNvSpPr/>
          <p:nvPr/>
        </p:nvSpPr>
        <p:spPr>
          <a:xfrm>
            <a:off x="4914900" y="1824000"/>
            <a:ext cx="3829050" cy="424467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43" name="Shape 40"/>
          <p:cNvSpPr/>
          <p:nvPr/>
        </p:nvSpPr>
        <p:spPr>
          <a:xfrm>
            <a:off x="4914900" y="1824000"/>
            <a:ext cx="3829050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44" name="Text 41"/>
          <p:cNvSpPr/>
          <p:nvPr/>
        </p:nvSpPr>
        <p:spPr>
          <a:xfrm>
            <a:off x="4994904" y="1881150"/>
            <a:ext cx="103584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明</a:t>
            </a:r>
            <a:endParaRPr lang="en-US" sz="700" dirty="0"/>
          </a:p>
        </p:txBody>
      </p:sp>
      <p:sp>
        <p:nvSpPr>
          <p:cNvPr id="45" name="Text 42"/>
          <p:cNvSpPr/>
          <p:nvPr/>
        </p:nvSpPr>
        <p:spPr>
          <a:xfrm>
            <a:off x="5167052" y="1883829"/>
            <a:ext cx="54471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투명 AI (XAI)</a:t>
            </a:r>
            <a:endParaRPr lang="en-US" sz="650" dirty="0"/>
          </a:p>
        </p:txBody>
      </p:sp>
      <p:sp>
        <p:nvSpPr>
          <p:cNvPr id="46" name="Text 43"/>
          <p:cNvSpPr/>
          <p:nvPr/>
        </p:nvSpPr>
        <p:spPr>
          <a:xfrm>
            <a:off x="4994904" y="2050452"/>
            <a:ext cx="366904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설명 가능한 AI 원칙. 모든 AI 의사결정 과정을 인간이 이해하고 검증 가능.</a:t>
            </a:r>
            <a:endParaRPr lang="en-US" sz="650" dirty="0"/>
          </a:p>
        </p:txBody>
      </p:sp>
      <p:sp>
        <p:nvSpPr>
          <p:cNvPr id="47" name="Shape 44"/>
          <p:cNvSpPr/>
          <p:nvPr/>
        </p:nvSpPr>
        <p:spPr>
          <a:xfrm>
            <a:off x="4914900" y="2292753"/>
            <a:ext cx="3829050" cy="424467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48" name="Shape 45"/>
          <p:cNvSpPr/>
          <p:nvPr/>
        </p:nvSpPr>
        <p:spPr>
          <a:xfrm>
            <a:off x="4914900" y="2292753"/>
            <a:ext cx="3829050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49" name="Text 46"/>
          <p:cNvSpPr/>
          <p:nvPr/>
        </p:nvSpPr>
        <p:spPr>
          <a:xfrm>
            <a:off x="4994904" y="2349903"/>
            <a:ext cx="103584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散</a:t>
            </a:r>
            <a:endParaRPr lang="en-US" sz="700" dirty="0"/>
          </a:p>
        </p:txBody>
      </p:sp>
      <p:sp>
        <p:nvSpPr>
          <p:cNvPr id="50" name="Text 47"/>
          <p:cNvSpPr/>
          <p:nvPr/>
        </p:nvSpPr>
        <p:spPr>
          <a:xfrm>
            <a:off x="5167052" y="2352582"/>
            <a:ext cx="591145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분산 AI 민주화</a:t>
            </a:r>
            <a:endParaRPr lang="en-US" sz="650" dirty="0"/>
          </a:p>
        </p:txBody>
      </p:sp>
      <p:sp>
        <p:nvSpPr>
          <p:cNvPr id="51" name="Text 48"/>
          <p:cNvSpPr/>
          <p:nvPr/>
        </p:nvSpPr>
        <p:spPr>
          <a:xfrm>
            <a:off x="4994904" y="2519204"/>
            <a:ext cx="366904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오픈소스·공유지 기반 AI. 모든 디지털 세계시민이 AI 역량에 평등하게 접근.</a:t>
            </a:r>
            <a:endParaRPr lang="en-US" sz="650" dirty="0"/>
          </a:p>
        </p:txBody>
      </p:sp>
      <p:sp>
        <p:nvSpPr>
          <p:cNvPr id="52" name="Shape 49"/>
          <p:cNvSpPr/>
          <p:nvPr/>
        </p:nvSpPr>
        <p:spPr>
          <a:xfrm>
            <a:off x="4914900" y="2761506"/>
            <a:ext cx="3829050" cy="424467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53" name="Shape 50"/>
          <p:cNvSpPr/>
          <p:nvPr/>
        </p:nvSpPr>
        <p:spPr>
          <a:xfrm>
            <a:off x="4914900" y="2761506"/>
            <a:ext cx="3829050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54" name="Text 51"/>
          <p:cNvSpPr/>
          <p:nvPr/>
        </p:nvSpPr>
        <p:spPr>
          <a:xfrm>
            <a:off x="4994904" y="2818656"/>
            <a:ext cx="103584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益</a:t>
            </a:r>
            <a:endParaRPr lang="en-US" sz="700" dirty="0"/>
          </a:p>
        </p:txBody>
      </p:sp>
      <p:sp>
        <p:nvSpPr>
          <p:cNvPr id="55" name="Text 52"/>
          <p:cNvSpPr/>
          <p:nvPr/>
        </p:nvSpPr>
        <p:spPr>
          <a:xfrm>
            <a:off x="5167052" y="2821335"/>
            <a:ext cx="680442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공익 AI 거버넌스</a:t>
            </a:r>
            <a:endParaRPr lang="en-US" sz="650" dirty="0"/>
          </a:p>
        </p:txBody>
      </p:sp>
      <p:sp>
        <p:nvSpPr>
          <p:cNvPr id="56" name="Text 53"/>
          <p:cNvSpPr/>
          <p:nvPr/>
        </p:nvSpPr>
        <p:spPr>
          <a:xfrm>
            <a:off x="4994904" y="2987957"/>
            <a:ext cx="366904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홍익인간 원칙을 따르는 AI. 인류 전체를 이롭게 하는 방향으로만 개발·운용.</a:t>
            </a:r>
            <a:endParaRPr lang="en-US" sz="650" dirty="0"/>
          </a:p>
        </p:txBody>
      </p:sp>
      <p:sp>
        <p:nvSpPr>
          <p:cNvPr id="57" name="Text 54"/>
          <p:cNvSpPr/>
          <p:nvPr/>
        </p:nvSpPr>
        <p:spPr>
          <a:xfrm>
            <a:off x="607219" y="4639726"/>
            <a:ext cx="2559834" cy="1371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950" b="1" dirty="0">
                <a:solidFill>
                  <a:srgbClr val="64A0DC">
                    <a:alpha val="7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</a:t>
            </a:r>
            <a:endParaRPr lang="en-US" sz="950" dirty="0"/>
          </a:p>
        </p:txBody>
      </p:sp>
      <p:sp>
        <p:nvSpPr>
          <p:cNvPr id="58" name="Text 55"/>
          <p:cNvSpPr/>
          <p:nvPr/>
        </p:nvSpPr>
        <p:spPr>
          <a:xfrm>
            <a:off x="607219" y="4805456"/>
            <a:ext cx="2559834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인간</a:t>
            </a:r>
            <a:endParaRPr lang="en-US" sz="650" dirty="0"/>
          </a:p>
        </p:txBody>
      </p:sp>
      <p:sp>
        <p:nvSpPr>
          <p:cNvPr id="59" name="Text 56"/>
          <p:cNvSpPr/>
          <p:nvPr/>
        </p:nvSpPr>
        <p:spPr>
          <a:xfrm>
            <a:off x="607219" y="4958321"/>
            <a:ext cx="2559834" cy="1151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창의 · 감성 · 윤리 담당</a:t>
            </a:r>
            <a:endParaRPr lang="en-US" sz="600" dirty="0"/>
          </a:p>
        </p:txBody>
      </p:sp>
      <p:sp>
        <p:nvSpPr>
          <p:cNvPr id="60" name="Text 57"/>
          <p:cNvSpPr/>
          <p:nvPr/>
        </p:nvSpPr>
        <p:spPr>
          <a:xfrm>
            <a:off x="3345647" y="4639726"/>
            <a:ext cx="2559834" cy="1371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950" b="1" dirty="0">
                <a:solidFill>
                  <a:srgbClr val="50B464">
                    <a:alpha val="7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地</a:t>
            </a:r>
            <a:endParaRPr lang="en-US" sz="950" dirty="0"/>
          </a:p>
        </p:txBody>
      </p:sp>
      <p:sp>
        <p:nvSpPr>
          <p:cNvPr id="61" name="Text 58"/>
          <p:cNvSpPr/>
          <p:nvPr/>
        </p:nvSpPr>
        <p:spPr>
          <a:xfrm>
            <a:off x="3345647" y="4805456"/>
            <a:ext cx="2559834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자연</a:t>
            </a:r>
            <a:endParaRPr lang="en-US" sz="650" dirty="0"/>
          </a:p>
        </p:txBody>
      </p:sp>
      <p:sp>
        <p:nvSpPr>
          <p:cNvPr id="62" name="Text 59"/>
          <p:cNvSpPr/>
          <p:nvPr/>
        </p:nvSpPr>
        <p:spPr>
          <a:xfrm>
            <a:off x="3345647" y="4958321"/>
            <a:ext cx="2559834" cy="1151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생태 지혜 · 순환 원리 제공</a:t>
            </a:r>
            <a:endParaRPr lang="en-US" sz="600" dirty="0"/>
          </a:p>
        </p:txBody>
      </p:sp>
      <p:sp>
        <p:nvSpPr>
          <p:cNvPr id="63" name="Text 60"/>
          <p:cNvSpPr/>
          <p:nvPr/>
        </p:nvSpPr>
        <p:spPr>
          <a:xfrm>
            <a:off x="6084075" y="4639726"/>
            <a:ext cx="2567006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C8952F">
                    <a:alpha val="7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AI</a:t>
            </a:r>
            <a:endParaRPr lang="en-US" sz="850" dirty="0"/>
          </a:p>
        </p:txBody>
      </p:sp>
      <p:sp>
        <p:nvSpPr>
          <p:cNvPr id="64" name="Text 61"/>
          <p:cNvSpPr/>
          <p:nvPr/>
        </p:nvSpPr>
        <p:spPr>
          <a:xfrm>
            <a:off x="6084075" y="4794042"/>
            <a:ext cx="2567006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인공지능</a:t>
            </a:r>
            <a:endParaRPr lang="en-US" sz="650" dirty="0"/>
          </a:p>
        </p:txBody>
      </p:sp>
      <p:sp>
        <p:nvSpPr>
          <p:cNvPr id="65" name="Text 62"/>
          <p:cNvSpPr/>
          <p:nvPr/>
        </p:nvSpPr>
        <p:spPr>
          <a:xfrm>
            <a:off x="6084075" y="4946907"/>
            <a:ext cx="2567006" cy="1151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데이터 처리 · 패턴 인식 · 실행 지원</a:t>
            </a:r>
            <a:endParaRPr lang="en-US" sz="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57650" y="1771650"/>
            <a:ext cx="4800600" cy="1600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16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人工知</a:t>
            </a:r>
            <a:endParaRPr lang="en-US" sz="11600" dirty="0"/>
          </a:p>
        </p:txBody>
      </p:sp>
      <p:sp>
        <p:nvSpPr>
          <p:cNvPr id="4" name="Text 1"/>
          <p:cNvSpPr/>
          <p:nvPr/>
        </p:nvSpPr>
        <p:spPr>
          <a:xfrm>
            <a:off x="514350" y="314325"/>
            <a:ext cx="1031156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AI 공진화 ②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307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29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514350" y="498974"/>
            <a:ext cx="82296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SIMTECH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AI 윤리 매트릭스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14350" y="769851"/>
            <a:ext cx="8229600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AI의 4대 원칙과 3대 안전장치 — 인류를 이롭게 하는 AI 거버넌스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14350" y="1028812"/>
            <a:ext cx="1152125" cy="216433"/>
          </a:xfrm>
          <a:prstGeom prst="rect">
            <a:avLst/>
          </a:prstGeom>
          <a:noFill/>
          <a:ln/>
        </p:spPr>
        <p:txBody>
          <a:bodyPr wrap="none" lIns="102108" tIns="54483" rIns="102108" bIns="54483" rtlCol="0" anchor="ctr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F5F5F5">
                    <a:alpha val="4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윤리 원칙</a:t>
            </a:r>
            <a:endParaRPr lang="en-US" sz="550" dirty="0"/>
          </a:p>
        </p:txBody>
      </p:sp>
      <p:sp>
        <p:nvSpPr>
          <p:cNvPr id="9" name="Text 6"/>
          <p:cNvSpPr/>
          <p:nvPr/>
        </p:nvSpPr>
        <p:spPr>
          <a:xfrm>
            <a:off x="1866500" y="1074520"/>
            <a:ext cx="999204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5050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5차 문명 AI — 위험 상태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5405224" y="1074520"/>
            <a:ext cx="927767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6차 문명 AI — 홍익 AI</a:t>
            </a:r>
            <a:endParaRPr lang="en-US" sz="550" dirty="0"/>
          </a:p>
        </p:txBody>
      </p:sp>
      <p:sp>
        <p:nvSpPr>
          <p:cNvPr id="11" name="Text 8"/>
          <p:cNvSpPr/>
          <p:nvPr/>
        </p:nvSpPr>
        <p:spPr>
          <a:xfrm>
            <a:off x="600075" y="1339621"/>
            <a:ext cx="980675" cy="1302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C8952F">
                    <a:alpha val="5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透明性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600075" y="1481324"/>
            <a:ext cx="98067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투명성</a:t>
            </a:r>
            <a:endParaRPr lang="en-US" sz="550" dirty="0"/>
          </a:p>
        </p:txBody>
      </p:sp>
      <p:sp>
        <p:nvSpPr>
          <p:cNvPr id="13" name="Shape 10"/>
          <p:cNvSpPr/>
          <p:nvPr/>
        </p:nvSpPr>
        <p:spPr>
          <a:xfrm>
            <a:off x="1666475" y="1245245"/>
            <a:ext cx="3538724" cy="434067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752200" y="1315231"/>
            <a:ext cx="336727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블랙박스 AI — 설명 불가 의사결정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752200" y="1479175"/>
            <a:ext cx="336727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알고리즘 내부 작동 비공개. 채용·신용·사법 결정을 AI가 내리지만 이유를 알 수 없다.</a:t>
            </a:r>
            <a:endParaRPr lang="en-US" sz="650" dirty="0"/>
          </a:p>
        </p:txBody>
      </p:sp>
      <p:sp>
        <p:nvSpPr>
          <p:cNvPr id="16" name="Shape 13"/>
          <p:cNvSpPr/>
          <p:nvPr/>
        </p:nvSpPr>
        <p:spPr>
          <a:xfrm>
            <a:off x="5205199" y="1245245"/>
            <a:ext cx="3538751" cy="434067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5290924" y="1315231"/>
            <a:ext cx="336730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설명 가능 AI (XAI) — 투명한 근거 제시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5290924" y="1479175"/>
            <a:ext cx="336730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모든 AI 결정에 설명 의무 부과. 오픈소스 알고리즘 공개. 감사 가능한 AI 시스템 구축.</a:t>
            </a:r>
            <a:endParaRPr lang="en-US" sz="650" dirty="0"/>
          </a:p>
        </p:txBody>
      </p:sp>
      <p:sp>
        <p:nvSpPr>
          <p:cNvPr id="19" name="Text 16"/>
          <p:cNvSpPr/>
          <p:nvPr/>
        </p:nvSpPr>
        <p:spPr>
          <a:xfrm>
            <a:off x="600075" y="1770115"/>
            <a:ext cx="980675" cy="1302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C8952F">
                    <a:alpha val="5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分散性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600075" y="1911818"/>
            <a:ext cx="98067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분산성</a:t>
            </a:r>
            <a:endParaRPr lang="en-US" sz="550" dirty="0"/>
          </a:p>
        </p:txBody>
      </p:sp>
      <p:sp>
        <p:nvSpPr>
          <p:cNvPr id="21" name="Shape 18"/>
          <p:cNvSpPr/>
          <p:nvPr/>
        </p:nvSpPr>
        <p:spPr>
          <a:xfrm>
            <a:off x="1666475" y="1679311"/>
            <a:ext cx="3538724" cy="430495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752200" y="1745726"/>
            <a:ext cx="336727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빅테크 독점 AI — 5개사 시장 지배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1752200" y="1909669"/>
            <a:ext cx="336727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구글·마이크로소프트·메타·아마존·애플이 전 세계 AI 역량의 90% 이상 독점.</a:t>
            </a:r>
            <a:endParaRPr lang="en-US" sz="650" dirty="0"/>
          </a:p>
        </p:txBody>
      </p:sp>
      <p:sp>
        <p:nvSpPr>
          <p:cNvPr id="24" name="Shape 21"/>
          <p:cNvSpPr/>
          <p:nvPr/>
        </p:nvSpPr>
        <p:spPr>
          <a:xfrm>
            <a:off x="5205199" y="1679311"/>
            <a:ext cx="3538751" cy="430495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5290924" y="1745726"/>
            <a:ext cx="336730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분산 오픈소스 AI — 인류 공유 자산</a:t>
            </a:r>
            <a:endParaRPr lang="en-US" sz="650" dirty="0"/>
          </a:p>
        </p:txBody>
      </p:sp>
      <p:sp>
        <p:nvSpPr>
          <p:cNvPr id="26" name="Text 23"/>
          <p:cNvSpPr/>
          <p:nvPr/>
        </p:nvSpPr>
        <p:spPr>
          <a:xfrm>
            <a:off x="5290924" y="1909669"/>
            <a:ext cx="336730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역량을 디지털 공유지로 전환. DAO 기반 분산 AI 거버넌스. 독점 금지 원칙 적용.</a:t>
            </a:r>
            <a:endParaRPr lang="en-US" sz="650" dirty="0"/>
          </a:p>
        </p:txBody>
      </p:sp>
      <p:sp>
        <p:nvSpPr>
          <p:cNvPr id="27" name="Text 24"/>
          <p:cNvSpPr/>
          <p:nvPr/>
        </p:nvSpPr>
        <p:spPr>
          <a:xfrm>
            <a:off x="600075" y="2200610"/>
            <a:ext cx="980675" cy="1302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C8952F">
                    <a:alpha val="5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公益性</a:t>
            </a: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600075" y="2342313"/>
            <a:ext cx="98067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공익성</a:t>
            </a:r>
            <a:endParaRPr lang="en-US" sz="550" dirty="0"/>
          </a:p>
        </p:txBody>
      </p:sp>
      <p:sp>
        <p:nvSpPr>
          <p:cNvPr id="29" name="Shape 26"/>
          <p:cNvSpPr/>
          <p:nvPr/>
        </p:nvSpPr>
        <p:spPr>
          <a:xfrm>
            <a:off x="1666475" y="2109806"/>
            <a:ext cx="3538724" cy="430495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1752200" y="2176221"/>
            <a:ext cx="336727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이윤 극대화 AI — 주주 이익 우선</a:t>
            </a:r>
            <a:endParaRPr lang="en-US" sz="650" dirty="0"/>
          </a:p>
        </p:txBody>
      </p:sp>
      <p:sp>
        <p:nvSpPr>
          <p:cNvPr id="31" name="Text 28"/>
          <p:cNvSpPr/>
          <p:nvPr/>
        </p:nvSpPr>
        <p:spPr>
          <a:xfrm>
            <a:off x="1752200" y="2340164"/>
            <a:ext cx="336727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개발의 목적이 주주 이익 극대화. 사회적 해악(허위정보·감시·조작)도 수익이 되면 허용.</a:t>
            </a:r>
            <a:endParaRPr lang="en-US" sz="650" dirty="0"/>
          </a:p>
        </p:txBody>
      </p:sp>
      <p:sp>
        <p:nvSpPr>
          <p:cNvPr id="32" name="Shape 29"/>
          <p:cNvSpPr/>
          <p:nvPr/>
        </p:nvSpPr>
        <p:spPr>
          <a:xfrm>
            <a:off x="5205199" y="2109806"/>
            <a:ext cx="3538751" cy="430495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33" name="Text 30"/>
          <p:cNvSpPr/>
          <p:nvPr/>
        </p:nvSpPr>
        <p:spPr>
          <a:xfrm>
            <a:off x="5290924" y="2176221"/>
            <a:ext cx="336730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 공익 AI — 인류 이익 우선</a:t>
            </a:r>
            <a:endParaRPr lang="en-US" sz="650" dirty="0"/>
          </a:p>
        </p:txBody>
      </p:sp>
      <p:sp>
        <p:nvSpPr>
          <p:cNvPr id="34" name="Text 31"/>
          <p:cNvSpPr/>
          <p:nvPr/>
        </p:nvSpPr>
        <p:spPr>
          <a:xfrm>
            <a:off x="5290924" y="2340164"/>
            <a:ext cx="336730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개발의 목적을 홍익인간 원칙으로 재정의. 인류 전체의 이익이 주주 이익보다 우선.</a:t>
            </a:r>
            <a:endParaRPr lang="en-US" sz="650" dirty="0"/>
          </a:p>
        </p:txBody>
      </p:sp>
      <p:sp>
        <p:nvSpPr>
          <p:cNvPr id="35" name="Text 32"/>
          <p:cNvSpPr/>
          <p:nvPr/>
        </p:nvSpPr>
        <p:spPr>
          <a:xfrm>
            <a:off x="600075" y="2631105"/>
            <a:ext cx="980675" cy="13029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C8952F">
                    <a:alpha val="5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自律性</a:t>
            </a:r>
            <a:endParaRPr lang="en-US" sz="750" dirty="0"/>
          </a:p>
        </p:txBody>
      </p:sp>
      <p:sp>
        <p:nvSpPr>
          <p:cNvPr id="36" name="Text 33"/>
          <p:cNvSpPr/>
          <p:nvPr/>
        </p:nvSpPr>
        <p:spPr>
          <a:xfrm>
            <a:off x="600075" y="2772807"/>
            <a:ext cx="980675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자율성</a:t>
            </a:r>
            <a:endParaRPr lang="en-US" sz="550" dirty="0"/>
          </a:p>
        </p:txBody>
      </p:sp>
      <p:sp>
        <p:nvSpPr>
          <p:cNvPr id="37" name="Shape 34"/>
          <p:cNvSpPr/>
          <p:nvPr/>
        </p:nvSpPr>
        <p:spPr>
          <a:xfrm>
            <a:off x="1666475" y="2540301"/>
            <a:ext cx="3538724" cy="426923"/>
          </a:xfrm>
          <a:prstGeom prst="rect">
            <a:avLst/>
          </a:prstGeom>
          <a:solidFill>
            <a:srgbClr val="B43232">
              <a:alpha val="7000"/>
            </a:srgbClr>
          </a:solidFill>
          <a:ln/>
        </p:spPr>
      </p:sp>
      <p:sp>
        <p:nvSpPr>
          <p:cNvPr id="38" name="Text 35"/>
          <p:cNvSpPr/>
          <p:nvPr/>
        </p:nvSpPr>
        <p:spPr>
          <a:xfrm>
            <a:off x="1752200" y="2606715"/>
            <a:ext cx="3367274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DC6464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인간 대체 AI — 노동 소멸 위협</a:t>
            </a:r>
            <a:endParaRPr lang="en-US" sz="650" dirty="0"/>
          </a:p>
        </p:txBody>
      </p:sp>
      <p:sp>
        <p:nvSpPr>
          <p:cNvPr id="39" name="Text 36"/>
          <p:cNvSpPr/>
          <p:nvPr/>
        </p:nvSpPr>
        <p:spPr>
          <a:xfrm>
            <a:off x="1752200" y="2770659"/>
            <a:ext cx="3367274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AI가 인간을 대체하는 방향으로 개발. 일자리 소멸, 인간 존엄성 위협, 의존성 심화.</a:t>
            </a:r>
            <a:endParaRPr lang="en-US" sz="650" dirty="0"/>
          </a:p>
        </p:txBody>
      </p:sp>
      <p:sp>
        <p:nvSpPr>
          <p:cNvPr id="40" name="Shape 37"/>
          <p:cNvSpPr/>
          <p:nvPr/>
        </p:nvSpPr>
        <p:spPr>
          <a:xfrm>
            <a:off x="5205199" y="2540301"/>
            <a:ext cx="3538751" cy="426923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41" name="Text 38"/>
          <p:cNvSpPr/>
          <p:nvPr/>
        </p:nvSpPr>
        <p:spPr>
          <a:xfrm>
            <a:off x="5290924" y="2606715"/>
            <a:ext cx="3367301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인간 조력 AI — 공진화 파트너</a:t>
            </a:r>
            <a:endParaRPr lang="en-US" sz="650" dirty="0"/>
          </a:p>
        </p:txBody>
      </p:sp>
      <p:sp>
        <p:nvSpPr>
          <p:cNvPr id="42" name="Text 39"/>
          <p:cNvSpPr/>
          <p:nvPr/>
        </p:nvSpPr>
        <p:spPr>
          <a:xfrm>
            <a:off x="5290924" y="2770659"/>
            <a:ext cx="3367301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AI는 인간의 창의성·공감·영성을 증폭하는 조력자. 인간·자연·AI 삼위일체 공진화.</a:t>
            </a:r>
            <a:endParaRPr lang="en-US" sz="650" dirty="0"/>
          </a:p>
        </p:txBody>
      </p:sp>
      <p:sp>
        <p:nvSpPr>
          <p:cNvPr id="43" name="Text 40"/>
          <p:cNvSpPr/>
          <p:nvPr/>
        </p:nvSpPr>
        <p:spPr>
          <a:xfrm>
            <a:off x="514350" y="3081524"/>
            <a:ext cx="8229600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SIMTECH 3대 AI 안전장치</a:t>
            </a:r>
            <a:endParaRPr lang="en-US" sz="550" dirty="0"/>
          </a:p>
        </p:txBody>
      </p:sp>
      <p:sp>
        <p:nvSpPr>
          <p:cNvPr id="44" name="Text 41"/>
          <p:cNvSpPr/>
          <p:nvPr/>
        </p:nvSpPr>
        <p:spPr>
          <a:xfrm>
            <a:off x="514350" y="3375645"/>
            <a:ext cx="125016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憲</a:t>
            </a:r>
            <a:endParaRPr lang="en-US" sz="850" dirty="0"/>
          </a:p>
        </p:txBody>
      </p:sp>
      <p:sp>
        <p:nvSpPr>
          <p:cNvPr id="45" name="Text 42"/>
          <p:cNvSpPr/>
          <p:nvPr/>
        </p:nvSpPr>
        <p:spPr>
          <a:xfrm>
            <a:off x="707929" y="3367971"/>
            <a:ext cx="501848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AI 헌장</a:t>
            </a:r>
            <a:endParaRPr lang="en-US" sz="650" dirty="0"/>
          </a:p>
        </p:txBody>
      </p:sp>
      <p:sp>
        <p:nvSpPr>
          <p:cNvPr id="46" name="Text 43"/>
          <p:cNvSpPr/>
          <p:nvPr/>
        </p:nvSpPr>
        <p:spPr>
          <a:xfrm>
            <a:off x="514350" y="3549048"/>
            <a:ext cx="2686050" cy="2763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개발·배포의 윤리 기준 문서. 투명·분산·공익·조력의 4원칙을 법적 구속력으로 적용.</a:t>
            </a:r>
            <a:endParaRPr lang="en-US" sz="650" dirty="0"/>
          </a:p>
        </p:txBody>
      </p:sp>
      <p:sp>
        <p:nvSpPr>
          <p:cNvPr id="47" name="Text 44"/>
          <p:cNvSpPr/>
          <p:nvPr/>
        </p:nvSpPr>
        <p:spPr>
          <a:xfrm>
            <a:off x="3286125" y="3375645"/>
            <a:ext cx="125016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508CDC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委</a:t>
            </a:r>
            <a:endParaRPr lang="en-US" sz="850" dirty="0"/>
          </a:p>
        </p:txBody>
      </p:sp>
      <p:sp>
        <p:nvSpPr>
          <p:cNvPr id="48" name="Text 45"/>
          <p:cNvSpPr/>
          <p:nvPr/>
        </p:nvSpPr>
        <p:spPr>
          <a:xfrm>
            <a:off x="3479704" y="3367971"/>
            <a:ext cx="680442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공진화 위원회</a:t>
            </a:r>
            <a:endParaRPr lang="en-US" sz="650" dirty="0"/>
          </a:p>
        </p:txBody>
      </p:sp>
      <p:sp>
        <p:nvSpPr>
          <p:cNvPr id="49" name="Text 46"/>
          <p:cNvSpPr/>
          <p:nvPr/>
        </p:nvSpPr>
        <p:spPr>
          <a:xfrm>
            <a:off x="3286125" y="3549048"/>
            <a:ext cx="2686050" cy="2763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인간·AI·자연의 공진화를 감독하는 글로벌 거버넌스 기구. DAO 기반 분산 운영.</a:t>
            </a:r>
            <a:endParaRPr lang="en-US" sz="650" dirty="0"/>
          </a:p>
        </p:txBody>
      </p:sp>
      <p:sp>
        <p:nvSpPr>
          <p:cNvPr id="50" name="Text 47"/>
          <p:cNvSpPr/>
          <p:nvPr/>
        </p:nvSpPr>
        <p:spPr>
          <a:xfrm>
            <a:off x="6057900" y="3375645"/>
            <a:ext cx="125016" cy="1257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50" b="1" dirty="0">
                <a:solidFill>
                  <a:srgbClr val="3CB464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共</a:t>
            </a:r>
            <a:endParaRPr lang="en-US" sz="850" dirty="0"/>
          </a:p>
        </p:txBody>
      </p:sp>
      <p:sp>
        <p:nvSpPr>
          <p:cNvPr id="51" name="Text 48"/>
          <p:cNvSpPr/>
          <p:nvPr/>
        </p:nvSpPr>
        <p:spPr>
          <a:xfrm>
            <a:off x="6251479" y="3367971"/>
            <a:ext cx="680442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공유지 AI</a:t>
            </a:r>
            <a:endParaRPr lang="en-US" sz="650" dirty="0"/>
          </a:p>
        </p:txBody>
      </p:sp>
      <p:sp>
        <p:nvSpPr>
          <p:cNvPr id="52" name="Text 49"/>
          <p:cNvSpPr/>
          <p:nvPr/>
        </p:nvSpPr>
        <p:spPr>
          <a:xfrm>
            <a:off x="6057900" y="3549048"/>
            <a:ext cx="2686050" cy="2763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역량을 인류 공유 자산으로 보장. 오픈소스 AI 생태계 구축. 독점 AI 해체 메커니즘.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00575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3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約束</a:t>
            </a:r>
            <a:endParaRPr lang="en-US" sz="14900" dirty="0"/>
          </a:p>
        </p:txBody>
      </p:sp>
      <p:sp>
        <p:nvSpPr>
          <p:cNvPr id="4" name="Text 1"/>
          <p:cNvSpPr/>
          <p:nvPr/>
        </p:nvSpPr>
        <p:spPr>
          <a:xfrm>
            <a:off x="428625" y="400050"/>
            <a:ext cx="828675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강의의 약속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428625" y="630436"/>
            <a:ext cx="8286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20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이 강의는 자료 정리가 아니다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428625" y="1019045"/>
            <a:ext cx="8286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20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문명 설계다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28625" y="1687683"/>
            <a:ext cx="2066916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C8952F">
                    <a:alpha val="3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一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28625" y="2062004"/>
            <a:ext cx="2066916" cy="164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지식이 아닌 자각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428625" y="2272019"/>
            <a:ext cx="2066916" cy="310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 강의를 듣고 나면 세계관이 바뀐다. 새로운 정보를 얻는 것이 아니라 세상을 보는 눈이 달라진다.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2609841" y="1687683"/>
            <a:ext cx="2066916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C8952F">
                    <a:alpha val="3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二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2609841" y="2062004"/>
            <a:ext cx="2066916" cy="164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이상이 아닌 설계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2609841" y="2272019"/>
            <a:ext cx="2066916" cy="310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한가족 문명은 아름다운 꿈이 아니라 단계별 실행 계획이 있는 구체적 설계도다.</a:t>
            </a:r>
            <a:endParaRPr lang="en-US" sz="700" dirty="0"/>
          </a:p>
        </p:txBody>
      </p:sp>
      <p:sp>
        <p:nvSpPr>
          <p:cNvPr id="13" name="Text 10"/>
          <p:cNvSpPr/>
          <p:nvPr/>
        </p:nvSpPr>
        <p:spPr>
          <a:xfrm>
            <a:off x="4791056" y="1687683"/>
            <a:ext cx="2066944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C8952F">
                    <a:alpha val="3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三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791056" y="2062004"/>
            <a:ext cx="2066944" cy="164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관찰이 아닌 참여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91056" y="2272019"/>
            <a:ext cx="2066944" cy="310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당신은 이 문명을 구경하는 관객이 아니라 설계하는 주체다. 수료 후 디지털 세계시민이 된다.</a:t>
            </a:r>
            <a:endParaRPr lang="en-US" sz="700" dirty="0"/>
          </a:p>
        </p:txBody>
      </p:sp>
      <p:sp>
        <p:nvSpPr>
          <p:cNvPr id="16" name="Shape 13"/>
          <p:cNvSpPr/>
          <p:nvPr/>
        </p:nvSpPr>
        <p:spPr>
          <a:xfrm>
            <a:off x="428625" y="2697240"/>
            <a:ext cx="5243513" cy="519010"/>
          </a:xfrm>
          <a:prstGeom prst="rect">
            <a:avLst/>
          </a:prstGeom>
          <a:solidFill>
            <a:srgbClr val="C8952F">
              <a:alpha val="6000"/>
            </a:srgbClr>
          </a:solidFill>
          <a:ln w="9144">
            <a:solidFill>
              <a:srgbClr val="C8952F">
                <a:alpha val="2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2925" y="2788658"/>
            <a:ext cx="5000625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강의 구성</a:t>
            </a:r>
            <a:endParaRPr lang="en-US" sz="600" dirty="0"/>
          </a:p>
        </p:txBody>
      </p:sp>
      <p:sp>
        <p:nvSpPr>
          <p:cNvPr id="18" name="Text 15"/>
          <p:cNvSpPr/>
          <p:nvPr/>
        </p:nvSpPr>
        <p:spPr>
          <a:xfrm>
            <a:off x="542925" y="2955085"/>
            <a:ext cx="5000625" cy="1554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1부 왜 한가족인가 → 2부 동양의 해답 → 3부 서양의 진화 → 4부 통합 설계 → 5부 실행 로드맵</a:t>
            </a:r>
            <a:endParaRPr lang="en-US" sz="7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43450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國家</a:t>
            </a:r>
            <a:endParaRPr lang="en-US" sz="14900" dirty="0"/>
          </a:p>
        </p:txBody>
      </p:sp>
      <p:sp>
        <p:nvSpPr>
          <p:cNvPr id="4" name="Text 1"/>
          <p:cNvSpPr/>
          <p:nvPr/>
        </p:nvSpPr>
        <p:spPr>
          <a:xfrm>
            <a:off x="514350" y="314325"/>
            <a:ext cx="97057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디지털 국가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307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30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514350" y="498974"/>
            <a:ext cx="82296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홍익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디지털 국가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14350" y="769851"/>
            <a:ext cx="8229600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영토·시민·국가 — 국경을 초월한 문명 국가의 3요소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14350" y="1223618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508CDC">
                    <a:alpha val="2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領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85825" y="1151651"/>
            <a:ext cx="578225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8CDC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ELEMENT 01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885825" y="1284870"/>
            <a:ext cx="578225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영토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885825" y="1449177"/>
            <a:ext cx="578225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8CDC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數字領土</a:t>
            </a:r>
            <a:endParaRPr lang="en-US" sz="600" dirty="0"/>
          </a:p>
        </p:txBody>
      </p:sp>
      <p:sp>
        <p:nvSpPr>
          <p:cNvPr id="12" name="Shape 9"/>
          <p:cNvSpPr/>
          <p:nvPr/>
        </p:nvSpPr>
        <p:spPr>
          <a:xfrm>
            <a:off x="514350" y="1667061"/>
            <a:ext cx="2647931" cy="564468"/>
          </a:xfrm>
          <a:prstGeom prst="rect">
            <a:avLst/>
          </a:prstGeom>
          <a:solidFill>
            <a:srgbClr val="508CDC">
              <a:alpha val="8000"/>
            </a:srgbClr>
          </a:solidFill>
          <a:ln/>
        </p:spPr>
      </p:sp>
      <p:sp>
        <p:nvSpPr>
          <p:cNvPr id="13" name="Shape 10"/>
          <p:cNvSpPr/>
          <p:nvPr/>
        </p:nvSpPr>
        <p:spPr>
          <a:xfrm>
            <a:off x="514350" y="1667061"/>
            <a:ext cx="2647931" cy="7144"/>
          </a:xfrm>
          <a:prstGeom prst="rect">
            <a:avLst/>
          </a:prstGeom>
          <a:solidFill>
            <a:srgbClr val="D3E2F6"/>
          </a:solidFill>
          <a:ln/>
        </p:spPr>
      </p:sp>
      <p:sp>
        <p:nvSpPr>
          <p:cNvPr id="14" name="Text 11"/>
          <p:cNvSpPr/>
          <p:nvPr/>
        </p:nvSpPr>
        <p:spPr>
          <a:xfrm>
            <a:off x="594354" y="1729904"/>
            <a:ext cx="248792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8CDC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정의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594354" y="1870993"/>
            <a:ext cx="2487923" cy="2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국경을 초월한 디지털 공간으로서의 영토. 블록체인과 분산 네트워크가 새로운 국토다.</a:t>
            </a:r>
            <a:endParaRPr lang="en-US" sz="700" dirty="0"/>
          </a:p>
        </p:txBody>
      </p:sp>
      <p:sp>
        <p:nvSpPr>
          <p:cNvPr id="16" name="Text 13"/>
          <p:cNvSpPr/>
          <p:nvPr/>
        </p:nvSpPr>
        <p:spPr>
          <a:xfrm>
            <a:off x="514350" y="2310110"/>
            <a:ext cx="2647931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8CDC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구성 요소</a:t>
            </a:r>
            <a:endParaRPr lang="en-US" sz="550" dirty="0"/>
          </a:p>
        </p:txBody>
      </p:sp>
      <p:sp>
        <p:nvSpPr>
          <p:cNvPr id="17" name="Text 14"/>
          <p:cNvSpPr/>
          <p:nvPr/>
        </p:nvSpPr>
        <p:spPr>
          <a:xfrm>
            <a:off x="514350" y="2476733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8C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</a:t>
            </a:r>
            <a:endParaRPr lang="en-US" sz="600" dirty="0"/>
          </a:p>
        </p:txBody>
      </p:sp>
      <p:sp>
        <p:nvSpPr>
          <p:cNvPr id="18" name="Text 15"/>
          <p:cNvSpPr/>
          <p:nvPr/>
        </p:nvSpPr>
        <p:spPr>
          <a:xfrm>
            <a:off x="657225" y="2474054"/>
            <a:ext cx="871538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블록체인 분산 네트워크</a:t>
            </a:r>
            <a:endParaRPr lang="en-US" sz="650" dirty="0"/>
          </a:p>
        </p:txBody>
      </p:sp>
      <p:sp>
        <p:nvSpPr>
          <p:cNvPr id="19" name="Text 16"/>
          <p:cNvSpPr/>
          <p:nvPr/>
        </p:nvSpPr>
        <p:spPr>
          <a:xfrm>
            <a:off x="514350" y="2639588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8C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二</a:t>
            </a:r>
            <a:endParaRPr lang="en-US" sz="600" dirty="0"/>
          </a:p>
        </p:txBody>
      </p:sp>
      <p:sp>
        <p:nvSpPr>
          <p:cNvPr id="20" name="Text 17"/>
          <p:cNvSpPr/>
          <p:nvPr/>
        </p:nvSpPr>
        <p:spPr>
          <a:xfrm>
            <a:off x="657225" y="2636909"/>
            <a:ext cx="646509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IPFS 분산 저장소</a:t>
            </a:r>
            <a:endParaRPr lang="en-US" sz="650" dirty="0"/>
          </a:p>
        </p:txBody>
      </p:sp>
      <p:sp>
        <p:nvSpPr>
          <p:cNvPr id="21" name="Text 18"/>
          <p:cNvSpPr/>
          <p:nvPr/>
        </p:nvSpPr>
        <p:spPr>
          <a:xfrm>
            <a:off x="514350" y="2802443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8C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</a:t>
            </a:r>
            <a:endParaRPr lang="en-US" sz="600" dirty="0"/>
          </a:p>
        </p:txBody>
      </p:sp>
      <p:sp>
        <p:nvSpPr>
          <p:cNvPr id="22" name="Text 19"/>
          <p:cNvSpPr/>
          <p:nvPr/>
        </p:nvSpPr>
        <p:spPr>
          <a:xfrm>
            <a:off x="657225" y="2799764"/>
            <a:ext cx="1001911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공유지(Commons)</a:t>
            </a:r>
            <a:endParaRPr lang="en-US" sz="650" dirty="0"/>
          </a:p>
        </p:txBody>
      </p:sp>
      <p:sp>
        <p:nvSpPr>
          <p:cNvPr id="23" name="Shape 20"/>
          <p:cNvSpPr/>
          <p:nvPr/>
        </p:nvSpPr>
        <p:spPr>
          <a:xfrm>
            <a:off x="514350" y="3886284"/>
            <a:ext cx="2647931" cy="503941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508CDC">
                <a:alpha val="2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94354" y="3957721"/>
            <a:ext cx="248792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8CDC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현실 사례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594354" y="4093090"/>
            <a:ext cx="2487923" cy="2399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에스토니아 디지털 국가 인프라 · Ethereum 네트워크 · SIMTECH 디지털 영토</a:t>
            </a:r>
            <a:endParaRPr lang="en-US" sz="600" dirty="0"/>
          </a:p>
        </p:txBody>
      </p:sp>
      <p:sp>
        <p:nvSpPr>
          <p:cNvPr id="26" name="Text 23"/>
          <p:cNvSpPr/>
          <p:nvPr/>
        </p:nvSpPr>
        <p:spPr>
          <a:xfrm>
            <a:off x="3305156" y="1223618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C8952F">
                    <a:alpha val="2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民</a:t>
            </a:r>
            <a:endParaRPr lang="en-US" sz="2000" dirty="0"/>
          </a:p>
        </p:txBody>
      </p:sp>
      <p:sp>
        <p:nvSpPr>
          <p:cNvPr id="27" name="Text 24"/>
          <p:cNvSpPr/>
          <p:nvPr/>
        </p:nvSpPr>
        <p:spPr>
          <a:xfrm>
            <a:off x="3676631" y="1151651"/>
            <a:ext cx="578225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ELEMENT 02</a:t>
            </a:r>
            <a:endParaRPr lang="en-US" sz="550" dirty="0"/>
          </a:p>
        </p:txBody>
      </p:sp>
      <p:sp>
        <p:nvSpPr>
          <p:cNvPr id="28" name="Text 25"/>
          <p:cNvSpPr/>
          <p:nvPr/>
        </p:nvSpPr>
        <p:spPr>
          <a:xfrm>
            <a:off x="3676631" y="1284870"/>
            <a:ext cx="578225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시민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3676631" y="1449177"/>
            <a:ext cx="578225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數字市民</a:t>
            </a:r>
            <a:endParaRPr lang="en-US" sz="600" dirty="0"/>
          </a:p>
        </p:txBody>
      </p:sp>
      <p:sp>
        <p:nvSpPr>
          <p:cNvPr id="30" name="Shape 27"/>
          <p:cNvSpPr/>
          <p:nvPr/>
        </p:nvSpPr>
        <p:spPr>
          <a:xfrm>
            <a:off x="3305156" y="1667061"/>
            <a:ext cx="2647959" cy="564468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31" name="Shape 28"/>
          <p:cNvSpPr/>
          <p:nvPr/>
        </p:nvSpPr>
        <p:spPr>
          <a:xfrm>
            <a:off x="3305156" y="1667061"/>
            <a:ext cx="2647959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32" name="Text 29"/>
          <p:cNvSpPr/>
          <p:nvPr/>
        </p:nvSpPr>
        <p:spPr>
          <a:xfrm>
            <a:off x="3385161" y="1729904"/>
            <a:ext cx="2487950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정의</a:t>
            </a:r>
            <a:endParaRPr lang="en-US" sz="550" dirty="0"/>
          </a:p>
        </p:txBody>
      </p:sp>
      <p:sp>
        <p:nvSpPr>
          <p:cNvPr id="33" name="Text 30"/>
          <p:cNvSpPr/>
          <p:nvPr/>
        </p:nvSpPr>
        <p:spPr>
          <a:xfrm>
            <a:off x="3385161" y="1870993"/>
            <a:ext cx="2487950" cy="2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세계시민권을 보유한 홍익인. SWU 수료와 헌장 서약으로 자격이 부여된다.</a:t>
            </a:r>
            <a:endParaRPr lang="en-US" sz="700" dirty="0"/>
          </a:p>
        </p:txBody>
      </p:sp>
      <p:sp>
        <p:nvSpPr>
          <p:cNvPr id="34" name="Text 31"/>
          <p:cNvSpPr/>
          <p:nvPr/>
        </p:nvSpPr>
        <p:spPr>
          <a:xfrm>
            <a:off x="3305156" y="2310110"/>
            <a:ext cx="2647959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구성 요소</a:t>
            </a:r>
            <a:endParaRPr lang="en-US" sz="550" dirty="0"/>
          </a:p>
        </p:txBody>
      </p:sp>
      <p:sp>
        <p:nvSpPr>
          <p:cNvPr id="35" name="Text 32"/>
          <p:cNvSpPr/>
          <p:nvPr/>
        </p:nvSpPr>
        <p:spPr>
          <a:xfrm>
            <a:off x="3305156" y="2476733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</a:t>
            </a:r>
            <a:endParaRPr lang="en-US" sz="600" dirty="0"/>
          </a:p>
        </p:txBody>
      </p:sp>
      <p:sp>
        <p:nvSpPr>
          <p:cNvPr id="36" name="Text 33"/>
          <p:cNvSpPr/>
          <p:nvPr/>
        </p:nvSpPr>
        <p:spPr>
          <a:xfrm>
            <a:off x="3448031" y="2474054"/>
            <a:ext cx="1064419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SWU STEP01~06 수료 인증</a:t>
            </a:r>
            <a:endParaRPr lang="en-US" sz="650" dirty="0"/>
          </a:p>
        </p:txBody>
      </p:sp>
      <p:sp>
        <p:nvSpPr>
          <p:cNvPr id="37" name="Text 34"/>
          <p:cNvSpPr/>
          <p:nvPr/>
        </p:nvSpPr>
        <p:spPr>
          <a:xfrm>
            <a:off x="3305156" y="2639588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二</a:t>
            </a:r>
            <a:endParaRPr lang="en-US" sz="600" dirty="0"/>
          </a:p>
        </p:txBody>
      </p:sp>
      <p:sp>
        <p:nvSpPr>
          <p:cNvPr id="38" name="Text 35"/>
          <p:cNvSpPr/>
          <p:nvPr/>
        </p:nvSpPr>
        <p:spPr>
          <a:xfrm>
            <a:off x="3448031" y="2636909"/>
            <a:ext cx="75009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헌장 10대 원칙 서약</a:t>
            </a:r>
            <a:endParaRPr lang="en-US" sz="650" dirty="0"/>
          </a:p>
        </p:txBody>
      </p:sp>
      <p:sp>
        <p:nvSpPr>
          <p:cNvPr id="39" name="Text 36"/>
          <p:cNvSpPr/>
          <p:nvPr/>
        </p:nvSpPr>
        <p:spPr>
          <a:xfrm>
            <a:off x="3305156" y="2802443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</a:t>
            </a:r>
            <a:endParaRPr lang="en-US" sz="600" dirty="0"/>
          </a:p>
        </p:txBody>
      </p:sp>
      <p:sp>
        <p:nvSpPr>
          <p:cNvPr id="40" name="Text 37"/>
          <p:cNvSpPr/>
          <p:nvPr/>
        </p:nvSpPr>
        <p:spPr>
          <a:xfrm>
            <a:off x="3448031" y="2799764"/>
            <a:ext cx="900113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시민권 NFT 발급</a:t>
            </a:r>
            <a:endParaRPr lang="en-US" sz="650" dirty="0"/>
          </a:p>
        </p:txBody>
      </p:sp>
      <p:sp>
        <p:nvSpPr>
          <p:cNvPr id="41" name="Shape 38"/>
          <p:cNvSpPr/>
          <p:nvPr/>
        </p:nvSpPr>
        <p:spPr>
          <a:xfrm>
            <a:off x="3305156" y="3886284"/>
            <a:ext cx="2647959" cy="503941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C8952F">
                <a:alpha val="20000"/>
              </a:srgbClr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3385161" y="3957721"/>
            <a:ext cx="2487950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현실 사례</a:t>
            </a:r>
            <a:endParaRPr lang="en-US" sz="550" dirty="0"/>
          </a:p>
        </p:txBody>
      </p:sp>
      <p:sp>
        <p:nvSpPr>
          <p:cNvPr id="43" name="Text 40"/>
          <p:cNvSpPr/>
          <p:nvPr/>
        </p:nvSpPr>
        <p:spPr>
          <a:xfrm>
            <a:off x="3385161" y="4093090"/>
            <a:ext cx="2487950" cy="2399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에스토니아 e-Residency 10만+ 명 · SIMTECH 홍익인 인증 · 디지털 세계시민 네트워크</a:t>
            </a:r>
            <a:endParaRPr lang="en-US" sz="600" dirty="0"/>
          </a:p>
        </p:txBody>
      </p:sp>
      <p:sp>
        <p:nvSpPr>
          <p:cNvPr id="44" name="Text 41"/>
          <p:cNvSpPr/>
          <p:nvPr/>
        </p:nvSpPr>
        <p:spPr>
          <a:xfrm>
            <a:off x="6095991" y="1223618"/>
            <a:ext cx="28575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3CB464">
                    <a:alpha val="2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國</a:t>
            </a:r>
            <a:endParaRPr lang="en-US" sz="2000" dirty="0"/>
          </a:p>
        </p:txBody>
      </p:sp>
      <p:sp>
        <p:nvSpPr>
          <p:cNvPr id="45" name="Text 42"/>
          <p:cNvSpPr/>
          <p:nvPr/>
        </p:nvSpPr>
        <p:spPr>
          <a:xfrm>
            <a:off x="6467466" y="1151651"/>
            <a:ext cx="578225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3CB464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ELEMENT 03</a:t>
            </a:r>
            <a:endParaRPr lang="en-US" sz="550" dirty="0"/>
          </a:p>
        </p:txBody>
      </p:sp>
      <p:sp>
        <p:nvSpPr>
          <p:cNvPr id="46" name="Text 43"/>
          <p:cNvSpPr/>
          <p:nvPr/>
        </p:nvSpPr>
        <p:spPr>
          <a:xfrm>
            <a:off x="6467466" y="1284870"/>
            <a:ext cx="578225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디지털 국가</a:t>
            </a:r>
            <a:endParaRPr lang="en-US" sz="800" dirty="0"/>
          </a:p>
        </p:txBody>
      </p:sp>
      <p:sp>
        <p:nvSpPr>
          <p:cNvPr id="47" name="Text 44"/>
          <p:cNvSpPr/>
          <p:nvPr/>
        </p:nvSpPr>
        <p:spPr>
          <a:xfrm>
            <a:off x="6467466" y="1449177"/>
            <a:ext cx="578225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3CB464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數字國家</a:t>
            </a:r>
            <a:endParaRPr lang="en-US" sz="600" dirty="0"/>
          </a:p>
        </p:txBody>
      </p:sp>
      <p:sp>
        <p:nvSpPr>
          <p:cNvPr id="48" name="Shape 45"/>
          <p:cNvSpPr/>
          <p:nvPr/>
        </p:nvSpPr>
        <p:spPr>
          <a:xfrm>
            <a:off x="6095991" y="1667061"/>
            <a:ext cx="2647931" cy="564468"/>
          </a:xfrm>
          <a:prstGeom prst="rect">
            <a:avLst/>
          </a:prstGeom>
          <a:solidFill>
            <a:srgbClr val="3CB464">
              <a:alpha val="8000"/>
            </a:srgbClr>
          </a:solidFill>
          <a:ln/>
        </p:spPr>
      </p:sp>
      <p:sp>
        <p:nvSpPr>
          <p:cNvPr id="49" name="Shape 46"/>
          <p:cNvSpPr/>
          <p:nvPr/>
        </p:nvSpPr>
        <p:spPr>
          <a:xfrm>
            <a:off x="6095991" y="1667061"/>
            <a:ext cx="2647931" cy="7144"/>
          </a:xfrm>
          <a:prstGeom prst="rect">
            <a:avLst/>
          </a:prstGeom>
          <a:solidFill>
            <a:srgbClr val="CEECD8"/>
          </a:solidFill>
          <a:ln/>
        </p:spPr>
      </p:sp>
      <p:sp>
        <p:nvSpPr>
          <p:cNvPr id="50" name="Text 47"/>
          <p:cNvSpPr/>
          <p:nvPr/>
        </p:nvSpPr>
        <p:spPr>
          <a:xfrm>
            <a:off x="6175995" y="1729904"/>
            <a:ext cx="248792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3CB464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정의</a:t>
            </a:r>
            <a:endParaRPr lang="en-US" sz="550" dirty="0"/>
          </a:p>
        </p:txBody>
      </p:sp>
      <p:sp>
        <p:nvSpPr>
          <p:cNvPr id="51" name="Text 48"/>
          <p:cNvSpPr/>
          <p:nvPr/>
        </p:nvSpPr>
        <p:spPr>
          <a:xfrm>
            <a:off x="6175995" y="1870993"/>
            <a:ext cx="2487923" cy="2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70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영토와 시민을 기반으로 운영되는 문명 국가. 홍익 헌장이 헌법이다.</a:t>
            </a:r>
            <a:endParaRPr lang="en-US" sz="700" dirty="0"/>
          </a:p>
        </p:txBody>
      </p:sp>
      <p:sp>
        <p:nvSpPr>
          <p:cNvPr id="52" name="Text 49"/>
          <p:cNvSpPr/>
          <p:nvPr/>
        </p:nvSpPr>
        <p:spPr>
          <a:xfrm>
            <a:off x="6095991" y="2310110"/>
            <a:ext cx="2647931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3CB464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구성 요소</a:t>
            </a:r>
            <a:endParaRPr lang="en-US" sz="550" dirty="0"/>
          </a:p>
        </p:txBody>
      </p:sp>
      <p:sp>
        <p:nvSpPr>
          <p:cNvPr id="53" name="Text 50"/>
          <p:cNvSpPr/>
          <p:nvPr/>
        </p:nvSpPr>
        <p:spPr>
          <a:xfrm>
            <a:off x="6095991" y="2476733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3CB464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</a:t>
            </a:r>
            <a:endParaRPr lang="en-US" sz="600" dirty="0"/>
          </a:p>
        </p:txBody>
      </p:sp>
      <p:sp>
        <p:nvSpPr>
          <p:cNvPr id="54" name="Text 51"/>
          <p:cNvSpPr/>
          <p:nvPr/>
        </p:nvSpPr>
        <p:spPr>
          <a:xfrm>
            <a:off x="6238866" y="2474054"/>
            <a:ext cx="909042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DAO 분산 거버넌스 체계</a:t>
            </a:r>
            <a:endParaRPr lang="en-US" sz="650" dirty="0"/>
          </a:p>
        </p:txBody>
      </p:sp>
      <p:sp>
        <p:nvSpPr>
          <p:cNvPr id="55" name="Text 52"/>
          <p:cNvSpPr/>
          <p:nvPr/>
        </p:nvSpPr>
        <p:spPr>
          <a:xfrm>
            <a:off x="6095991" y="2639588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3CB464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二</a:t>
            </a:r>
            <a:endParaRPr lang="en-US" sz="600" dirty="0"/>
          </a:p>
        </p:txBody>
      </p:sp>
      <p:sp>
        <p:nvSpPr>
          <p:cNvPr id="56" name="Text 53"/>
          <p:cNvSpPr/>
          <p:nvPr/>
        </p:nvSpPr>
        <p:spPr>
          <a:xfrm>
            <a:off x="6238866" y="2636909"/>
            <a:ext cx="73223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상생 토큰 국가 경제</a:t>
            </a:r>
            <a:endParaRPr lang="en-US" sz="650" dirty="0"/>
          </a:p>
        </p:txBody>
      </p:sp>
      <p:sp>
        <p:nvSpPr>
          <p:cNvPr id="57" name="Text 54"/>
          <p:cNvSpPr/>
          <p:nvPr/>
        </p:nvSpPr>
        <p:spPr>
          <a:xfrm>
            <a:off x="6095991" y="2802443"/>
            <a:ext cx="85725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3CB464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</a:t>
            </a:r>
            <a:endParaRPr lang="en-US" sz="600" dirty="0"/>
          </a:p>
        </p:txBody>
      </p:sp>
      <p:sp>
        <p:nvSpPr>
          <p:cNvPr id="58" name="Text 55"/>
          <p:cNvSpPr/>
          <p:nvPr/>
        </p:nvSpPr>
        <p:spPr>
          <a:xfrm>
            <a:off x="6238866" y="2799764"/>
            <a:ext cx="919758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헌장 — 디지털 헌법</a:t>
            </a:r>
            <a:endParaRPr lang="en-US" sz="650" dirty="0"/>
          </a:p>
        </p:txBody>
      </p:sp>
      <p:sp>
        <p:nvSpPr>
          <p:cNvPr id="59" name="Shape 56"/>
          <p:cNvSpPr/>
          <p:nvPr/>
        </p:nvSpPr>
        <p:spPr>
          <a:xfrm>
            <a:off x="6095991" y="3886284"/>
            <a:ext cx="2647931" cy="503941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3CB464">
                <a:alpha val="20000"/>
              </a:srgbClr>
            </a:solidFill>
            <a:prstDash val="solid"/>
          </a:ln>
        </p:spPr>
      </p:sp>
      <p:sp>
        <p:nvSpPr>
          <p:cNvPr id="60" name="Text 57"/>
          <p:cNvSpPr/>
          <p:nvPr/>
        </p:nvSpPr>
        <p:spPr>
          <a:xfrm>
            <a:off x="6175995" y="3957721"/>
            <a:ext cx="248792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3CB464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현실 사례</a:t>
            </a:r>
            <a:endParaRPr lang="en-US" sz="550" dirty="0"/>
          </a:p>
        </p:txBody>
      </p:sp>
      <p:sp>
        <p:nvSpPr>
          <p:cNvPr id="61" name="Text 58"/>
          <p:cNvSpPr/>
          <p:nvPr/>
        </p:nvSpPr>
        <p:spPr>
          <a:xfrm>
            <a:off x="6175995" y="4093090"/>
            <a:ext cx="2487923" cy="2399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에스토니아 e-Government · 에티오피아 디지털 ID · SIMTECH 홍익 디지털 국가</a:t>
            </a:r>
            <a:endParaRPr lang="en-US" sz="600" dirty="0"/>
          </a:p>
        </p:txBody>
      </p:sp>
      <p:sp>
        <p:nvSpPr>
          <p:cNvPr id="62" name="Shape 59"/>
          <p:cNvSpPr/>
          <p:nvPr/>
        </p:nvSpPr>
        <p:spPr>
          <a:xfrm>
            <a:off x="514350" y="4504525"/>
            <a:ext cx="8229600" cy="638975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63" name="Shape 60"/>
          <p:cNvSpPr/>
          <p:nvPr/>
        </p:nvSpPr>
        <p:spPr>
          <a:xfrm>
            <a:off x="514350" y="4504525"/>
            <a:ext cx="8229600" cy="14288"/>
          </a:xfrm>
          <a:prstGeom prst="rect">
            <a:avLst/>
          </a:prstGeom>
          <a:solidFill>
            <a:srgbClr val="EFDFC1"/>
          </a:solidFill>
          <a:ln/>
        </p:spPr>
      </p:sp>
      <p:sp>
        <p:nvSpPr>
          <p:cNvPr id="64" name="Text 61"/>
          <p:cNvSpPr/>
          <p:nvPr/>
        </p:nvSpPr>
        <p:spPr>
          <a:xfrm>
            <a:off x="657225" y="4698634"/>
            <a:ext cx="414338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08CDC">
                    <a:alpha val="8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數字領土</a:t>
            </a:r>
            <a:endParaRPr lang="en-US" sz="700" dirty="0"/>
          </a:p>
        </p:txBody>
      </p:sp>
      <p:sp>
        <p:nvSpPr>
          <p:cNvPr id="65" name="Text 62"/>
          <p:cNvSpPr/>
          <p:nvPr/>
        </p:nvSpPr>
        <p:spPr>
          <a:xfrm>
            <a:off x="657225" y="4856494"/>
            <a:ext cx="414338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영토</a:t>
            </a:r>
            <a:endParaRPr lang="en-US" sz="550" dirty="0"/>
          </a:p>
        </p:txBody>
      </p:sp>
      <p:sp>
        <p:nvSpPr>
          <p:cNvPr id="66" name="Text 63"/>
          <p:cNvSpPr/>
          <p:nvPr/>
        </p:nvSpPr>
        <p:spPr>
          <a:xfrm>
            <a:off x="1185863" y="4740073"/>
            <a:ext cx="7322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>
                    <a:alpha val="4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+</a:t>
            </a:r>
            <a:endParaRPr lang="en-US" sz="850" dirty="0"/>
          </a:p>
        </p:txBody>
      </p:sp>
      <p:sp>
        <p:nvSpPr>
          <p:cNvPr id="67" name="Text 64"/>
          <p:cNvSpPr/>
          <p:nvPr/>
        </p:nvSpPr>
        <p:spPr>
          <a:xfrm>
            <a:off x="1373386" y="4698634"/>
            <a:ext cx="414338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C8952F">
                    <a:alpha val="8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數字市民</a:t>
            </a:r>
            <a:endParaRPr lang="en-US" sz="700" dirty="0"/>
          </a:p>
        </p:txBody>
      </p:sp>
      <p:sp>
        <p:nvSpPr>
          <p:cNvPr id="68" name="Text 65"/>
          <p:cNvSpPr/>
          <p:nvPr/>
        </p:nvSpPr>
        <p:spPr>
          <a:xfrm>
            <a:off x="1373386" y="4856494"/>
            <a:ext cx="414338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시민</a:t>
            </a:r>
            <a:endParaRPr lang="en-US" sz="550" dirty="0"/>
          </a:p>
        </p:txBody>
      </p:sp>
      <p:sp>
        <p:nvSpPr>
          <p:cNvPr id="69" name="Text 66"/>
          <p:cNvSpPr/>
          <p:nvPr/>
        </p:nvSpPr>
        <p:spPr>
          <a:xfrm>
            <a:off x="1902023" y="4740073"/>
            <a:ext cx="7322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>
                    <a:alpha val="4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+</a:t>
            </a:r>
            <a:endParaRPr lang="en-US" sz="850" dirty="0"/>
          </a:p>
        </p:txBody>
      </p:sp>
      <p:sp>
        <p:nvSpPr>
          <p:cNvPr id="70" name="Text 67"/>
          <p:cNvSpPr/>
          <p:nvPr/>
        </p:nvSpPr>
        <p:spPr>
          <a:xfrm>
            <a:off x="2089547" y="4698634"/>
            <a:ext cx="414338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3CB464">
                    <a:alpha val="8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弘益憲章</a:t>
            </a:r>
            <a:endParaRPr lang="en-US" sz="700" dirty="0"/>
          </a:p>
        </p:txBody>
      </p:sp>
      <p:sp>
        <p:nvSpPr>
          <p:cNvPr id="71" name="Text 68"/>
          <p:cNvSpPr/>
          <p:nvPr/>
        </p:nvSpPr>
        <p:spPr>
          <a:xfrm>
            <a:off x="2089547" y="4856494"/>
            <a:ext cx="414338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헌법</a:t>
            </a:r>
            <a:endParaRPr lang="en-US" sz="550" dirty="0"/>
          </a:p>
        </p:txBody>
      </p:sp>
      <p:sp>
        <p:nvSpPr>
          <p:cNvPr id="72" name="Text 69"/>
          <p:cNvSpPr/>
          <p:nvPr/>
        </p:nvSpPr>
        <p:spPr>
          <a:xfrm>
            <a:off x="2618184" y="4740073"/>
            <a:ext cx="7322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C8952F">
                    <a:alpha val="4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=</a:t>
            </a:r>
            <a:endParaRPr lang="en-US" sz="850" dirty="0"/>
          </a:p>
        </p:txBody>
      </p:sp>
      <p:sp>
        <p:nvSpPr>
          <p:cNvPr id="73" name="Text 70"/>
          <p:cNvSpPr/>
          <p:nvPr/>
        </p:nvSpPr>
        <p:spPr>
          <a:xfrm>
            <a:off x="2805708" y="4676142"/>
            <a:ext cx="4911328" cy="164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홍익 디지털 국가 </a:t>
            </a:r>
            <a:r>
              <a:rPr lang="en-US" sz="600" dirty="0">
                <a:solidFill>
                  <a:srgbClr val="C8952F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Hongik Digital Nation</a:t>
            </a:r>
            <a:endParaRPr lang="en-US" sz="800" dirty="0"/>
          </a:p>
        </p:txBody>
      </p:sp>
      <p:sp>
        <p:nvSpPr>
          <p:cNvPr id="74" name="Text 71"/>
          <p:cNvSpPr/>
          <p:nvPr/>
        </p:nvSpPr>
        <p:spPr>
          <a:xfrm>
            <a:off x="2805708" y="4857583"/>
            <a:ext cx="4911328" cy="128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국경 없는 문명 · 인류를 하나로 잇는 디지털 국가</a:t>
            </a:r>
            <a:endParaRPr lang="en-US" sz="650" dirty="0"/>
          </a:p>
        </p:txBody>
      </p:sp>
      <p:sp>
        <p:nvSpPr>
          <p:cNvPr id="75" name="Shape 72"/>
          <p:cNvSpPr/>
          <p:nvPr/>
        </p:nvSpPr>
        <p:spPr>
          <a:xfrm>
            <a:off x="7831336" y="4604538"/>
            <a:ext cx="769739" cy="453237"/>
          </a:xfrm>
          <a:prstGeom prst="rect">
            <a:avLst/>
          </a:prstGeom>
          <a:solidFill>
            <a:srgbClr val="C8952F">
              <a:alpha val="10000"/>
            </a:srgbClr>
          </a:solidFill>
          <a:ln/>
        </p:spPr>
      </p:sp>
      <p:sp>
        <p:nvSpPr>
          <p:cNvPr id="76" name="Shape 73"/>
          <p:cNvSpPr/>
          <p:nvPr/>
        </p:nvSpPr>
        <p:spPr>
          <a:xfrm>
            <a:off x="7831336" y="4604538"/>
            <a:ext cx="769739" cy="7144"/>
          </a:xfrm>
          <a:prstGeom prst="rect">
            <a:avLst/>
          </a:prstGeom>
          <a:solidFill>
            <a:srgbClr val="ECDAB6"/>
          </a:solidFill>
          <a:ln/>
        </p:spPr>
      </p:sp>
      <p:sp>
        <p:nvSpPr>
          <p:cNvPr id="77" name="Text 74"/>
          <p:cNvSpPr/>
          <p:nvPr/>
        </p:nvSpPr>
        <p:spPr>
          <a:xfrm>
            <a:off x="7917061" y="4657390"/>
            <a:ext cx="59828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0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참조 모델</a:t>
            </a:r>
            <a:endParaRPr lang="en-US" sz="500" dirty="0"/>
          </a:p>
        </p:txBody>
      </p:sp>
      <p:sp>
        <p:nvSpPr>
          <p:cNvPr id="78" name="Text 75"/>
          <p:cNvSpPr/>
          <p:nvPr/>
        </p:nvSpPr>
        <p:spPr>
          <a:xfrm>
            <a:off x="7917061" y="4781680"/>
            <a:ext cx="598289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e-Residency</a:t>
            </a:r>
            <a:endParaRPr lang="en-US" sz="600" dirty="0"/>
          </a:p>
        </p:txBody>
      </p:sp>
      <p:sp>
        <p:nvSpPr>
          <p:cNvPr id="79" name="Text 76"/>
          <p:cNvSpPr/>
          <p:nvPr/>
        </p:nvSpPr>
        <p:spPr>
          <a:xfrm>
            <a:off x="7917061" y="4904910"/>
            <a:ext cx="59828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Estonia · 10만+ 명</a:t>
            </a:r>
            <a:endParaRPr lang="en-US" sz="5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4350" y="314325"/>
            <a:ext cx="1106165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디지털 국가 ②</a:t>
            </a:r>
            <a:endParaRPr lang="en-US" sz="600" dirty="0"/>
          </a:p>
        </p:txBody>
      </p:sp>
      <p:sp>
        <p:nvSpPr>
          <p:cNvPr id="4" name="Text 1"/>
          <p:cNvSpPr/>
          <p:nvPr/>
        </p:nvSpPr>
        <p:spPr>
          <a:xfrm>
            <a:off x="85450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31 / 34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514350" y="464679"/>
            <a:ext cx="83439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홍익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글로벌 커뮤니티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14350" y="735555"/>
            <a:ext cx="8343900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세계시민 네트워크 — 인류 한가족 문명의 살아있는 기반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514350" y="937366"/>
            <a:ext cx="8343900" cy="511448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514350" y="937366"/>
            <a:ext cx="8343900" cy="14288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9" name="Text 6"/>
          <p:cNvSpPr/>
          <p:nvPr/>
        </p:nvSpPr>
        <p:spPr>
          <a:xfrm>
            <a:off x="628650" y="1005929"/>
            <a:ext cx="8115300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디지털 세계시민 </a:t>
            </a:r>
            <a:r>
              <a:rPr lang="en-US" sz="8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1억 명</a:t>
            </a:r>
            <a:r>
              <a:rPr lang="en-US" sz="8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이 연결될 때,</a:t>
            </a:r>
            <a:r>
              <a:rPr lang="en-US" sz="8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
</a:t>
            </a:r>
            <a:r>
              <a:rPr lang="en-US" sz="8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인류 한가족 문명은 </a:t>
            </a:r>
            <a:r>
              <a:rPr lang="en-US" sz="8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현실</a:t>
            </a:r>
            <a:r>
              <a:rPr lang="en-US" sz="8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이 된다.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514350" y="1503090"/>
            <a:ext cx="8343900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글로벌 커뮤니티 — 3계층 네트워크 구조</a:t>
            </a:r>
            <a:endParaRPr lang="en-US" sz="550" dirty="0"/>
          </a:p>
        </p:txBody>
      </p:sp>
      <p:sp>
        <p:nvSpPr>
          <p:cNvPr id="11" name="Text 8"/>
          <p:cNvSpPr/>
          <p:nvPr/>
        </p:nvSpPr>
        <p:spPr>
          <a:xfrm>
            <a:off x="514350" y="1800755"/>
            <a:ext cx="205383" cy="2057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50" b="1" dirty="0">
                <a:solidFill>
                  <a:srgbClr val="64A0DC">
                    <a:alpha val="3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776883" y="1772376"/>
            <a:ext cx="594717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64A0DC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LAYER 01</a:t>
            </a:r>
            <a:endParaRPr lang="en-US" sz="550" dirty="0"/>
          </a:p>
        </p:txBody>
      </p:sp>
      <p:sp>
        <p:nvSpPr>
          <p:cNvPr id="13" name="Text 10"/>
          <p:cNvSpPr/>
          <p:nvPr/>
        </p:nvSpPr>
        <p:spPr>
          <a:xfrm>
            <a:off x="776883" y="1884890"/>
            <a:ext cx="594717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홍익인 (個人)</a:t>
            </a:r>
            <a:endParaRPr lang="en-US" sz="700" dirty="0"/>
          </a:p>
        </p:txBody>
      </p:sp>
      <p:sp>
        <p:nvSpPr>
          <p:cNvPr id="14" name="Text 11"/>
          <p:cNvSpPr/>
          <p:nvPr/>
        </p:nvSpPr>
        <p:spPr>
          <a:xfrm>
            <a:off x="514350" y="2086338"/>
            <a:ext cx="2647931" cy="274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세계시민권 보유자. 성통공완 수료 후 홍익인 인증을 받은 문명 설계자.</a:t>
            </a:r>
            <a:endParaRPr lang="en-US" sz="650" dirty="0"/>
          </a:p>
        </p:txBody>
      </p:sp>
      <p:sp>
        <p:nvSpPr>
          <p:cNvPr id="15" name="Shape 12"/>
          <p:cNvSpPr/>
          <p:nvPr/>
        </p:nvSpPr>
        <p:spPr>
          <a:xfrm>
            <a:off x="514350" y="2429210"/>
            <a:ext cx="2647931" cy="189309"/>
          </a:xfrm>
          <a:prstGeom prst="rect">
            <a:avLst/>
          </a:prstGeom>
          <a:solidFill>
            <a:srgbClr val="64A0DC">
              <a:alpha val="8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514350" y="2429210"/>
            <a:ext cx="2647931" cy="7144"/>
          </a:xfrm>
          <a:prstGeom prst="rect">
            <a:avLst/>
          </a:prstGeom>
          <a:solidFill>
            <a:srgbClr val="E0ECF8"/>
          </a:solidFill>
          <a:ln/>
        </p:spPr>
      </p:sp>
      <p:sp>
        <p:nvSpPr>
          <p:cNvPr id="17" name="Text 14"/>
          <p:cNvSpPr/>
          <p:nvPr/>
        </p:nvSpPr>
        <p:spPr>
          <a:xfrm>
            <a:off x="560059" y="2461357"/>
            <a:ext cx="164306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性通</a:t>
            </a:r>
            <a:endParaRPr lang="en-US" sz="550" dirty="0"/>
          </a:p>
        </p:txBody>
      </p:sp>
      <p:sp>
        <p:nvSpPr>
          <p:cNvPr id="18" name="Text 15"/>
          <p:cNvSpPr/>
          <p:nvPr/>
        </p:nvSpPr>
        <p:spPr>
          <a:xfrm>
            <a:off x="770074" y="2457785"/>
            <a:ext cx="626864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STEP01~03 수료</a:t>
            </a:r>
            <a:endParaRPr lang="en-US" sz="600" dirty="0"/>
          </a:p>
        </p:txBody>
      </p:sp>
      <p:sp>
        <p:nvSpPr>
          <p:cNvPr id="19" name="Shape 16"/>
          <p:cNvSpPr/>
          <p:nvPr/>
        </p:nvSpPr>
        <p:spPr>
          <a:xfrm>
            <a:off x="514350" y="2636518"/>
            <a:ext cx="2647931" cy="189309"/>
          </a:xfrm>
          <a:prstGeom prst="rect">
            <a:avLst/>
          </a:prstGeom>
          <a:solidFill>
            <a:srgbClr val="64A0DC">
              <a:alpha val="8000"/>
            </a:srgbClr>
          </a:solidFill>
          <a:ln/>
        </p:spPr>
      </p:sp>
      <p:sp>
        <p:nvSpPr>
          <p:cNvPr id="20" name="Shape 17"/>
          <p:cNvSpPr/>
          <p:nvPr/>
        </p:nvSpPr>
        <p:spPr>
          <a:xfrm>
            <a:off x="514350" y="2636518"/>
            <a:ext cx="2647931" cy="7144"/>
          </a:xfrm>
          <a:prstGeom prst="rect">
            <a:avLst/>
          </a:prstGeom>
          <a:solidFill>
            <a:srgbClr val="E0ECF8"/>
          </a:solidFill>
          <a:ln/>
        </p:spPr>
      </p:sp>
      <p:sp>
        <p:nvSpPr>
          <p:cNvPr id="21" name="Text 18"/>
          <p:cNvSpPr/>
          <p:nvPr/>
        </p:nvSpPr>
        <p:spPr>
          <a:xfrm>
            <a:off x="560059" y="2668665"/>
            <a:ext cx="164306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功完</a:t>
            </a:r>
            <a:endParaRPr lang="en-US" sz="550" dirty="0"/>
          </a:p>
        </p:txBody>
      </p:sp>
      <p:sp>
        <p:nvSpPr>
          <p:cNvPr id="22" name="Text 19"/>
          <p:cNvSpPr/>
          <p:nvPr/>
        </p:nvSpPr>
        <p:spPr>
          <a:xfrm>
            <a:off x="770074" y="2665093"/>
            <a:ext cx="626864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STEP04~06 수료</a:t>
            </a:r>
            <a:endParaRPr lang="en-US" sz="600" dirty="0"/>
          </a:p>
        </p:txBody>
      </p:sp>
      <p:sp>
        <p:nvSpPr>
          <p:cNvPr id="23" name="Shape 20"/>
          <p:cNvSpPr/>
          <p:nvPr/>
        </p:nvSpPr>
        <p:spPr>
          <a:xfrm>
            <a:off x="514350" y="2843826"/>
            <a:ext cx="2647931" cy="189309"/>
          </a:xfrm>
          <a:prstGeom prst="rect">
            <a:avLst/>
          </a:prstGeom>
          <a:solidFill>
            <a:srgbClr val="64A0DC">
              <a:alpha val="12000"/>
            </a:srgbClr>
          </a:solidFill>
          <a:ln/>
        </p:spPr>
      </p:sp>
      <p:sp>
        <p:nvSpPr>
          <p:cNvPr id="24" name="Shape 21"/>
          <p:cNvSpPr/>
          <p:nvPr/>
        </p:nvSpPr>
        <p:spPr>
          <a:xfrm>
            <a:off x="514350" y="2843826"/>
            <a:ext cx="2647931" cy="7144"/>
          </a:xfrm>
          <a:prstGeom prst="rect">
            <a:avLst/>
          </a:prstGeom>
          <a:solidFill>
            <a:srgbClr val="D1E3F5"/>
          </a:solidFill>
          <a:ln/>
        </p:spPr>
      </p:sp>
      <p:sp>
        <p:nvSpPr>
          <p:cNvPr id="25" name="Text 22"/>
          <p:cNvSpPr/>
          <p:nvPr/>
        </p:nvSpPr>
        <p:spPr>
          <a:xfrm>
            <a:off x="560059" y="2875973"/>
            <a:ext cx="164306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認證</a:t>
            </a:r>
            <a:endParaRPr lang="en-US" sz="550" dirty="0"/>
          </a:p>
        </p:txBody>
      </p:sp>
      <p:sp>
        <p:nvSpPr>
          <p:cNvPr id="26" name="Text 23"/>
          <p:cNvSpPr/>
          <p:nvPr/>
        </p:nvSpPr>
        <p:spPr>
          <a:xfrm>
            <a:off x="770074" y="2872401"/>
            <a:ext cx="607219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홍익인 NFT 발급</a:t>
            </a:r>
            <a:endParaRPr lang="en-US" sz="600" dirty="0"/>
          </a:p>
        </p:txBody>
      </p:sp>
      <p:sp>
        <p:nvSpPr>
          <p:cNvPr id="27" name="Text 24"/>
          <p:cNvSpPr/>
          <p:nvPr/>
        </p:nvSpPr>
        <p:spPr>
          <a:xfrm>
            <a:off x="3181927" y="2309524"/>
            <a:ext cx="160734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C8952F">
                    <a:alpha val="5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→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3362306" y="1800755"/>
            <a:ext cx="205383" cy="2057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50" b="1" dirty="0">
                <a:solidFill>
                  <a:srgbClr val="C8952F">
                    <a:alpha val="3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共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3624839" y="1772376"/>
            <a:ext cx="821531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LAYER 02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3624839" y="1884890"/>
            <a:ext cx="821531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서클 (共同體)</a:t>
            </a:r>
            <a:endParaRPr lang="en-US" sz="700" dirty="0"/>
          </a:p>
        </p:txBody>
      </p:sp>
      <p:sp>
        <p:nvSpPr>
          <p:cNvPr id="31" name="Text 28"/>
          <p:cNvSpPr/>
          <p:nvPr/>
        </p:nvSpPr>
        <p:spPr>
          <a:xfrm>
            <a:off x="3362306" y="2086338"/>
            <a:ext cx="2647959" cy="274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지역·분야별 소모임. 5대 기둥을 중심으로 자발적으로 구성된 실천 공동체.</a:t>
            </a:r>
            <a:endParaRPr lang="en-US" sz="650" dirty="0"/>
          </a:p>
        </p:txBody>
      </p:sp>
      <p:sp>
        <p:nvSpPr>
          <p:cNvPr id="32" name="Shape 29"/>
          <p:cNvSpPr/>
          <p:nvPr/>
        </p:nvSpPr>
        <p:spPr>
          <a:xfrm>
            <a:off x="3362306" y="2429210"/>
            <a:ext cx="2647959" cy="189309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33" name="Shape 30"/>
          <p:cNvSpPr/>
          <p:nvPr/>
        </p:nvSpPr>
        <p:spPr>
          <a:xfrm>
            <a:off x="3362306" y="2429210"/>
            <a:ext cx="2647959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34" name="Text 31"/>
          <p:cNvSpPr/>
          <p:nvPr/>
        </p:nvSpPr>
        <p:spPr>
          <a:xfrm>
            <a:off x="3408015" y="2458678"/>
            <a:ext cx="82153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教</a:t>
            </a:r>
            <a:endParaRPr lang="en-US" sz="550" dirty="0"/>
          </a:p>
        </p:txBody>
      </p:sp>
      <p:sp>
        <p:nvSpPr>
          <p:cNvPr id="35" name="Text 32"/>
          <p:cNvSpPr/>
          <p:nvPr/>
        </p:nvSpPr>
        <p:spPr>
          <a:xfrm>
            <a:off x="3535877" y="2457785"/>
            <a:ext cx="787598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교육 서클 (SWU 운영)</a:t>
            </a:r>
            <a:endParaRPr lang="en-US" sz="600" dirty="0"/>
          </a:p>
        </p:txBody>
      </p:sp>
      <p:sp>
        <p:nvSpPr>
          <p:cNvPr id="36" name="Shape 33"/>
          <p:cNvSpPr/>
          <p:nvPr/>
        </p:nvSpPr>
        <p:spPr>
          <a:xfrm>
            <a:off x="3362306" y="2636518"/>
            <a:ext cx="2647959" cy="189309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37" name="Shape 34"/>
          <p:cNvSpPr/>
          <p:nvPr/>
        </p:nvSpPr>
        <p:spPr>
          <a:xfrm>
            <a:off x="3362306" y="2636518"/>
            <a:ext cx="2647959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38" name="Text 35"/>
          <p:cNvSpPr/>
          <p:nvPr/>
        </p:nvSpPr>
        <p:spPr>
          <a:xfrm>
            <a:off x="3408015" y="2668665"/>
            <a:ext cx="8215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濟</a:t>
            </a:r>
            <a:endParaRPr lang="en-US" sz="550" dirty="0"/>
          </a:p>
        </p:txBody>
      </p:sp>
      <p:sp>
        <p:nvSpPr>
          <p:cNvPr id="39" name="Text 36"/>
          <p:cNvSpPr/>
          <p:nvPr/>
        </p:nvSpPr>
        <p:spPr>
          <a:xfrm>
            <a:off x="3535877" y="2665093"/>
            <a:ext cx="755452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 서클 (토큰 순환)</a:t>
            </a:r>
            <a:endParaRPr lang="en-US" sz="600" dirty="0"/>
          </a:p>
        </p:txBody>
      </p:sp>
      <p:sp>
        <p:nvSpPr>
          <p:cNvPr id="40" name="Shape 37"/>
          <p:cNvSpPr/>
          <p:nvPr/>
        </p:nvSpPr>
        <p:spPr>
          <a:xfrm>
            <a:off x="3362306" y="2843826"/>
            <a:ext cx="2647959" cy="189309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41" name="Shape 38"/>
          <p:cNvSpPr/>
          <p:nvPr/>
        </p:nvSpPr>
        <p:spPr>
          <a:xfrm>
            <a:off x="3362306" y="2843826"/>
            <a:ext cx="2647959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42" name="Text 39"/>
          <p:cNvSpPr/>
          <p:nvPr/>
        </p:nvSpPr>
        <p:spPr>
          <a:xfrm>
            <a:off x="3408015" y="2875973"/>
            <a:ext cx="8215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環</a:t>
            </a:r>
            <a:endParaRPr lang="en-US" sz="550" dirty="0"/>
          </a:p>
        </p:txBody>
      </p:sp>
      <p:sp>
        <p:nvSpPr>
          <p:cNvPr id="43" name="Text 40"/>
          <p:cNvSpPr/>
          <p:nvPr/>
        </p:nvSpPr>
        <p:spPr>
          <a:xfrm>
            <a:off x="3535877" y="2872401"/>
            <a:ext cx="617934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환경·AI·국가 서클</a:t>
            </a:r>
            <a:endParaRPr lang="en-US" sz="600" dirty="0"/>
          </a:p>
        </p:txBody>
      </p:sp>
      <p:sp>
        <p:nvSpPr>
          <p:cNvPr id="44" name="Text 41"/>
          <p:cNvSpPr/>
          <p:nvPr/>
        </p:nvSpPr>
        <p:spPr>
          <a:xfrm>
            <a:off x="6029911" y="2309524"/>
            <a:ext cx="160734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C8952F">
                    <a:alpha val="5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→</a:t>
            </a:r>
            <a:endParaRPr lang="en-US" sz="1100" dirty="0"/>
          </a:p>
        </p:txBody>
      </p:sp>
      <p:sp>
        <p:nvSpPr>
          <p:cNvPr id="45" name="Text 42"/>
          <p:cNvSpPr/>
          <p:nvPr/>
        </p:nvSpPr>
        <p:spPr>
          <a:xfrm>
            <a:off x="6210291" y="1800755"/>
            <a:ext cx="205383" cy="2057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50" b="1" dirty="0">
                <a:solidFill>
                  <a:srgbClr val="50B478">
                    <a:alpha val="3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明</a:t>
            </a:r>
            <a:endParaRPr lang="en-US" sz="1450" dirty="0"/>
          </a:p>
        </p:txBody>
      </p:sp>
      <p:sp>
        <p:nvSpPr>
          <p:cNvPr id="46" name="Text 43"/>
          <p:cNvSpPr/>
          <p:nvPr/>
        </p:nvSpPr>
        <p:spPr>
          <a:xfrm>
            <a:off x="6472824" y="1772376"/>
            <a:ext cx="907256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B478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LAYER 03</a:t>
            </a:r>
            <a:endParaRPr lang="en-US" sz="550" dirty="0"/>
          </a:p>
        </p:txBody>
      </p:sp>
      <p:sp>
        <p:nvSpPr>
          <p:cNvPr id="47" name="Text 44"/>
          <p:cNvSpPr/>
          <p:nvPr/>
        </p:nvSpPr>
        <p:spPr>
          <a:xfrm>
            <a:off x="6472824" y="1884890"/>
            <a:ext cx="907256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홍익 어셈블리 (文明)</a:t>
            </a:r>
            <a:endParaRPr lang="en-US" sz="700" dirty="0"/>
          </a:p>
        </p:txBody>
      </p:sp>
      <p:sp>
        <p:nvSpPr>
          <p:cNvPr id="48" name="Text 45"/>
          <p:cNvSpPr/>
          <p:nvPr/>
        </p:nvSpPr>
        <p:spPr>
          <a:xfrm>
            <a:off x="6210291" y="2086338"/>
            <a:ext cx="2647931" cy="274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한가족 문명 설계 의회. DAO 기반 분산 거버넌스로 운영되는 최상위 의사결정 기구.</a:t>
            </a:r>
            <a:endParaRPr lang="en-US" sz="650" dirty="0"/>
          </a:p>
        </p:txBody>
      </p:sp>
      <p:sp>
        <p:nvSpPr>
          <p:cNvPr id="49" name="Shape 46"/>
          <p:cNvSpPr/>
          <p:nvPr/>
        </p:nvSpPr>
        <p:spPr>
          <a:xfrm>
            <a:off x="6210291" y="2429210"/>
            <a:ext cx="2647931" cy="189309"/>
          </a:xfrm>
          <a:prstGeom prst="rect">
            <a:avLst/>
          </a:prstGeom>
          <a:solidFill>
            <a:srgbClr val="50B478">
              <a:alpha val="8000"/>
            </a:srgbClr>
          </a:solidFill>
          <a:ln/>
        </p:spPr>
      </p:sp>
      <p:sp>
        <p:nvSpPr>
          <p:cNvPr id="50" name="Shape 47"/>
          <p:cNvSpPr/>
          <p:nvPr/>
        </p:nvSpPr>
        <p:spPr>
          <a:xfrm>
            <a:off x="6210291" y="2429210"/>
            <a:ext cx="2647931" cy="7144"/>
          </a:xfrm>
          <a:prstGeom prst="rect">
            <a:avLst/>
          </a:prstGeom>
          <a:solidFill>
            <a:srgbClr val="DCF0E4"/>
          </a:solidFill>
          <a:ln/>
        </p:spPr>
      </p:sp>
      <p:sp>
        <p:nvSpPr>
          <p:cNvPr id="51" name="Text 48"/>
          <p:cNvSpPr/>
          <p:nvPr/>
        </p:nvSpPr>
        <p:spPr>
          <a:xfrm>
            <a:off x="6256000" y="2461357"/>
            <a:ext cx="8215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50B478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議</a:t>
            </a:r>
            <a:endParaRPr lang="en-US" sz="550" dirty="0"/>
          </a:p>
        </p:txBody>
      </p:sp>
      <p:sp>
        <p:nvSpPr>
          <p:cNvPr id="52" name="Text 49"/>
          <p:cNvSpPr/>
          <p:nvPr/>
        </p:nvSpPr>
        <p:spPr>
          <a:xfrm>
            <a:off x="6383861" y="2457785"/>
            <a:ext cx="698302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문명 정책 심의·의결</a:t>
            </a:r>
            <a:endParaRPr lang="en-US" sz="600" dirty="0"/>
          </a:p>
        </p:txBody>
      </p:sp>
      <p:sp>
        <p:nvSpPr>
          <p:cNvPr id="53" name="Shape 50"/>
          <p:cNvSpPr/>
          <p:nvPr/>
        </p:nvSpPr>
        <p:spPr>
          <a:xfrm>
            <a:off x="6210291" y="2636518"/>
            <a:ext cx="2647931" cy="189309"/>
          </a:xfrm>
          <a:prstGeom prst="rect">
            <a:avLst/>
          </a:prstGeom>
          <a:solidFill>
            <a:srgbClr val="50B478">
              <a:alpha val="8000"/>
            </a:srgbClr>
          </a:solidFill>
          <a:ln/>
        </p:spPr>
      </p:sp>
      <p:sp>
        <p:nvSpPr>
          <p:cNvPr id="54" name="Shape 51"/>
          <p:cNvSpPr/>
          <p:nvPr/>
        </p:nvSpPr>
        <p:spPr>
          <a:xfrm>
            <a:off x="6210291" y="2636518"/>
            <a:ext cx="2647931" cy="7144"/>
          </a:xfrm>
          <a:prstGeom prst="rect">
            <a:avLst/>
          </a:prstGeom>
          <a:solidFill>
            <a:srgbClr val="DCF0E4"/>
          </a:solidFill>
          <a:ln/>
        </p:spPr>
      </p:sp>
      <p:sp>
        <p:nvSpPr>
          <p:cNvPr id="55" name="Text 52"/>
          <p:cNvSpPr/>
          <p:nvPr/>
        </p:nvSpPr>
        <p:spPr>
          <a:xfrm>
            <a:off x="6256000" y="2668665"/>
            <a:ext cx="8215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50B478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法</a:t>
            </a:r>
            <a:endParaRPr lang="en-US" sz="550" dirty="0"/>
          </a:p>
        </p:txBody>
      </p:sp>
      <p:sp>
        <p:nvSpPr>
          <p:cNvPr id="56" name="Text 53"/>
          <p:cNvSpPr/>
          <p:nvPr/>
        </p:nvSpPr>
        <p:spPr>
          <a:xfrm>
            <a:off x="6383861" y="2665093"/>
            <a:ext cx="698302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헌장 개정·원칙 수호</a:t>
            </a:r>
            <a:endParaRPr lang="en-US" sz="600" dirty="0"/>
          </a:p>
        </p:txBody>
      </p:sp>
      <p:sp>
        <p:nvSpPr>
          <p:cNvPr id="57" name="Shape 54"/>
          <p:cNvSpPr/>
          <p:nvPr/>
        </p:nvSpPr>
        <p:spPr>
          <a:xfrm>
            <a:off x="6210291" y="2843826"/>
            <a:ext cx="2647931" cy="189309"/>
          </a:xfrm>
          <a:prstGeom prst="rect">
            <a:avLst/>
          </a:prstGeom>
          <a:solidFill>
            <a:srgbClr val="50B478">
              <a:alpha val="12000"/>
            </a:srgbClr>
          </a:solidFill>
          <a:ln/>
        </p:spPr>
      </p:sp>
      <p:sp>
        <p:nvSpPr>
          <p:cNvPr id="58" name="Shape 55"/>
          <p:cNvSpPr/>
          <p:nvPr/>
        </p:nvSpPr>
        <p:spPr>
          <a:xfrm>
            <a:off x="6210291" y="2843826"/>
            <a:ext cx="2647931" cy="7144"/>
          </a:xfrm>
          <a:prstGeom prst="rect">
            <a:avLst/>
          </a:prstGeom>
          <a:solidFill>
            <a:srgbClr val="CBE9D7"/>
          </a:solidFill>
          <a:ln/>
        </p:spPr>
      </p:sp>
      <p:sp>
        <p:nvSpPr>
          <p:cNvPr id="59" name="Text 56"/>
          <p:cNvSpPr/>
          <p:nvPr/>
        </p:nvSpPr>
        <p:spPr>
          <a:xfrm>
            <a:off x="6256000" y="2875973"/>
            <a:ext cx="8215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50B478">
                    <a:alpha val="8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治</a:t>
            </a:r>
            <a:endParaRPr lang="en-US" sz="550" dirty="0"/>
          </a:p>
        </p:txBody>
      </p:sp>
      <p:sp>
        <p:nvSpPr>
          <p:cNvPr id="60" name="Text 57"/>
          <p:cNvSpPr/>
          <p:nvPr/>
        </p:nvSpPr>
        <p:spPr>
          <a:xfrm>
            <a:off x="6383861" y="2872401"/>
            <a:ext cx="537567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DAO 자동 실행</a:t>
            </a:r>
            <a:endParaRPr lang="en-US" sz="600" dirty="0"/>
          </a:p>
        </p:txBody>
      </p:sp>
      <p:sp>
        <p:nvSpPr>
          <p:cNvPr id="61" name="Text 58"/>
          <p:cNvSpPr/>
          <p:nvPr/>
        </p:nvSpPr>
        <p:spPr>
          <a:xfrm>
            <a:off x="590057" y="3141715"/>
            <a:ext cx="1521647" cy="169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4A0D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2025</a:t>
            </a:r>
            <a:endParaRPr lang="en-US" sz="850" dirty="0"/>
          </a:p>
        </p:txBody>
      </p:sp>
      <p:sp>
        <p:nvSpPr>
          <p:cNvPr id="62" name="Text 59"/>
          <p:cNvSpPr/>
          <p:nvPr/>
        </p:nvSpPr>
        <p:spPr>
          <a:xfrm>
            <a:off x="590057" y="3322793"/>
            <a:ext cx="1521647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1만 명</a:t>
            </a:r>
            <a:endParaRPr lang="en-US" sz="650" dirty="0"/>
          </a:p>
        </p:txBody>
      </p:sp>
      <p:sp>
        <p:nvSpPr>
          <p:cNvPr id="63" name="Text 60"/>
          <p:cNvSpPr/>
          <p:nvPr/>
        </p:nvSpPr>
        <p:spPr>
          <a:xfrm>
            <a:off x="590057" y="3470718"/>
            <a:ext cx="1521647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홍익인 인증</a:t>
            </a:r>
            <a:endParaRPr lang="en-US" sz="600" dirty="0"/>
          </a:p>
        </p:txBody>
      </p:sp>
      <p:sp>
        <p:nvSpPr>
          <p:cNvPr id="64" name="Text 61"/>
          <p:cNvSpPr/>
          <p:nvPr/>
        </p:nvSpPr>
        <p:spPr>
          <a:xfrm>
            <a:off x="2255974" y="3141715"/>
            <a:ext cx="1521647" cy="169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8952F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2027</a:t>
            </a:r>
            <a:endParaRPr lang="en-US" sz="850" dirty="0"/>
          </a:p>
        </p:txBody>
      </p:sp>
      <p:sp>
        <p:nvSpPr>
          <p:cNvPr id="65" name="Text 62"/>
          <p:cNvSpPr/>
          <p:nvPr/>
        </p:nvSpPr>
        <p:spPr>
          <a:xfrm>
            <a:off x="2255974" y="3322793"/>
            <a:ext cx="1521647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100만 명</a:t>
            </a:r>
            <a:endParaRPr lang="en-US" sz="650" dirty="0"/>
          </a:p>
        </p:txBody>
      </p:sp>
      <p:sp>
        <p:nvSpPr>
          <p:cNvPr id="66" name="Text 63"/>
          <p:cNvSpPr/>
          <p:nvPr/>
        </p:nvSpPr>
        <p:spPr>
          <a:xfrm>
            <a:off x="2255974" y="3470718"/>
            <a:ext cx="1521647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세계시민</a:t>
            </a:r>
            <a:endParaRPr lang="en-US" sz="600" dirty="0"/>
          </a:p>
        </p:txBody>
      </p:sp>
      <p:sp>
        <p:nvSpPr>
          <p:cNvPr id="67" name="Text 64"/>
          <p:cNvSpPr/>
          <p:nvPr/>
        </p:nvSpPr>
        <p:spPr>
          <a:xfrm>
            <a:off x="3921891" y="3141715"/>
            <a:ext cx="1521647" cy="169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50B478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2030</a:t>
            </a:r>
            <a:endParaRPr lang="en-US" sz="850" dirty="0"/>
          </a:p>
        </p:txBody>
      </p:sp>
      <p:sp>
        <p:nvSpPr>
          <p:cNvPr id="68" name="Text 65"/>
          <p:cNvSpPr/>
          <p:nvPr/>
        </p:nvSpPr>
        <p:spPr>
          <a:xfrm>
            <a:off x="3921891" y="3322793"/>
            <a:ext cx="1521647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1억 명</a:t>
            </a:r>
            <a:endParaRPr lang="en-US" sz="650" dirty="0"/>
          </a:p>
        </p:txBody>
      </p:sp>
      <p:sp>
        <p:nvSpPr>
          <p:cNvPr id="69" name="Text 66"/>
          <p:cNvSpPr/>
          <p:nvPr/>
        </p:nvSpPr>
        <p:spPr>
          <a:xfrm>
            <a:off x="3921891" y="3470718"/>
            <a:ext cx="1521647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글로벌 커뮤니티</a:t>
            </a:r>
            <a:endParaRPr lang="en-US" sz="600" dirty="0"/>
          </a:p>
        </p:txBody>
      </p:sp>
      <p:sp>
        <p:nvSpPr>
          <p:cNvPr id="70" name="Shape 67"/>
          <p:cNvSpPr/>
          <p:nvPr/>
        </p:nvSpPr>
        <p:spPr>
          <a:xfrm>
            <a:off x="5519245" y="3090286"/>
            <a:ext cx="3331862" cy="547948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71" name="Text 68"/>
          <p:cNvSpPr/>
          <p:nvPr/>
        </p:nvSpPr>
        <p:spPr>
          <a:xfrm>
            <a:off x="5587808" y="3141715"/>
            <a:ext cx="3194735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핵심 비전</a:t>
            </a:r>
            <a:endParaRPr lang="en-US" sz="550" dirty="0"/>
          </a:p>
        </p:txBody>
      </p:sp>
      <p:sp>
        <p:nvSpPr>
          <p:cNvPr id="72" name="Text 69"/>
          <p:cNvSpPr/>
          <p:nvPr/>
        </p:nvSpPr>
        <p:spPr>
          <a:xfrm>
            <a:off x="5587808" y="3271363"/>
            <a:ext cx="3194735" cy="1360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국경을 초월한 </a:t>
            </a: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人類一家</a:t>
            </a:r>
            <a:r>
              <a:rPr lang="en-US" sz="6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의 실현 — 디지털 세계시민이 문명을 설계한다</a:t>
            </a:r>
            <a:endParaRPr lang="en-US" sz="6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43400" y="2714625"/>
            <a:ext cx="4572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83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弘益文明</a:t>
            </a:r>
            <a:endParaRPr lang="en-US" sz="8300" dirty="0"/>
          </a:p>
        </p:txBody>
      </p:sp>
      <p:sp>
        <p:nvSpPr>
          <p:cNvPr id="4" name="Text 1"/>
          <p:cNvSpPr/>
          <p:nvPr/>
        </p:nvSpPr>
        <p:spPr>
          <a:xfrm>
            <a:off x="314325" y="314325"/>
            <a:ext cx="485356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최종 청사진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4115916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32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314325" y="493254"/>
            <a:ext cx="411480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4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전체 </a:t>
            </a:r>
            <a:r>
              <a:rPr lang="en-US" sz="14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아키텍처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14325" y="746968"/>
            <a:ext cx="4114800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한가족 문명 — 마스터 설계도</a:t>
            </a:r>
            <a:endParaRPr lang="en-US" sz="700" dirty="0"/>
          </a:p>
        </p:txBody>
      </p:sp>
      <p:sp>
        <p:nvSpPr>
          <p:cNvPr id="8" name="Shape 5"/>
          <p:cNvSpPr/>
          <p:nvPr/>
        </p:nvSpPr>
        <p:spPr>
          <a:xfrm>
            <a:off x="314325" y="962704"/>
            <a:ext cx="4114800" cy="2586038"/>
          </a:xfrm>
          <a:prstGeom prst="rect">
            <a:avLst/>
          </a:prstGeom>
          <a:solidFill>
            <a:srgbClr val="000000">
              <a:alpha val="30000"/>
            </a:srgbClr>
          </a:solidFill>
          <a:ln w="9144">
            <a:solidFill>
              <a:srgbClr val="C8952F">
                <a:alpha val="20000"/>
              </a:srgbClr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62704"/>
            <a:ext cx="4114800" cy="257175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4350" y="3591604"/>
            <a:ext cx="2104644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F5F5F5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SIMTECH STEP06 — 인류 한가족 문명 마스터 아키텍처</a:t>
            </a:r>
            <a:endParaRPr lang="en-US" sz="600" dirty="0"/>
          </a:p>
        </p:txBody>
      </p:sp>
      <p:sp>
        <p:nvSpPr>
          <p:cNvPr id="11" name="Text 7"/>
          <p:cNvSpPr/>
          <p:nvPr/>
        </p:nvSpPr>
        <p:spPr>
          <a:xfrm>
            <a:off x="4743450" y="497188"/>
            <a:ext cx="4086225" cy="11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아키텍처 4대 레이어</a:t>
            </a:r>
            <a:endParaRPr lang="en-US" sz="550" dirty="0"/>
          </a:p>
        </p:txBody>
      </p:sp>
      <p:sp>
        <p:nvSpPr>
          <p:cNvPr id="12" name="Text 8"/>
          <p:cNvSpPr/>
          <p:nvPr/>
        </p:nvSpPr>
        <p:spPr>
          <a:xfrm>
            <a:off x="4743450" y="794882"/>
            <a:ext cx="394692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>
                    <a:alpha val="5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LAYER 01</a:t>
            </a:r>
            <a:endParaRPr lang="en-US" sz="600" dirty="0"/>
          </a:p>
        </p:txBody>
      </p:sp>
      <p:sp>
        <p:nvSpPr>
          <p:cNvPr id="13" name="Text 9"/>
          <p:cNvSpPr/>
          <p:nvPr/>
        </p:nvSpPr>
        <p:spPr>
          <a:xfrm>
            <a:off x="5206705" y="777915"/>
            <a:ext cx="935831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철학 기반 — 홍익인간</a:t>
            </a:r>
            <a:endParaRPr lang="en-US" sz="700" dirty="0"/>
          </a:p>
        </p:txBody>
      </p:sp>
      <p:sp>
        <p:nvSpPr>
          <p:cNvPr id="14" name="Shape 10"/>
          <p:cNvSpPr/>
          <p:nvPr/>
        </p:nvSpPr>
        <p:spPr>
          <a:xfrm>
            <a:off x="4743450" y="967922"/>
            <a:ext cx="2023104" cy="326464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15" name="Shape 11"/>
          <p:cNvSpPr/>
          <p:nvPr/>
        </p:nvSpPr>
        <p:spPr>
          <a:xfrm>
            <a:off x="4743450" y="967922"/>
            <a:ext cx="2023104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16" name="Text 12"/>
          <p:cNvSpPr/>
          <p:nvPr/>
        </p:nvSpPr>
        <p:spPr>
          <a:xfrm>
            <a:off x="4800600" y="1004478"/>
            <a:ext cx="1908804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동양 사상</a:t>
            </a:r>
            <a:endParaRPr lang="en-US" sz="550" dirty="0"/>
          </a:p>
        </p:txBody>
      </p:sp>
      <p:sp>
        <p:nvSpPr>
          <p:cNvPr id="17" name="Text 13"/>
          <p:cNvSpPr/>
          <p:nvPr/>
        </p:nvSpPr>
        <p:spPr>
          <a:xfrm>
            <a:off x="4800600" y="1130694"/>
            <a:ext cx="1908804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홍익인간 · 천부경 · 삼일신고 · 대동사회</a:t>
            </a:r>
            <a:endParaRPr lang="en-US" sz="600" dirty="0"/>
          </a:p>
        </p:txBody>
      </p:sp>
      <p:sp>
        <p:nvSpPr>
          <p:cNvPr id="18" name="Shape 14"/>
          <p:cNvSpPr/>
          <p:nvPr/>
        </p:nvSpPr>
        <p:spPr>
          <a:xfrm>
            <a:off x="6806543" y="967922"/>
            <a:ext cx="2023132" cy="326464"/>
          </a:xfrm>
          <a:prstGeom prst="rect">
            <a:avLst/>
          </a:prstGeom>
          <a:solidFill>
            <a:srgbClr val="648CDC">
              <a:alpha val="7000"/>
            </a:srgbClr>
          </a:solidFill>
          <a:ln/>
        </p:spPr>
      </p:sp>
      <p:sp>
        <p:nvSpPr>
          <p:cNvPr id="19" name="Shape 15"/>
          <p:cNvSpPr/>
          <p:nvPr/>
        </p:nvSpPr>
        <p:spPr>
          <a:xfrm>
            <a:off x="6806543" y="967922"/>
            <a:ext cx="2023132" cy="7144"/>
          </a:xfrm>
          <a:prstGeom prst="rect">
            <a:avLst/>
          </a:prstGeom>
          <a:solidFill>
            <a:srgbClr val="E0E8F8"/>
          </a:solidFill>
          <a:ln/>
        </p:spPr>
      </p:sp>
      <p:sp>
        <p:nvSpPr>
          <p:cNvPr id="20" name="Text 16"/>
          <p:cNvSpPr/>
          <p:nvPr/>
        </p:nvSpPr>
        <p:spPr>
          <a:xfrm>
            <a:off x="6863693" y="1004478"/>
            <a:ext cx="1908832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8CDC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서양 제도</a:t>
            </a:r>
            <a:endParaRPr lang="en-US" sz="550" dirty="0"/>
          </a:p>
        </p:txBody>
      </p:sp>
      <p:sp>
        <p:nvSpPr>
          <p:cNvPr id="21" name="Text 17"/>
          <p:cNvSpPr/>
          <p:nvPr/>
        </p:nvSpPr>
        <p:spPr>
          <a:xfrm>
            <a:off x="6863693" y="1130694"/>
            <a:ext cx="1908832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GCED · AI 거버넌스 · DAO · e-Residency</a:t>
            </a:r>
            <a:endParaRPr lang="en-US" sz="600" dirty="0"/>
          </a:p>
        </p:txBody>
      </p:sp>
      <p:sp>
        <p:nvSpPr>
          <p:cNvPr id="22" name="Text 18"/>
          <p:cNvSpPr/>
          <p:nvPr/>
        </p:nvSpPr>
        <p:spPr>
          <a:xfrm>
            <a:off x="4743450" y="1455623"/>
            <a:ext cx="412552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50B478">
                    <a:alpha val="5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LAYER 02</a:t>
            </a:r>
            <a:endParaRPr lang="en-US" sz="600" dirty="0"/>
          </a:p>
        </p:txBody>
      </p:sp>
      <p:sp>
        <p:nvSpPr>
          <p:cNvPr id="23" name="Text 19"/>
          <p:cNvSpPr/>
          <p:nvPr/>
        </p:nvSpPr>
        <p:spPr>
          <a:xfrm>
            <a:off x="5224565" y="1438656"/>
            <a:ext cx="1146572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5대 기둥 — 문명 실행 체계</a:t>
            </a:r>
            <a:endParaRPr lang="en-US" sz="700" dirty="0"/>
          </a:p>
        </p:txBody>
      </p:sp>
      <p:sp>
        <p:nvSpPr>
          <p:cNvPr id="24" name="Shape 20"/>
          <p:cNvSpPr/>
          <p:nvPr/>
        </p:nvSpPr>
        <p:spPr>
          <a:xfrm>
            <a:off x="4743450" y="1628663"/>
            <a:ext cx="794379" cy="333831"/>
          </a:xfrm>
          <a:prstGeom prst="rect">
            <a:avLst/>
          </a:prstGeom>
          <a:solidFill>
            <a:srgbClr val="50B478">
              <a:alpha val="7000"/>
            </a:srgbClr>
          </a:solidFill>
          <a:ln/>
        </p:spPr>
      </p:sp>
      <p:sp>
        <p:nvSpPr>
          <p:cNvPr id="25" name="Shape 21"/>
          <p:cNvSpPr/>
          <p:nvPr/>
        </p:nvSpPr>
        <p:spPr>
          <a:xfrm>
            <a:off x="4743450" y="1628663"/>
            <a:ext cx="794379" cy="7144"/>
          </a:xfrm>
          <a:prstGeom prst="rect">
            <a:avLst/>
          </a:prstGeom>
          <a:solidFill>
            <a:srgbClr val="D3ECDD"/>
          </a:solidFill>
          <a:ln/>
        </p:spPr>
      </p:sp>
      <p:sp>
        <p:nvSpPr>
          <p:cNvPr id="26" name="Text 22"/>
          <p:cNvSpPr/>
          <p:nvPr/>
        </p:nvSpPr>
        <p:spPr>
          <a:xfrm>
            <a:off x="4764016" y="1660643"/>
            <a:ext cx="753247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50B478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教</a:t>
            </a:r>
            <a:endParaRPr lang="en-US" sz="650" dirty="0"/>
          </a:p>
        </p:txBody>
      </p:sp>
      <p:sp>
        <p:nvSpPr>
          <p:cNvPr id="27" name="Text 23"/>
          <p:cNvSpPr/>
          <p:nvPr/>
        </p:nvSpPr>
        <p:spPr>
          <a:xfrm>
            <a:off x="4764016" y="1816215"/>
            <a:ext cx="753247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교육</a:t>
            </a:r>
            <a:endParaRPr lang="en-US" sz="550" dirty="0"/>
          </a:p>
        </p:txBody>
      </p:sp>
      <p:sp>
        <p:nvSpPr>
          <p:cNvPr id="28" name="Shape 24"/>
          <p:cNvSpPr/>
          <p:nvPr/>
        </p:nvSpPr>
        <p:spPr>
          <a:xfrm>
            <a:off x="5566404" y="1628663"/>
            <a:ext cx="794379" cy="328473"/>
          </a:xfrm>
          <a:prstGeom prst="rect">
            <a:avLst/>
          </a:prstGeom>
          <a:solidFill>
            <a:srgbClr val="50B478">
              <a:alpha val="7000"/>
            </a:srgbClr>
          </a:solidFill>
          <a:ln/>
        </p:spPr>
      </p:sp>
      <p:sp>
        <p:nvSpPr>
          <p:cNvPr id="29" name="Shape 25"/>
          <p:cNvSpPr/>
          <p:nvPr/>
        </p:nvSpPr>
        <p:spPr>
          <a:xfrm>
            <a:off x="5566404" y="1628663"/>
            <a:ext cx="794379" cy="7144"/>
          </a:xfrm>
          <a:prstGeom prst="rect">
            <a:avLst/>
          </a:prstGeom>
          <a:solidFill>
            <a:srgbClr val="D3ECDD"/>
          </a:solidFill>
          <a:ln/>
        </p:spPr>
      </p:sp>
      <p:sp>
        <p:nvSpPr>
          <p:cNvPr id="30" name="Text 26"/>
          <p:cNvSpPr/>
          <p:nvPr/>
        </p:nvSpPr>
        <p:spPr>
          <a:xfrm>
            <a:off x="5586971" y="1660643"/>
            <a:ext cx="75324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50B478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濟</a:t>
            </a:r>
            <a:endParaRPr lang="en-US" sz="650" dirty="0"/>
          </a:p>
        </p:txBody>
      </p:sp>
      <p:sp>
        <p:nvSpPr>
          <p:cNvPr id="31" name="Text 27"/>
          <p:cNvSpPr/>
          <p:nvPr/>
        </p:nvSpPr>
        <p:spPr>
          <a:xfrm>
            <a:off x="5586971" y="1810857"/>
            <a:ext cx="753247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</a:t>
            </a:r>
            <a:endParaRPr lang="en-US" sz="550" dirty="0"/>
          </a:p>
        </p:txBody>
      </p:sp>
      <p:sp>
        <p:nvSpPr>
          <p:cNvPr id="32" name="Shape 28"/>
          <p:cNvSpPr/>
          <p:nvPr/>
        </p:nvSpPr>
        <p:spPr>
          <a:xfrm>
            <a:off x="6389359" y="1628663"/>
            <a:ext cx="794379" cy="328473"/>
          </a:xfrm>
          <a:prstGeom prst="rect">
            <a:avLst/>
          </a:prstGeom>
          <a:solidFill>
            <a:srgbClr val="50B478">
              <a:alpha val="7000"/>
            </a:srgbClr>
          </a:solidFill>
          <a:ln/>
        </p:spPr>
      </p:sp>
      <p:sp>
        <p:nvSpPr>
          <p:cNvPr id="33" name="Shape 29"/>
          <p:cNvSpPr/>
          <p:nvPr/>
        </p:nvSpPr>
        <p:spPr>
          <a:xfrm>
            <a:off x="6389359" y="1628663"/>
            <a:ext cx="794379" cy="7144"/>
          </a:xfrm>
          <a:prstGeom prst="rect">
            <a:avLst/>
          </a:prstGeom>
          <a:solidFill>
            <a:srgbClr val="D3ECDD"/>
          </a:solidFill>
          <a:ln/>
        </p:spPr>
      </p:sp>
      <p:sp>
        <p:nvSpPr>
          <p:cNvPr id="34" name="Text 30"/>
          <p:cNvSpPr/>
          <p:nvPr/>
        </p:nvSpPr>
        <p:spPr>
          <a:xfrm>
            <a:off x="6409925" y="1660643"/>
            <a:ext cx="75324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50B478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環</a:t>
            </a:r>
            <a:endParaRPr lang="en-US" sz="650" dirty="0"/>
          </a:p>
        </p:txBody>
      </p:sp>
      <p:sp>
        <p:nvSpPr>
          <p:cNvPr id="35" name="Text 31"/>
          <p:cNvSpPr/>
          <p:nvPr/>
        </p:nvSpPr>
        <p:spPr>
          <a:xfrm>
            <a:off x="6409925" y="1810857"/>
            <a:ext cx="753247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환경</a:t>
            </a:r>
            <a:endParaRPr lang="en-US" sz="550" dirty="0"/>
          </a:p>
        </p:txBody>
      </p:sp>
      <p:sp>
        <p:nvSpPr>
          <p:cNvPr id="36" name="Shape 32"/>
          <p:cNvSpPr/>
          <p:nvPr/>
        </p:nvSpPr>
        <p:spPr>
          <a:xfrm>
            <a:off x="7212313" y="1628663"/>
            <a:ext cx="794379" cy="328473"/>
          </a:xfrm>
          <a:prstGeom prst="rect">
            <a:avLst/>
          </a:prstGeom>
          <a:solidFill>
            <a:srgbClr val="50B478">
              <a:alpha val="7000"/>
            </a:srgbClr>
          </a:solidFill>
          <a:ln/>
        </p:spPr>
      </p:sp>
      <p:sp>
        <p:nvSpPr>
          <p:cNvPr id="37" name="Shape 33"/>
          <p:cNvSpPr/>
          <p:nvPr/>
        </p:nvSpPr>
        <p:spPr>
          <a:xfrm>
            <a:off x="7212313" y="1628663"/>
            <a:ext cx="794379" cy="7144"/>
          </a:xfrm>
          <a:prstGeom prst="rect">
            <a:avLst/>
          </a:prstGeom>
          <a:solidFill>
            <a:srgbClr val="D3ECDD"/>
          </a:solidFill>
          <a:ln/>
        </p:spPr>
      </p:sp>
      <p:sp>
        <p:nvSpPr>
          <p:cNvPr id="38" name="Text 34"/>
          <p:cNvSpPr/>
          <p:nvPr/>
        </p:nvSpPr>
        <p:spPr>
          <a:xfrm>
            <a:off x="7232879" y="1660643"/>
            <a:ext cx="75324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50B478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智</a:t>
            </a:r>
            <a:endParaRPr lang="en-US" sz="650" dirty="0"/>
          </a:p>
        </p:txBody>
      </p:sp>
      <p:sp>
        <p:nvSpPr>
          <p:cNvPr id="39" name="Text 35"/>
          <p:cNvSpPr/>
          <p:nvPr/>
        </p:nvSpPr>
        <p:spPr>
          <a:xfrm>
            <a:off x="7232879" y="1810857"/>
            <a:ext cx="753247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</a:t>
            </a:r>
            <a:endParaRPr lang="en-US" sz="550" dirty="0"/>
          </a:p>
        </p:txBody>
      </p:sp>
      <p:sp>
        <p:nvSpPr>
          <p:cNvPr id="40" name="Shape 36"/>
          <p:cNvSpPr/>
          <p:nvPr/>
        </p:nvSpPr>
        <p:spPr>
          <a:xfrm>
            <a:off x="8035268" y="1628663"/>
            <a:ext cx="794379" cy="328473"/>
          </a:xfrm>
          <a:prstGeom prst="rect">
            <a:avLst/>
          </a:prstGeom>
          <a:solidFill>
            <a:srgbClr val="50B478">
              <a:alpha val="7000"/>
            </a:srgbClr>
          </a:solidFill>
          <a:ln/>
        </p:spPr>
      </p:sp>
      <p:sp>
        <p:nvSpPr>
          <p:cNvPr id="41" name="Shape 37"/>
          <p:cNvSpPr/>
          <p:nvPr/>
        </p:nvSpPr>
        <p:spPr>
          <a:xfrm>
            <a:off x="8035268" y="1628663"/>
            <a:ext cx="794379" cy="7144"/>
          </a:xfrm>
          <a:prstGeom prst="rect">
            <a:avLst/>
          </a:prstGeom>
          <a:solidFill>
            <a:srgbClr val="D3ECDD"/>
          </a:solidFill>
          <a:ln/>
        </p:spPr>
      </p:sp>
      <p:sp>
        <p:nvSpPr>
          <p:cNvPr id="42" name="Text 38"/>
          <p:cNvSpPr/>
          <p:nvPr/>
        </p:nvSpPr>
        <p:spPr>
          <a:xfrm>
            <a:off x="8055834" y="1660643"/>
            <a:ext cx="75324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50B478">
                    <a:alpha val="6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國</a:t>
            </a:r>
            <a:endParaRPr lang="en-US" sz="650" dirty="0"/>
          </a:p>
        </p:txBody>
      </p:sp>
      <p:sp>
        <p:nvSpPr>
          <p:cNvPr id="43" name="Text 39"/>
          <p:cNvSpPr/>
          <p:nvPr/>
        </p:nvSpPr>
        <p:spPr>
          <a:xfrm>
            <a:off x="8055834" y="1810857"/>
            <a:ext cx="753247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국가</a:t>
            </a:r>
            <a:endParaRPr lang="en-US" sz="550" dirty="0"/>
          </a:p>
        </p:txBody>
      </p:sp>
      <p:sp>
        <p:nvSpPr>
          <p:cNvPr id="44" name="Text 40"/>
          <p:cNvSpPr/>
          <p:nvPr/>
        </p:nvSpPr>
        <p:spPr>
          <a:xfrm>
            <a:off x="4743450" y="2123731"/>
            <a:ext cx="407194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64A0DC">
                    <a:alpha val="5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LAYER 03</a:t>
            </a:r>
            <a:endParaRPr lang="en-US" sz="600" dirty="0"/>
          </a:p>
        </p:txBody>
      </p:sp>
      <p:sp>
        <p:nvSpPr>
          <p:cNvPr id="45" name="Text 41"/>
          <p:cNvSpPr/>
          <p:nvPr/>
        </p:nvSpPr>
        <p:spPr>
          <a:xfrm>
            <a:off x="5219207" y="2106764"/>
            <a:ext cx="120550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헌장 10대 원칙 — 문명 헌법</a:t>
            </a:r>
            <a:endParaRPr lang="en-US" sz="700" dirty="0"/>
          </a:p>
        </p:txBody>
      </p:sp>
      <p:sp>
        <p:nvSpPr>
          <p:cNvPr id="46" name="Shape 42"/>
          <p:cNvSpPr/>
          <p:nvPr/>
        </p:nvSpPr>
        <p:spPr>
          <a:xfrm>
            <a:off x="4743450" y="2296771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47" name="Shape 43"/>
          <p:cNvSpPr/>
          <p:nvPr/>
        </p:nvSpPr>
        <p:spPr>
          <a:xfrm>
            <a:off x="4743450" y="2296771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48" name="Text 44"/>
          <p:cNvSpPr/>
          <p:nvPr/>
        </p:nvSpPr>
        <p:spPr>
          <a:xfrm>
            <a:off x="4791447" y="2320519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一</a:t>
            </a:r>
            <a:endParaRPr lang="en-US" sz="550" dirty="0"/>
          </a:p>
        </p:txBody>
      </p:sp>
      <p:sp>
        <p:nvSpPr>
          <p:cNvPr id="49" name="Text 45"/>
          <p:cNvSpPr/>
          <p:nvPr/>
        </p:nvSpPr>
        <p:spPr>
          <a:xfrm>
            <a:off x="4915235" y="2319626"/>
            <a:ext cx="571500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한가족 선언</a:t>
            </a:r>
            <a:endParaRPr lang="en-US" sz="600" dirty="0"/>
          </a:p>
        </p:txBody>
      </p:sp>
      <p:sp>
        <p:nvSpPr>
          <p:cNvPr id="50" name="Shape 46"/>
          <p:cNvSpPr/>
          <p:nvPr/>
        </p:nvSpPr>
        <p:spPr>
          <a:xfrm>
            <a:off x="4743450" y="2480918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51" name="Shape 47"/>
          <p:cNvSpPr/>
          <p:nvPr/>
        </p:nvSpPr>
        <p:spPr>
          <a:xfrm>
            <a:off x="4743450" y="2480918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52" name="Text 48"/>
          <p:cNvSpPr/>
          <p:nvPr/>
        </p:nvSpPr>
        <p:spPr>
          <a:xfrm>
            <a:off x="4791447" y="2504666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二</a:t>
            </a:r>
            <a:endParaRPr lang="en-US" sz="550" dirty="0"/>
          </a:p>
        </p:txBody>
      </p:sp>
      <p:sp>
        <p:nvSpPr>
          <p:cNvPr id="53" name="Text 49"/>
          <p:cNvSpPr/>
          <p:nvPr/>
        </p:nvSpPr>
        <p:spPr>
          <a:xfrm>
            <a:off x="4915235" y="2503773"/>
            <a:ext cx="47327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홍익인간 원칙</a:t>
            </a:r>
            <a:endParaRPr lang="en-US" sz="600" dirty="0"/>
          </a:p>
        </p:txBody>
      </p:sp>
      <p:sp>
        <p:nvSpPr>
          <p:cNvPr id="54" name="Shape 50"/>
          <p:cNvSpPr/>
          <p:nvPr/>
        </p:nvSpPr>
        <p:spPr>
          <a:xfrm>
            <a:off x="4743450" y="2665065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55" name="Shape 51"/>
          <p:cNvSpPr/>
          <p:nvPr/>
        </p:nvSpPr>
        <p:spPr>
          <a:xfrm>
            <a:off x="4743450" y="2665065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56" name="Text 52"/>
          <p:cNvSpPr/>
          <p:nvPr/>
        </p:nvSpPr>
        <p:spPr>
          <a:xfrm>
            <a:off x="4791447" y="2688813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三</a:t>
            </a:r>
            <a:endParaRPr lang="en-US" sz="550" dirty="0"/>
          </a:p>
        </p:txBody>
      </p:sp>
      <p:sp>
        <p:nvSpPr>
          <p:cNvPr id="57" name="Text 53"/>
          <p:cNvSpPr/>
          <p:nvPr/>
        </p:nvSpPr>
        <p:spPr>
          <a:xfrm>
            <a:off x="4915235" y="2687920"/>
            <a:ext cx="54828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세계시민 교육권</a:t>
            </a:r>
            <a:endParaRPr lang="en-US" sz="600" dirty="0"/>
          </a:p>
        </p:txBody>
      </p:sp>
      <p:sp>
        <p:nvSpPr>
          <p:cNvPr id="58" name="Shape 54"/>
          <p:cNvSpPr/>
          <p:nvPr/>
        </p:nvSpPr>
        <p:spPr>
          <a:xfrm>
            <a:off x="4743450" y="2849212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59" name="Shape 55"/>
          <p:cNvSpPr/>
          <p:nvPr/>
        </p:nvSpPr>
        <p:spPr>
          <a:xfrm>
            <a:off x="4743450" y="2849212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60" name="Text 56"/>
          <p:cNvSpPr/>
          <p:nvPr/>
        </p:nvSpPr>
        <p:spPr>
          <a:xfrm>
            <a:off x="4791447" y="2872960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四</a:t>
            </a:r>
            <a:endParaRPr lang="en-US" sz="550" dirty="0"/>
          </a:p>
        </p:txBody>
      </p:sp>
      <p:sp>
        <p:nvSpPr>
          <p:cNvPr id="61" name="Text 57"/>
          <p:cNvSpPr/>
          <p:nvPr/>
        </p:nvSpPr>
        <p:spPr>
          <a:xfrm>
            <a:off x="4915235" y="2872067"/>
            <a:ext cx="496491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경제 정의·상생</a:t>
            </a:r>
            <a:endParaRPr lang="en-US" sz="600" dirty="0"/>
          </a:p>
        </p:txBody>
      </p:sp>
      <p:sp>
        <p:nvSpPr>
          <p:cNvPr id="62" name="Shape 58"/>
          <p:cNvSpPr/>
          <p:nvPr/>
        </p:nvSpPr>
        <p:spPr>
          <a:xfrm>
            <a:off x="4743450" y="3033359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63" name="Shape 59"/>
          <p:cNvSpPr/>
          <p:nvPr/>
        </p:nvSpPr>
        <p:spPr>
          <a:xfrm>
            <a:off x="4743450" y="3033359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64" name="Text 60"/>
          <p:cNvSpPr/>
          <p:nvPr/>
        </p:nvSpPr>
        <p:spPr>
          <a:xfrm>
            <a:off x="4791447" y="3057106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五</a:t>
            </a:r>
            <a:endParaRPr lang="en-US" sz="550" dirty="0"/>
          </a:p>
        </p:txBody>
      </p:sp>
      <p:sp>
        <p:nvSpPr>
          <p:cNvPr id="65" name="Text 61"/>
          <p:cNvSpPr/>
          <p:nvPr/>
        </p:nvSpPr>
        <p:spPr>
          <a:xfrm>
            <a:off x="4915235" y="3056213"/>
            <a:ext cx="496491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생태 재생 의무</a:t>
            </a:r>
            <a:endParaRPr lang="en-US" sz="600" dirty="0"/>
          </a:p>
        </p:txBody>
      </p:sp>
      <p:sp>
        <p:nvSpPr>
          <p:cNvPr id="66" name="Shape 62"/>
          <p:cNvSpPr/>
          <p:nvPr/>
        </p:nvSpPr>
        <p:spPr>
          <a:xfrm>
            <a:off x="6802552" y="2296771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67" name="Shape 63"/>
          <p:cNvSpPr/>
          <p:nvPr/>
        </p:nvSpPr>
        <p:spPr>
          <a:xfrm>
            <a:off x="6802552" y="2296771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68" name="Text 64"/>
          <p:cNvSpPr/>
          <p:nvPr/>
        </p:nvSpPr>
        <p:spPr>
          <a:xfrm>
            <a:off x="6850549" y="2320519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六</a:t>
            </a:r>
            <a:endParaRPr lang="en-US" sz="550" dirty="0"/>
          </a:p>
        </p:txBody>
      </p:sp>
      <p:sp>
        <p:nvSpPr>
          <p:cNvPr id="69" name="Text 65"/>
          <p:cNvSpPr/>
          <p:nvPr/>
        </p:nvSpPr>
        <p:spPr>
          <a:xfrm>
            <a:off x="6974337" y="2319626"/>
            <a:ext cx="421481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공익 원칙</a:t>
            </a:r>
            <a:endParaRPr lang="en-US" sz="600" dirty="0"/>
          </a:p>
        </p:txBody>
      </p:sp>
      <p:sp>
        <p:nvSpPr>
          <p:cNvPr id="70" name="Shape 66"/>
          <p:cNvSpPr/>
          <p:nvPr/>
        </p:nvSpPr>
        <p:spPr>
          <a:xfrm>
            <a:off x="6802552" y="2480918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71" name="Shape 67"/>
          <p:cNvSpPr/>
          <p:nvPr/>
        </p:nvSpPr>
        <p:spPr>
          <a:xfrm>
            <a:off x="6802552" y="2480918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72" name="Text 68"/>
          <p:cNvSpPr/>
          <p:nvPr/>
        </p:nvSpPr>
        <p:spPr>
          <a:xfrm>
            <a:off x="6850549" y="2504666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七</a:t>
            </a:r>
            <a:endParaRPr lang="en-US" sz="550" dirty="0"/>
          </a:p>
        </p:txBody>
      </p:sp>
      <p:sp>
        <p:nvSpPr>
          <p:cNvPr id="73" name="Text 69"/>
          <p:cNvSpPr/>
          <p:nvPr/>
        </p:nvSpPr>
        <p:spPr>
          <a:xfrm>
            <a:off x="6974337" y="2503773"/>
            <a:ext cx="47327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시민권</a:t>
            </a:r>
            <a:endParaRPr lang="en-US" sz="600" dirty="0"/>
          </a:p>
        </p:txBody>
      </p:sp>
      <p:sp>
        <p:nvSpPr>
          <p:cNvPr id="74" name="Shape 70"/>
          <p:cNvSpPr/>
          <p:nvPr/>
        </p:nvSpPr>
        <p:spPr>
          <a:xfrm>
            <a:off x="6802552" y="2665065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75" name="Shape 71"/>
          <p:cNvSpPr/>
          <p:nvPr/>
        </p:nvSpPr>
        <p:spPr>
          <a:xfrm>
            <a:off x="6802552" y="2665065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76" name="Text 72"/>
          <p:cNvSpPr/>
          <p:nvPr/>
        </p:nvSpPr>
        <p:spPr>
          <a:xfrm>
            <a:off x="6850549" y="2688813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八</a:t>
            </a:r>
            <a:endParaRPr lang="en-US" sz="550" dirty="0"/>
          </a:p>
        </p:txBody>
      </p:sp>
      <p:sp>
        <p:nvSpPr>
          <p:cNvPr id="77" name="Text 73"/>
          <p:cNvSpPr/>
          <p:nvPr/>
        </p:nvSpPr>
        <p:spPr>
          <a:xfrm>
            <a:off x="6974337" y="2687920"/>
            <a:ext cx="571500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문화 다양성 존중</a:t>
            </a:r>
            <a:endParaRPr lang="en-US" sz="600" dirty="0"/>
          </a:p>
        </p:txBody>
      </p:sp>
      <p:sp>
        <p:nvSpPr>
          <p:cNvPr id="78" name="Shape 74"/>
          <p:cNvSpPr/>
          <p:nvPr/>
        </p:nvSpPr>
        <p:spPr>
          <a:xfrm>
            <a:off x="6802552" y="2849212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79" name="Shape 75"/>
          <p:cNvSpPr/>
          <p:nvPr/>
        </p:nvSpPr>
        <p:spPr>
          <a:xfrm>
            <a:off x="6802552" y="2849212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80" name="Text 76"/>
          <p:cNvSpPr/>
          <p:nvPr/>
        </p:nvSpPr>
        <p:spPr>
          <a:xfrm>
            <a:off x="6850549" y="2872960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九</a:t>
            </a:r>
            <a:endParaRPr lang="en-US" sz="550" dirty="0"/>
          </a:p>
        </p:txBody>
      </p:sp>
      <p:sp>
        <p:nvSpPr>
          <p:cNvPr id="81" name="Text 77"/>
          <p:cNvSpPr/>
          <p:nvPr/>
        </p:nvSpPr>
        <p:spPr>
          <a:xfrm>
            <a:off x="6974337" y="2872067"/>
            <a:ext cx="571500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평화·비폭력 원칙</a:t>
            </a:r>
            <a:endParaRPr lang="en-US" sz="600" dirty="0"/>
          </a:p>
        </p:txBody>
      </p:sp>
      <p:sp>
        <p:nvSpPr>
          <p:cNvPr id="82" name="Shape 78"/>
          <p:cNvSpPr/>
          <p:nvPr/>
        </p:nvSpPr>
        <p:spPr>
          <a:xfrm>
            <a:off x="6802552" y="3033359"/>
            <a:ext cx="2027123" cy="170724"/>
          </a:xfrm>
          <a:prstGeom prst="rect">
            <a:avLst/>
          </a:prstGeom>
          <a:solidFill>
            <a:srgbClr val="64A0DC">
              <a:alpha val="7000"/>
            </a:srgbClr>
          </a:solidFill>
          <a:ln/>
        </p:spPr>
      </p:sp>
      <p:sp>
        <p:nvSpPr>
          <p:cNvPr id="83" name="Shape 79"/>
          <p:cNvSpPr/>
          <p:nvPr/>
        </p:nvSpPr>
        <p:spPr>
          <a:xfrm>
            <a:off x="6802552" y="3033359"/>
            <a:ext cx="2027123" cy="7144"/>
          </a:xfrm>
          <a:prstGeom prst="rect">
            <a:avLst/>
          </a:prstGeom>
          <a:solidFill>
            <a:srgbClr val="E8F1FA"/>
          </a:solidFill>
          <a:ln/>
        </p:spPr>
      </p:sp>
      <p:sp>
        <p:nvSpPr>
          <p:cNvPr id="84" name="Text 80"/>
          <p:cNvSpPr/>
          <p:nvPr/>
        </p:nvSpPr>
        <p:spPr>
          <a:xfrm>
            <a:off x="6850549" y="3057106"/>
            <a:ext cx="8036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5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十</a:t>
            </a:r>
            <a:endParaRPr lang="en-US" sz="550" dirty="0"/>
          </a:p>
        </p:txBody>
      </p:sp>
      <p:sp>
        <p:nvSpPr>
          <p:cNvPr id="85" name="Text 81"/>
          <p:cNvSpPr/>
          <p:nvPr/>
        </p:nvSpPr>
        <p:spPr>
          <a:xfrm>
            <a:off x="6974337" y="3056213"/>
            <a:ext cx="496491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문명 공동 책임</a:t>
            </a:r>
            <a:endParaRPr lang="en-US" sz="600" dirty="0"/>
          </a:p>
        </p:txBody>
      </p:sp>
      <p:sp>
        <p:nvSpPr>
          <p:cNvPr id="86" name="Text 82"/>
          <p:cNvSpPr/>
          <p:nvPr/>
        </p:nvSpPr>
        <p:spPr>
          <a:xfrm>
            <a:off x="4743450" y="3365320"/>
            <a:ext cx="414338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>
                    <a:alpha val="6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LAYER 04</a:t>
            </a:r>
            <a:endParaRPr lang="en-US" sz="600" dirty="0"/>
          </a:p>
        </p:txBody>
      </p:sp>
      <p:sp>
        <p:nvSpPr>
          <p:cNvPr id="87" name="Text 83"/>
          <p:cNvSpPr/>
          <p:nvPr/>
        </p:nvSpPr>
        <p:spPr>
          <a:xfrm>
            <a:off x="5226351" y="3348354"/>
            <a:ext cx="1059061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목표 — 인류 한가족 문명</a:t>
            </a:r>
            <a:endParaRPr lang="en-US" sz="700" dirty="0"/>
          </a:p>
        </p:txBody>
      </p:sp>
      <p:sp>
        <p:nvSpPr>
          <p:cNvPr id="88" name="Shape 84"/>
          <p:cNvSpPr/>
          <p:nvPr/>
        </p:nvSpPr>
        <p:spPr>
          <a:xfrm>
            <a:off x="4743450" y="3538361"/>
            <a:ext cx="4086225" cy="431722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89" name="Shape 85"/>
          <p:cNvSpPr/>
          <p:nvPr/>
        </p:nvSpPr>
        <p:spPr>
          <a:xfrm>
            <a:off x="4743450" y="3538361"/>
            <a:ext cx="4086225" cy="7144"/>
          </a:xfrm>
          <a:prstGeom prst="rect">
            <a:avLst/>
          </a:prstGeom>
          <a:solidFill>
            <a:srgbClr val="F1E5CB"/>
          </a:solidFill>
          <a:ln/>
        </p:spPr>
      </p:sp>
      <p:sp>
        <p:nvSpPr>
          <p:cNvPr id="90" name="Text 86"/>
          <p:cNvSpPr/>
          <p:nvPr/>
        </p:nvSpPr>
        <p:spPr>
          <a:xfrm>
            <a:off x="4823454" y="3589790"/>
            <a:ext cx="3926216" cy="1628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弘益文明 </a:t>
            </a:r>
            <a:r>
              <a:rPr lang="en-US" sz="60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홍익문명</a:t>
            </a:r>
            <a:endParaRPr lang="en-US" sz="750" dirty="0"/>
          </a:p>
        </p:txBody>
      </p:sp>
      <p:sp>
        <p:nvSpPr>
          <p:cNvPr id="91" name="Text 87"/>
          <p:cNvSpPr/>
          <p:nvPr/>
        </p:nvSpPr>
        <p:spPr>
          <a:xfrm>
            <a:off x="4823454" y="3777788"/>
            <a:ext cx="3926216" cy="1337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 사상과 서양 제도의 통합 위에 세워진 제6차 문명. 인류 80억이 한가족으로 공존하는 행성 문명.</a:t>
            </a:r>
            <a:endParaRPr lang="en-US" sz="6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4350" y="314325"/>
            <a:ext cx="78145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실행 계획 · 로드맵</a:t>
            </a:r>
            <a:endParaRPr lang="en-US" sz="600" dirty="0"/>
          </a:p>
        </p:txBody>
      </p:sp>
      <p:sp>
        <p:nvSpPr>
          <p:cNvPr id="4" name="Text 1"/>
          <p:cNvSpPr/>
          <p:nvPr/>
        </p:nvSpPr>
        <p:spPr>
          <a:xfrm>
            <a:off x="8430741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33 / 34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514350" y="498974"/>
            <a:ext cx="8229600" cy="2537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5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SIMTECH </a:t>
            </a:r>
            <a:r>
              <a:rPr lang="en-US" sz="15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2030 로드맵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14350" y="769851"/>
            <a:ext cx="8229600" cy="14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씨앗에서 결실까지 — 인류 한가족 문명 실현을 위한 5단계 실행 계획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514350" y="1054512"/>
            <a:ext cx="1613929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64A0D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2025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14350" y="1256881"/>
            <a:ext cx="182166" cy="1828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50" b="1" dirty="0">
                <a:solidFill>
                  <a:srgbClr val="64A0DC">
                    <a:alpha val="2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種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36504" y="1221525"/>
            <a:ext cx="703659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64A0DC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PHASE 01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6504" y="1334040"/>
            <a:ext cx="703659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씨앗 — 기반 구축</a:t>
            </a:r>
            <a:endParaRPr lang="en-US" sz="650" dirty="0"/>
          </a:p>
        </p:txBody>
      </p:sp>
      <p:sp>
        <p:nvSpPr>
          <p:cNvPr id="11" name="Text 8"/>
          <p:cNvSpPr/>
          <p:nvPr/>
        </p:nvSpPr>
        <p:spPr>
          <a:xfrm>
            <a:off x="514350" y="1515117"/>
            <a:ext cx="161392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SWU STEP01~06 완성. 홍익 헌장 선포. 1만 명 홍익인 인증 달성.</a:t>
            </a:r>
            <a:endParaRPr lang="en-US" sz="600" dirty="0"/>
          </a:p>
        </p:txBody>
      </p:sp>
      <p:sp>
        <p:nvSpPr>
          <p:cNvPr id="12" name="Shape 9"/>
          <p:cNvSpPr/>
          <p:nvPr/>
        </p:nvSpPr>
        <p:spPr>
          <a:xfrm>
            <a:off x="514350" y="1823721"/>
            <a:ext cx="1613929" cy="499951"/>
          </a:xfrm>
          <a:prstGeom prst="rect">
            <a:avLst/>
          </a:prstGeom>
          <a:solidFill>
            <a:srgbClr val="64A0DC">
              <a:alpha val="8000"/>
            </a:srgbClr>
          </a:solidFill>
          <a:ln/>
        </p:spPr>
      </p:sp>
      <p:sp>
        <p:nvSpPr>
          <p:cNvPr id="13" name="Shape 10"/>
          <p:cNvSpPr/>
          <p:nvPr/>
        </p:nvSpPr>
        <p:spPr>
          <a:xfrm>
            <a:off x="514350" y="1823721"/>
            <a:ext cx="1613929" cy="7144"/>
          </a:xfrm>
          <a:prstGeom prst="rect">
            <a:avLst/>
          </a:prstGeom>
          <a:solidFill>
            <a:srgbClr val="E0ECF8"/>
          </a:solidFill>
          <a:ln/>
        </p:spPr>
      </p:sp>
      <p:sp>
        <p:nvSpPr>
          <p:cNvPr id="14" name="Text 11"/>
          <p:cNvSpPr/>
          <p:nvPr/>
        </p:nvSpPr>
        <p:spPr>
          <a:xfrm>
            <a:off x="554338" y="1856008"/>
            <a:ext cx="153395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64A0DC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핵심 성과물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554338" y="1977647"/>
            <a:ext cx="1533953" cy="320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헌장 선포문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SWU 커리큘럼 완성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시민권 시스템</a:t>
            </a:r>
            <a:endParaRPr lang="en-US" sz="600" dirty="0"/>
          </a:p>
        </p:txBody>
      </p:sp>
      <p:sp>
        <p:nvSpPr>
          <p:cNvPr id="16" name="Shape 13"/>
          <p:cNvSpPr/>
          <p:nvPr/>
        </p:nvSpPr>
        <p:spPr>
          <a:xfrm>
            <a:off x="514350" y="2346527"/>
            <a:ext cx="1613929" cy="182445"/>
          </a:xfrm>
          <a:prstGeom prst="rect">
            <a:avLst/>
          </a:prstGeom>
          <a:solidFill>
            <a:srgbClr val="64A0DC">
              <a:alpha val="12000"/>
            </a:srgbClr>
          </a:solidFill>
          <a:ln/>
        </p:spPr>
      </p:sp>
      <p:sp>
        <p:nvSpPr>
          <p:cNvPr id="17" name="Shape 14"/>
          <p:cNvSpPr/>
          <p:nvPr/>
        </p:nvSpPr>
        <p:spPr>
          <a:xfrm>
            <a:off x="514350" y="2346527"/>
            <a:ext cx="1613929" cy="7144"/>
          </a:xfrm>
          <a:prstGeom prst="rect">
            <a:avLst/>
          </a:prstGeom>
          <a:solidFill>
            <a:srgbClr val="D1E3F5"/>
          </a:solidFill>
          <a:ln/>
        </p:spPr>
      </p:sp>
      <p:sp>
        <p:nvSpPr>
          <p:cNvPr id="18" name="Text 15"/>
          <p:cNvSpPr/>
          <p:nvPr/>
        </p:nvSpPr>
        <p:spPr>
          <a:xfrm>
            <a:off x="554338" y="2378813"/>
            <a:ext cx="153395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64A0DC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1만 명 홍익인</a:t>
            </a:r>
            <a:endParaRPr lang="en-US" sz="600" dirty="0"/>
          </a:p>
        </p:txBody>
      </p:sp>
      <p:sp>
        <p:nvSpPr>
          <p:cNvPr id="19" name="Text 16"/>
          <p:cNvSpPr/>
          <p:nvPr/>
        </p:nvSpPr>
        <p:spPr>
          <a:xfrm>
            <a:off x="2168268" y="1054512"/>
            <a:ext cx="1613929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50B4A0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2026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2168268" y="1256881"/>
            <a:ext cx="182166" cy="1828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50" b="1" dirty="0">
                <a:solidFill>
                  <a:srgbClr val="50B4A0">
                    <a:alpha val="2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芽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2390422" y="1221525"/>
            <a:ext cx="676870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B4A0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PHASE 02</a:t>
            </a:r>
            <a:endParaRPr lang="en-US" sz="550" dirty="0"/>
          </a:p>
        </p:txBody>
      </p:sp>
      <p:sp>
        <p:nvSpPr>
          <p:cNvPr id="22" name="Text 19"/>
          <p:cNvSpPr/>
          <p:nvPr/>
        </p:nvSpPr>
        <p:spPr>
          <a:xfrm>
            <a:off x="2390422" y="1334040"/>
            <a:ext cx="676870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발아 — 커뮤니티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2168268" y="1515117"/>
            <a:ext cx="161392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서클 100개 결성. 상생 토큰 시범 운영. AI 조력자 베타 서비스.</a:t>
            </a:r>
            <a:endParaRPr lang="en-US" sz="600" dirty="0"/>
          </a:p>
        </p:txBody>
      </p:sp>
      <p:sp>
        <p:nvSpPr>
          <p:cNvPr id="24" name="Shape 21"/>
          <p:cNvSpPr/>
          <p:nvPr/>
        </p:nvSpPr>
        <p:spPr>
          <a:xfrm>
            <a:off x="2168268" y="1823721"/>
            <a:ext cx="1613929" cy="499951"/>
          </a:xfrm>
          <a:prstGeom prst="rect">
            <a:avLst/>
          </a:prstGeom>
          <a:solidFill>
            <a:srgbClr val="50B4A0">
              <a:alpha val="8000"/>
            </a:srgbClr>
          </a:solidFill>
          <a:ln/>
        </p:spPr>
      </p:sp>
      <p:sp>
        <p:nvSpPr>
          <p:cNvPr id="25" name="Shape 22"/>
          <p:cNvSpPr/>
          <p:nvPr/>
        </p:nvSpPr>
        <p:spPr>
          <a:xfrm>
            <a:off x="2168268" y="1823721"/>
            <a:ext cx="1613929" cy="7144"/>
          </a:xfrm>
          <a:prstGeom prst="rect">
            <a:avLst/>
          </a:prstGeom>
          <a:solidFill>
            <a:srgbClr val="DCF0EC"/>
          </a:solidFill>
          <a:ln/>
        </p:spPr>
      </p:sp>
      <p:sp>
        <p:nvSpPr>
          <p:cNvPr id="26" name="Text 23"/>
          <p:cNvSpPr/>
          <p:nvPr/>
        </p:nvSpPr>
        <p:spPr>
          <a:xfrm>
            <a:off x="2208256" y="1856008"/>
            <a:ext cx="153395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50B4A0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핵심 성과물</a:t>
            </a:r>
            <a:endParaRPr lang="en-US" sz="550" dirty="0"/>
          </a:p>
        </p:txBody>
      </p:sp>
      <p:sp>
        <p:nvSpPr>
          <p:cNvPr id="27" name="Text 24"/>
          <p:cNvSpPr/>
          <p:nvPr/>
        </p:nvSpPr>
        <p:spPr>
          <a:xfrm>
            <a:off x="2208256" y="1977647"/>
            <a:ext cx="1533953" cy="320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서클 네트워크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상생 토큰 백서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공진화 플랫폼</a:t>
            </a:r>
            <a:endParaRPr lang="en-US" sz="600" dirty="0"/>
          </a:p>
        </p:txBody>
      </p:sp>
      <p:sp>
        <p:nvSpPr>
          <p:cNvPr id="28" name="Shape 25"/>
          <p:cNvSpPr/>
          <p:nvPr/>
        </p:nvSpPr>
        <p:spPr>
          <a:xfrm>
            <a:off x="2168268" y="2346527"/>
            <a:ext cx="1613929" cy="182445"/>
          </a:xfrm>
          <a:prstGeom prst="rect">
            <a:avLst/>
          </a:prstGeom>
          <a:solidFill>
            <a:srgbClr val="50B4A0">
              <a:alpha val="12000"/>
            </a:srgbClr>
          </a:solidFill>
          <a:ln/>
        </p:spPr>
      </p:sp>
      <p:sp>
        <p:nvSpPr>
          <p:cNvPr id="29" name="Shape 26"/>
          <p:cNvSpPr/>
          <p:nvPr/>
        </p:nvSpPr>
        <p:spPr>
          <a:xfrm>
            <a:off x="2168268" y="2346527"/>
            <a:ext cx="1613929" cy="7144"/>
          </a:xfrm>
          <a:prstGeom prst="rect">
            <a:avLst/>
          </a:prstGeom>
          <a:solidFill>
            <a:srgbClr val="CBE9E3"/>
          </a:solidFill>
          <a:ln/>
        </p:spPr>
      </p:sp>
      <p:sp>
        <p:nvSpPr>
          <p:cNvPr id="30" name="Text 27"/>
          <p:cNvSpPr/>
          <p:nvPr/>
        </p:nvSpPr>
        <p:spPr>
          <a:xfrm>
            <a:off x="2208256" y="2378813"/>
            <a:ext cx="153395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50B4A0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서클 100개 결성</a:t>
            </a:r>
            <a:endParaRPr lang="en-US" sz="600" dirty="0"/>
          </a:p>
        </p:txBody>
      </p:sp>
      <p:sp>
        <p:nvSpPr>
          <p:cNvPr id="31" name="Text 28"/>
          <p:cNvSpPr/>
          <p:nvPr/>
        </p:nvSpPr>
        <p:spPr>
          <a:xfrm>
            <a:off x="3822185" y="1054512"/>
            <a:ext cx="1613929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C8952F"/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2027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3822185" y="1256881"/>
            <a:ext cx="182166" cy="1828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50" b="1" dirty="0">
                <a:solidFill>
                  <a:srgbClr val="C8952F">
                    <a:alpha val="2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長</a:t>
            </a:r>
            <a:endParaRPr lang="en-US" sz="1250" dirty="0"/>
          </a:p>
        </p:txBody>
      </p:sp>
      <p:sp>
        <p:nvSpPr>
          <p:cNvPr id="33" name="Text 30"/>
          <p:cNvSpPr/>
          <p:nvPr/>
        </p:nvSpPr>
        <p:spPr>
          <a:xfrm>
            <a:off x="4044339" y="1221525"/>
            <a:ext cx="792956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PHASE 03</a:t>
            </a:r>
            <a:endParaRPr lang="en-US" sz="550" dirty="0"/>
          </a:p>
        </p:txBody>
      </p:sp>
      <p:sp>
        <p:nvSpPr>
          <p:cNvPr id="34" name="Text 31"/>
          <p:cNvSpPr/>
          <p:nvPr/>
        </p:nvSpPr>
        <p:spPr>
          <a:xfrm>
            <a:off x="4044339" y="1334040"/>
            <a:ext cx="792956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성장 — 디지털 국가</a:t>
            </a:r>
            <a:endParaRPr lang="en-US" sz="650" dirty="0"/>
          </a:p>
        </p:txBody>
      </p:sp>
      <p:sp>
        <p:nvSpPr>
          <p:cNvPr id="35" name="Text 32"/>
          <p:cNvSpPr/>
          <p:nvPr/>
        </p:nvSpPr>
        <p:spPr>
          <a:xfrm>
            <a:off x="3822185" y="1515117"/>
            <a:ext cx="161392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디지털 국가 공식 선포. 100만 명 디지털 시민. DAO 거버넌스 가동.</a:t>
            </a:r>
            <a:endParaRPr lang="en-US" sz="600" dirty="0"/>
          </a:p>
        </p:txBody>
      </p:sp>
      <p:sp>
        <p:nvSpPr>
          <p:cNvPr id="36" name="Shape 33"/>
          <p:cNvSpPr/>
          <p:nvPr/>
        </p:nvSpPr>
        <p:spPr>
          <a:xfrm>
            <a:off x="3822185" y="1823721"/>
            <a:ext cx="1613929" cy="499951"/>
          </a:xfrm>
          <a:prstGeom prst="rect">
            <a:avLst/>
          </a:prstGeom>
          <a:solidFill>
            <a:srgbClr val="C8952F">
              <a:alpha val="10000"/>
            </a:srgbClr>
          </a:solidFill>
          <a:ln/>
        </p:spPr>
      </p:sp>
      <p:sp>
        <p:nvSpPr>
          <p:cNvPr id="37" name="Shape 34"/>
          <p:cNvSpPr/>
          <p:nvPr/>
        </p:nvSpPr>
        <p:spPr>
          <a:xfrm>
            <a:off x="3822185" y="1823721"/>
            <a:ext cx="1613929" cy="7144"/>
          </a:xfrm>
          <a:prstGeom prst="rect">
            <a:avLst/>
          </a:prstGeom>
          <a:solidFill>
            <a:srgbClr val="EFDFC1"/>
          </a:solidFill>
          <a:ln/>
        </p:spPr>
      </p:sp>
      <p:sp>
        <p:nvSpPr>
          <p:cNvPr id="38" name="Text 35"/>
          <p:cNvSpPr/>
          <p:nvPr/>
        </p:nvSpPr>
        <p:spPr>
          <a:xfrm>
            <a:off x="3862174" y="1856008"/>
            <a:ext cx="153395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핵심 성과물</a:t>
            </a:r>
            <a:endParaRPr lang="en-US" sz="550" dirty="0"/>
          </a:p>
        </p:txBody>
      </p:sp>
      <p:sp>
        <p:nvSpPr>
          <p:cNvPr id="39" name="Text 36"/>
          <p:cNvSpPr/>
          <p:nvPr/>
        </p:nvSpPr>
        <p:spPr>
          <a:xfrm>
            <a:off x="3862174" y="1977647"/>
            <a:ext cx="1533953" cy="320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국가 선포문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DAO 헌법 제정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시민권 NFT 100만</a:t>
            </a:r>
            <a:endParaRPr lang="en-US" sz="600" dirty="0"/>
          </a:p>
        </p:txBody>
      </p:sp>
      <p:sp>
        <p:nvSpPr>
          <p:cNvPr id="40" name="Shape 37"/>
          <p:cNvSpPr/>
          <p:nvPr/>
        </p:nvSpPr>
        <p:spPr>
          <a:xfrm>
            <a:off x="3822185" y="2346527"/>
            <a:ext cx="1613929" cy="182445"/>
          </a:xfrm>
          <a:prstGeom prst="rect">
            <a:avLst/>
          </a:prstGeom>
          <a:solidFill>
            <a:srgbClr val="C8952F">
              <a:alpha val="15000"/>
            </a:srgbClr>
          </a:solidFill>
          <a:ln/>
        </p:spPr>
      </p:sp>
      <p:sp>
        <p:nvSpPr>
          <p:cNvPr id="41" name="Shape 38"/>
          <p:cNvSpPr/>
          <p:nvPr/>
        </p:nvSpPr>
        <p:spPr>
          <a:xfrm>
            <a:off x="3822185" y="2346527"/>
            <a:ext cx="1613929" cy="7144"/>
          </a:xfrm>
          <a:prstGeom prst="rect">
            <a:avLst/>
          </a:prstGeom>
          <a:solidFill>
            <a:srgbClr val="E9D5AC"/>
          </a:solidFill>
          <a:ln/>
        </p:spPr>
      </p:sp>
      <p:sp>
        <p:nvSpPr>
          <p:cNvPr id="42" name="Text 39"/>
          <p:cNvSpPr/>
          <p:nvPr/>
        </p:nvSpPr>
        <p:spPr>
          <a:xfrm>
            <a:off x="3862174" y="2378813"/>
            <a:ext cx="153395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100만 명 시민</a:t>
            </a:r>
            <a:endParaRPr lang="en-US" sz="600" dirty="0"/>
          </a:p>
        </p:txBody>
      </p:sp>
      <p:sp>
        <p:nvSpPr>
          <p:cNvPr id="43" name="Text 40"/>
          <p:cNvSpPr/>
          <p:nvPr/>
        </p:nvSpPr>
        <p:spPr>
          <a:xfrm>
            <a:off x="5476103" y="1054512"/>
            <a:ext cx="1613929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DC8C3C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2028–29</a:t>
            </a:r>
            <a:endParaRPr lang="en-US" sz="750" dirty="0"/>
          </a:p>
        </p:txBody>
      </p:sp>
      <p:sp>
        <p:nvSpPr>
          <p:cNvPr id="44" name="Text 41"/>
          <p:cNvSpPr/>
          <p:nvPr/>
        </p:nvSpPr>
        <p:spPr>
          <a:xfrm>
            <a:off x="5476103" y="1256881"/>
            <a:ext cx="182166" cy="1828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50" b="1" dirty="0">
                <a:solidFill>
                  <a:srgbClr val="DC8C3C">
                    <a:alpha val="2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花</a:t>
            </a:r>
            <a:endParaRPr lang="en-US" sz="1250" dirty="0"/>
          </a:p>
        </p:txBody>
      </p:sp>
      <p:sp>
        <p:nvSpPr>
          <p:cNvPr id="45" name="Text 42"/>
          <p:cNvSpPr/>
          <p:nvPr/>
        </p:nvSpPr>
        <p:spPr>
          <a:xfrm>
            <a:off x="5698257" y="1221525"/>
            <a:ext cx="703659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DC8C3C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PHASE 04</a:t>
            </a:r>
            <a:endParaRPr lang="en-US" sz="550" dirty="0"/>
          </a:p>
        </p:txBody>
      </p:sp>
      <p:sp>
        <p:nvSpPr>
          <p:cNvPr id="46" name="Text 43"/>
          <p:cNvSpPr/>
          <p:nvPr/>
        </p:nvSpPr>
        <p:spPr>
          <a:xfrm>
            <a:off x="5698257" y="1334040"/>
            <a:ext cx="703659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개화 — 문명 전환</a:t>
            </a:r>
            <a:endParaRPr lang="en-US" sz="650" dirty="0"/>
          </a:p>
        </p:txBody>
      </p:sp>
      <p:sp>
        <p:nvSpPr>
          <p:cNvPr id="47" name="Text 44"/>
          <p:cNvSpPr/>
          <p:nvPr/>
        </p:nvSpPr>
        <p:spPr>
          <a:xfrm>
            <a:off x="5476103" y="1515117"/>
            <a:ext cx="161392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재생 문명 전환 시작. 디지털 대동 경제 가동. AI 공진화 위원회 출범.</a:t>
            </a:r>
            <a:endParaRPr lang="en-US" sz="600" dirty="0"/>
          </a:p>
        </p:txBody>
      </p:sp>
      <p:sp>
        <p:nvSpPr>
          <p:cNvPr id="48" name="Shape 45"/>
          <p:cNvSpPr/>
          <p:nvPr/>
        </p:nvSpPr>
        <p:spPr>
          <a:xfrm>
            <a:off x="5476103" y="1823721"/>
            <a:ext cx="1613929" cy="499951"/>
          </a:xfrm>
          <a:prstGeom prst="rect">
            <a:avLst/>
          </a:prstGeom>
          <a:solidFill>
            <a:srgbClr val="DC8C3C">
              <a:alpha val="8000"/>
            </a:srgbClr>
          </a:solidFill>
          <a:ln/>
        </p:spPr>
      </p:sp>
      <p:sp>
        <p:nvSpPr>
          <p:cNvPr id="49" name="Shape 46"/>
          <p:cNvSpPr/>
          <p:nvPr/>
        </p:nvSpPr>
        <p:spPr>
          <a:xfrm>
            <a:off x="5476103" y="1823721"/>
            <a:ext cx="1613929" cy="7144"/>
          </a:xfrm>
          <a:prstGeom prst="rect">
            <a:avLst/>
          </a:prstGeom>
          <a:solidFill>
            <a:srgbClr val="F8E8D8"/>
          </a:solidFill>
          <a:ln/>
        </p:spPr>
      </p:sp>
      <p:sp>
        <p:nvSpPr>
          <p:cNvPr id="50" name="Text 47"/>
          <p:cNvSpPr/>
          <p:nvPr/>
        </p:nvSpPr>
        <p:spPr>
          <a:xfrm>
            <a:off x="5516091" y="1856008"/>
            <a:ext cx="153395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DC8C3C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핵심 성과물</a:t>
            </a:r>
            <a:endParaRPr lang="en-US" sz="550" dirty="0"/>
          </a:p>
        </p:txBody>
      </p:sp>
      <p:sp>
        <p:nvSpPr>
          <p:cNvPr id="51" name="Text 48"/>
          <p:cNvSpPr/>
          <p:nvPr/>
        </p:nvSpPr>
        <p:spPr>
          <a:xfrm>
            <a:off x="5516091" y="1977647"/>
            <a:ext cx="1533953" cy="320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재생 에너지 전환 계획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대동 경제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 윤리 매트릭스</a:t>
            </a:r>
            <a:endParaRPr lang="en-US" sz="600" dirty="0"/>
          </a:p>
        </p:txBody>
      </p:sp>
      <p:sp>
        <p:nvSpPr>
          <p:cNvPr id="52" name="Shape 49"/>
          <p:cNvSpPr/>
          <p:nvPr/>
        </p:nvSpPr>
        <p:spPr>
          <a:xfrm>
            <a:off x="5476103" y="2346527"/>
            <a:ext cx="1613929" cy="182445"/>
          </a:xfrm>
          <a:prstGeom prst="rect">
            <a:avLst/>
          </a:prstGeom>
          <a:solidFill>
            <a:srgbClr val="DC8C3C">
              <a:alpha val="12000"/>
            </a:srgbClr>
          </a:solidFill>
          <a:ln/>
        </p:spPr>
      </p:sp>
      <p:sp>
        <p:nvSpPr>
          <p:cNvPr id="53" name="Shape 50"/>
          <p:cNvSpPr/>
          <p:nvPr/>
        </p:nvSpPr>
        <p:spPr>
          <a:xfrm>
            <a:off x="5476103" y="2346527"/>
            <a:ext cx="1613929" cy="7144"/>
          </a:xfrm>
          <a:prstGeom prst="rect">
            <a:avLst/>
          </a:prstGeom>
          <a:solidFill>
            <a:srgbClr val="F5DDC5"/>
          </a:solidFill>
          <a:ln/>
        </p:spPr>
      </p:sp>
      <p:sp>
        <p:nvSpPr>
          <p:cNvPr id="54" name="Text 51"/>
          <p:cNvSpPr/>
          <p:nvPr/>
        </p:nvSpPr>
        <p:spPr>
          <a:xfrm>
            <a:off x="5516091" y="2378813"/>
            <a:ext cx="153395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DC8C3C">
                    <a:alpha val="85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전환 가속</a:t>
            </a:r>
            <a:endParaRPr lang="en-US" sz="600" dirty="0"/>
          </a:p>
        </p:txBody>
      </p:sp>
      <p:sp>
        <p:nvSpPr>
          <p:cNvPr id="55" name="Text 52"/>
          <p:cNvSpPr/>
          <p:nvPr/>
        </p:nvSpPr>
        <p:spPr>
          <a:xfrm>
            <a:off x="7130021" y="1054512"/>
            <a:ext cx="1613929" cy="146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50B464">
                    <a:alpha val="9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2030</a:t>
            </a:r>
            <a:endParaRPr lang="en-US" sz="750" dirty="0"/>
          </a:p>
        </p:txBody>
      </p:sp>
      <p:sp>
        <p:nvSpPr>
          <p:cNvPr id="56" name="Text 53"/>
          <p:cNvSpPr/>
          <p:nvPr/>
        </p:nvSpPr>
        <p:spPr>
          <a:xfrm>
            <a:off x="7130021" y="1256881"/>
            <a:ext cx="182166" cy="1828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50" b="1" dirty="0">
                <a:solidFill>
                  <a:srgbClr val="50B464">
                    <a:alpha val="2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實</a:t>
            </a:r>
            <a:endParaRPr lang="en-US" sz="1250" dirty="0"/>
          </a:p>
        </p:txBody>
      </p:sp>
      <p:sp>
        <p:nvSpPr>
          <p:cNvPr id="57" name="Text 54"/>
          <p:cNvSpPr/>
          <p:nvPr/>
        </p:nvSpPr>
        <p:spPr>
          <a:xfrm>
            <a:off x="7352174" y="1221525"/>
            <a:ext cx="703659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50B464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PHASE 05</a:t>
            </a:r>
            <a:endParaRPr lang="en-US" sz="550" dirty="0"/>
          </a:p>
        </p:txBody>
      </p:sp>
      <p:sp>
        <p:nvSpPr>
          <p:cNvPr id="58" name="Text 55"/>
          <p:cNvSpPr/>
          <p:nvPr/>
        </p:nvSpPr>
        <p:spPr>
          <a:xfrm>
            <a:off x="7352174" y="1334040"/>
            <a:ext cx="703659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결실 — 문명 실현</a:t>
            </a:r>
            <a:endParaRPr lang="en-US" sz="650" dirty="0"/>
          </a:p>
        </p:txBody>
      </p:sp>
      <p:sp>
        <p:nvSpPr>
          <p:cNvPr id="59" name="Text 56"/>
          <p:cNvSpPr/>
          <p:nvPr/>
        </p:nvSpPr>
        <p:spPr>
          <a:xfrm>
            <a:off x="7130021" y="1515117"/>
            <a:ext cx="161392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1억 명 홍익 커뮤니티. 탄소중립 달성. 인류 한가족 문명 선언.</a:t>
            </a:r>
            <a:endParaRPr lang="en-US" sz="600" dirty="0"/>
          </a:p>
        </p:txBody>
      </p:sp>
      <p:sp>
        <p:nvSpPr>
          <p:cNvPr id="60" name="Shape 57"/>
          <p:cNvSpPr/>
          <p:nvPr/>
        </p:nvSpPr>
        <p:spPr>
          <a:xfrm>
            <a:off x="7130021" y="1823721"/>
            <a:ext cx="1613929" cy="499951"/>
          </a:xfrm>
          <a:prstGeom prst="rect">
            <a:avLst/>
          </a:prstGeom>
          <a:solidFill>
            <a:srgbClr val="50B464">
              <a:alpha val="10000"/>
            </a:srgbClr>
          </a:solidFill>
          <a:ln/>
        </p:spPr>
      </p:sp>
      <p:sp>
        <p:nvSpPr>
          <p:cNvPr id="61" name="Shape 58"/>
          <p:cNvSpPr/>
          <p:nvPr/>
        </p:nvSpPr>
        <p:spPr>
          <a:xfrm>
            <a:off x="7130021" y="1823721"/>
            <a:ext cx="1613929" cy="7144"/>
          </a:xfrm>
          <a:prstGeom prst="rect">
            <a:avLst/>
          </a:prstGeom>
          <a:solidFill>
            <a:srgbClr val="CBE9D1"/>
          </a:solidFill>
          <a:ln/>
        </p:spPr>
      </p:sp>
      <p:sp>
        <p:nvSpPr>
          <p:cNvPr id="62" name="Text 59"/>
          <p:cNvSpPr/>
          <p:nvPr/>
        </p:nvSpPr>
        <p:spPr>
          <a:xfrm>
            <a:off x="7170009" y="1848864"/>
            <a:ext cx="1533953" cy="11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dirty="0">
                <a:solidFill>
                  <a:srgbClr val="50B464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핵심 성과물</a:t>
            </a:r>
            <a:endParaRPr lang="en-US" sz="550" dirty="0"/>
          </a:p>
        </p:txBody>
      </p:sp>
      <p:sp>
        <p:nvSpPr>
          <p:cNvPr id="63" name="Text 60"/>
          <p:cNvSpPr/>
          <p:nvPr/>
        </p:nvSpPr>
        <p:spPr>
          <a:xfrm>
            <a:off x="7170009" y="1970503"/>
            <a:ext cx="1533953" cy="320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한가족 선언문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어셈블리 출범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문명 전환 완성</a:t>
            </a:r>
            <a:endParaRPr lang="en-US" sz="600" dirty="0"/>
          </a:p>
        </p:txBody>
      </p:sp>
      <p:sp>
        <p:nvSpPr>
          <p:cNvPr id="64" name="Shape 61"/>
          <p:cNvSpPr/>
          <p:nvPr/>
        </p:nvSpPr>
        <p:spPr>
          <a:xfrm>
            <a:off x="7130021" y="2339383"/>
            <a:ext cx="1613929" cy="182445"/>
          </a:xfrm>
          <a:prstGeom prst="rect">
            <a:avLst/>
          </a:prstGeom>
          <a:solidFill>
            <a:srgbClr val="50B464">
              <a:alpha val="15000"/>
            </a:srgbClr>
          </a:solidFill>
          <a:ln/>
        </p:spPr>
      </p:sp>
      <p:sp>
        <p:nvSpPr>
          <p:cNvPr id="65" name="Shape 62"/>
          <p:cNvSpPr/>
          <p:nvPr/>
        </p:nvSpPr>
        <p:spPr>
          <a:xfrm>
            <a:off x="7130021" y="2339383"/>
            <a:ext cx="1613929" cy="7144"/>
          </a:xfrm>
          <a:prstGeom prst="rect">
            <a:avLst/>
          </a:prstGeom>
          <a:solidFill>
            <a:srgbClr val="B9E1C1"/>
          </a:solidFill>
          <a:ln/>
        </p:spPr>
      </p:sp>
      <p:sp>
        <p:nvSpPr>
          <p:cNvPr id="66" name="Text 63"/>
          <p:cNvSpPr/>
          <p:nvPr/>
        </p:nvSpPr>
        <p:spPr>
          <a:xfrm>
            <a:off x="7170009" y="2364525"/>
            <a:ext cx="1533953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50B464">
                    <a:alpha val="9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1억 명 달성</a:t>
            </a:r>
            <a:endParaRPr lang="en-US" sz="600" dirty="0"/>
          </a:p>
        </p:txBody>
      </p:sp>
      <p:sp>
        <p:nvSpPr>
          <p:cNvPr id="67" name="Shape 64"/>
          <p:cNvSpPr/>
          <p:nvPr/>
        </p:nvSpPr>
        <p:spPr>
          <a:xfrm>
            <a:off x="514350" y="2663251"/>
            <a:ext cx="8229600" cy="387576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68" name="Shape 65"/>
          <p:cNvSpPr/>
          <p:nvPr/>
        </p:nvSpPr>
        <p:spPr>
          <a:xfrm>
            <a:off x="8736806" y="2663251"/>
            <a:ext cx="7144" cy="387576"/>
          </a:xfrm>
          <a:prstGeom prst="rect">
            <a:avLst/>
          </a:prstGeom>
          <a:solidFill>
            <a:srgbClr val="F7EFE0"/>
          </a:solidFill>
          <a:ln/>
        </p:spPr>
      </p:sp>
      <p:sp>
        <p:nvSpPr>
          <p:cNvPr id="69" name="Shape 66"/>
          <p:cNvSpPr/>
          <p:nvPr/>
        </p:nvSpPr>
        <p:spPr>
          <a:xfrm>
            <a:off x="514350" y="3043684"/>
            <a:ext cx="8229600" cy="7144"/>
          </a:xfrm>
          <a:prstGeom prst="rect">
            <a:avLst/>
          </a:prstGeom>
          <a:solidFill>
            <a:srgbClr val="F7EFE0"/>
          </a:solidFill>
          <a:ln/>
        </p:spPr>
      </p:sp>
      <p:sp>
        <p:nvSpPr>
          <p:cNvPr id="70" name="Shape 67"/>
          <p:cNvSpPr/>
          <p:nvPr/>
        </p:nvSpPr>
        <p:spPr>
          <a:xfrm>
            <a:off x="514350" y="2663251"/>
            <a:ext cx="7144" cy="387576"/>
          </a:xfrm>
          <a:prstGeom prst="rect">
            <a:avLst/>
          </a:prstGeom>
          <a:solidFill>
            <a:srgbClr val="F7EFE0"/>
          </a:solidFill>
          <a:ln/>
        </p:spPr>
      </p:sp>
      <p:sp>
        <p:nvSpPr>
          <p:cNvPr id="71" name="Text 68"/>
          <p:cNvSpPr/>
          <p:nvPr/>
        </p:nvSpPr>
        <p:spPr>
          <a:xfrm>
            <a:off x="605768" y="2767729"/>
            <a:ext cx="3429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200" b="1" dirty="0">
                <a:solidFill>
                  <a:srgbClr val="C8952F">
                    <a:alpha val="2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</a:t>
            </a:r>
            <a:endParaRPr lang="en-US" sz="1200" dirty="0"/>
          </a:p>
        </p:txBody>
      </p:sp>
      <p:sp>
        <p:nvSpPr>
          <p:cNvPr id="72" name="Text 69"/>
          <p:cNvSpPr/>
          <p:nvPr/>
        </p:nvSpPr>
        <p:spPr>
          <a:xfrm>
            <a:off x="1085822" y="2772026"/>
            <a:ext cx="7117017" cy="16285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2030년, 인류 한가족 문명은 </a:t>
            </a:r>
            <a:r>
              <a:rPr lang="en-US" sz="7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현실</a:t>
            </a:r>
            <a:r>
              <a:rPr lang="en-US" sz="7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이 된다. </a:t>
            </a:r>
            <a:r>
              <a:rPr lang="en-US" sz="650" dirty="0">
                <a:solidFill>
                  <a:srgbClr val="F5F5F5">
                    <a:alpha val="40000"/>
                  </a:srgbClr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씨앗(種) → 발아(芽) → 성장(長) → 개화(花) → 결실(實)</a:t>
            </a:r>
            <a:endParaRPr lang="en-US" sz="750" dirty="0"/>
          </a:p>
        </p:txBody>
      </p:sp>
      <p:sp>
        <p:nvSpPr>
          <p:cNvPr id="73" name="Text 70"/>
          <p:cNvSpPr/>
          <p:nvPr/>
        </p:nvSpPr>
        <p:spPr>
          <a:xfrm>
            <a:off x="8339993" y="2708960"/>
            <a:ext cx="312539" cy="16966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0B464">
                    <a:alpha val="8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2030</a:t>
            </a:r>
            <a:endParaRPr lang="en-US" sz="850" dirty="0"/>
          </a:p>
        </p:txBody>
      </p:sp>
      <p:sp>
        <p:nvSpPr>
          <p:cNvPr id="74" name="Text 71"/>
          <p:cNvSpPr/>
          <p:nvPr/>
        </p:nvSpPr>
        <p:spPr>
          <a:xfrm>
            <a:off x="8339993" y="2885461"/>
            <a:ext cx="312539" cy="1125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r" indent="0" marL="0">
              <a:buNone/>
            </a:pPr>
            <a:r>
              <a:rPr lang="en-US" sz="5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목표 연도</a:t>
            </a:r>
            <a:endParaRPr lang="en-US" sz="5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-228600" y="1428750"/>
            <a:ext cx="9601200" cy="2286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600" b="1" spc="13" kern="0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弘益人間</a:t>
            </a:r>
            <a:endParaRPr lang="en-US" sz="16600" dirty="0"/>
          </a:p>
        </p:txBody>
      </p:sp>
      <p:sp>
        <p:nvSpPr>
          <p:cNvPr id="4" name="Text 1"/>
          <p:cNvSpPr/>
          <p:nvPr/>
        </p:nvSpPr>
        <p:spPr>
          <a:xfrm>
            <a:off x="514350" y="228600"/>
            <a:ext cx="924781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SIMTECH STEP06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209871" y="228600"/>
            <a:ext cx="41977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CLOSING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3050325" y="842488"/>
            <a:ext cx="3043321" cy="713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우리는 지금,</a:t>
            </a:r>
            <a:r>
              <a:rPr lang="en-US" sz="19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
</a:t>
            </a:r>
            <a:r>
              <a:rPr lang="en-US" sz="19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문명을 설계</a:t>
            </a:r>
            <a:r>
              <a:rPr lang="en-US" sz="19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하고 있습니다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3050325" y="1641416"/>
            <a:ext cx="3043321" cy="153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spc="2" kern="0" dirty="0">
                <a:solidFill>
                  <a:srgbClr val="C8952F">
                    <a:alpha val="45000"/>
                  </a:srgbClr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We are designing civilization, now.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3459194" y="2152194"/>
            <a:ext cx="2225585" cy="3200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2250" b="1" spc="4" kern="0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弘益人間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3459194" y="2529390"/>
            <a:ext cx="2225585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spc="2" kern="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널리 인간을 이롭게 하라 — 제6차 문명의 헌법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1357313" y="3177685"/>
            <a:ext cx="2028825" cy="14859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050" b="1" dirty="0">
                <a:solidFill>
                  <a:srgbClr val="64A0DC">
                    <a:alpha val="7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東西統合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1357313" y="3371990"/>
            <a:ext cx="202882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동서양 통합</a:t>
            </a:r>
            <a:endParaRPr lang="en-US" sz="650" dirty="0"/>
          </a:p>
        </p:txBody>
      </p:sp>
      <p:sp>
        <p:nvSpPr>
          <p:cNvPr id="12" name="Text 9"/>
          <p:cNvSpPr/>
          <p:nvPr/>
        </p:nvSpPr>
        <p:spPr>
          <a:xfrm>
            <a:off x="1357313" y="3541988"/>
            <a:ext cx="20288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동양의 지혜와 서양의 제도가 만나 새로운 문명을 낳는다</a:t>
            </a:r>
            <a:endParaRPr lang="en-US" sz="600" dirty="0"/>
          </a:p>
        </p:txBody>
      </p:sp>
      <p:sp>
        <p:nvSpPr>
          <p:cNvPr id="13" name="Text 10"/>
          <p:cNvSpPr/>
          <p:nvPr/>
        </p:nvSpPr>
        <p:spPr>
          <a:xfrm>
            <a:off x="3557588" y="3177685"/>
            <a:ext cx="2028825" cy="14859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人類一家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3557588" y="3371990"/>
            <a:ext cx="202882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인류 한 가족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3557588" y="3541988"/>
            <a:ext cx="20288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국경·언어·문화를 초월하여 인류는 하나의 가족이다</a:t>
            </a:r>
            <a:endParaRPr lang="en-US" sz="600" dirty="0"/>
          </a:p>
        </p:txBody>
      </p:sp>
      <p:sp>
        <p:nvSpPr>
          <p:cNvPr id="16" name="Text 13"/>
          <p:cNvSpPr/>
          <p:nvPr/>
        </p:nvSpPr>
        <p:spPr>
          <a:xfrm>
            <a:off x="5757863" y="3177685"/>
            <a:ext cx="2028825" cy="14859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1050" b="1" dirty="0">
                <a:solidFill>
                  <a:srgbClr val="50B478">
                    <a:alpha val="7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文明設計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757863" y="3371990"/>
            <a:ext cx="2028825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설계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5757863" y="3541988"/>
            <a:ext cx="202882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4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우리가 직접 제6차 문명의 청사진을 그리고 실현한다</a:t>
            </a:r>
            <a:endParaRPr lang="en-US" sz="600" dirty="0"/>
          </a:p>
        </p:txBody>
      </p:sp>
      <p:sp>
        <p:nvSpPr>
          <p:cNvPr id="19" name="Text 16"/>
          <p:cNvSpPr/>
          <p:nvPr/>
        </p:nvSpPr>
        <p:spPr>
          <a:xfrm>
            <a:off x="3171825" y="3956326"/>
            <a:ext cx="280035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spc="2" kern="0" dirty="0">
                <a:solidFill>
                  <a:srgbClr val="C8952F">
                    <a:alpha val="3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THANK YOU</a:t>
            </a:r>
            <a:endParaRPr lang="en-US" sz="600" dirty="0"/>
          </a:p>
        </p:txBody>
      </p:sp>
      <p:sp>
        <p:nvSpPr>
          <p:cNvPr id="20" name="Text 17"/>
          <p:cNvSpPr/>
          <p:nvPr/>
        </p:nvSpPr>
        <p:spPr>
          <a:xfrm>
            <a:off x="3171825" y="4129562"/>
            <a:ext cx="28003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spc="2" kern="0" dirty="0">
                <a:solidFill>
                  <a:srgbClr val="F5F5F5">
                    <a:alpha val="50000"/>
                  </a:srgbClr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감사합니다 · Thank You · ありがとう · 谢谢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514350" y="4884539"/>
            <a:ext cx="549539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C8952F">
                    <a:alpha val="60000"/>
                  </a:srgbClr>
                </a:solidFill>
                <a:latin typeface="Cinzel Bold" pitchFamily="34" charset="0"/>
                <a:ea typeface="Cinzel Bold" pitchFamily="34" charset="-122"/>
                <a:cs typeface="Cinzel Bold" pitchFamily="34" charset="-120"/>
              </a:rPr>
              <a:t>SIMTECH</a:t>
            </a:r>
            <a:endParaRPr lang="en-US" sz="650" dirty="0"/>
          </a:p>
        </p:txBody>
      </p:sp>
      <p:sp>
        <p:nvSpPr>
          <p:cNvPr id="22" name="Text 19"/>
          <p:cNvSpPr/>
          <p:nvPr/>
        </p:nvSpPr>
        <p:spPr>
          <a:xfrm>
            <a:off x="1242482" y="4890790"/>
            <a:ext cx="682563" cy="1178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F5F5F5">
                    <a:alpha val="3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성통공완 세계대학</a:t>
            </a:r>
            <a:endParaRPr lang="en-US" sz="600" dirty="0"/>
          </a:p>
        </p:txBody>
      </p:sp>
      <p:sp>
        <p:nvSpPr>
          <p:cNvPr id="23" name="Text 20"/>
          <p:cNvSpPr/>
          <p:nvPr/>
        </p:nvSpPr>
        <p:spPr>
          <a:xfrm>
            <a:off x="7224117" y="4891683"/>
            <a:ext cx="1405533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F5F5F5">
                    <a:alpha val="2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— 인류 한가족 문명 · 2025</a:t>
            </a:r>
            <a:endParaRPr lang="en-US" sz="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5050" y="857250"/>
            <a:ext cx="2743200" cy="1371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995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文明</a:t>
            </a:r>
            <a:endParaRPr lang="en-US" sz="9950" dirty="0"/>
          </a:p>
        </p:txBody>
      </p:sp>
      <p:sp>
        <p:nvSpPr>
          <p:cNvPr id="4" name="Text 1"/>
          <p:cNvSpPr/>
          <p:nvPr/>
        </p:nvSpPr>
        <p:spPr>
          <a:xfrm>
            <a:off x="285750" y="342900"/>
            <a:ext cx="857250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1부 — 왜 한가족인가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285750" y="504695"/>
            <a:ext cx="8572500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문명은 다섯 번 진화했다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85750" y="824712"/>
            <a:ext cx="857250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각 문명은 직전 문명의 한계를 풀었지만, 동시에 다음 문명이 풀어야 할 새로운 모순을 남겼다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285750" y="1066149"/>
            <a:ext cx="1074520" cy="174296"/>
          </a:xfrm>
          <a:prstGeom prst="rect">
            <a:avLst/>
          </a:prstGeom>
          <a:noFill/>
          <a:ln/>
        </p:spPr>
        <p:txBody>
          <a:bodyPr wrap="none" lIns="68072" tIns="27178" rIns="68072" bIns="27178" rtlCol="0" anchor="ctr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단계</a:t>
            </a:r>
            <a:endParaRPr lang="en-US" sz="600" dirty="0"/>
          </a:p>
        </p:txBody>
      </p:sp>
      <p:sp>
        <p:nvSpPr>
          <p:cNvPr id="8" name="Text 5"/>
          <p:cNvSpPr/>
          <p:nvPr/>
        </p:nvSpPr>
        <p:spPr>
          <a:xfrm>
            <a:off x="1360270" y="1066149"/>
            <a:ext cx="1634998" cy="174296"/>
          </a:xfrm>
          <a:prstGeom prst="rect">
            <a:avLst/>
          </a:prstGeom>
          <a:noFill/>
          <a:ln/>
        </p:spPr>
        <p:txBody>
          <a:bodyPr wrap="square" lIns="68072" tIns="27178" rIns="68072" bIns="27178" rtlCol="0" anchor="ctr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</a:t>
            </a:r>
            <a:endParaRPr lang="en-US" sz="600" dirty="0"/>
          </a:p>
        </p:txBody>
      </p:sp>
      <p:sp>
        <p:nvSpPr>
          <p:cNvPr id="9" name="Text 6"/>
          <p:cNvSpPr/>
          <p:nvPr/>
        </p:nvSpPr>
        <p:spPr>
          <a:xfrm>
            <a:off x="2995268" y="1066149"/>
            <a:ext cx="1524912" cy="174296"/>
          </a:xfrm>
          <a:prstGeom prst="rect">
            <a:avLst/>
          </a:prstGeom>
          <a:noFill/>
          <a:ln/>
        </p:spPr>
        <p:txBody>
          <a:bodyPr wrap="square" lIns="68072" tIns="27178" rIns="68072" bIns="27178" rtlCol="0" anchor="ctr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지배 원리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4520180" y="1066149"/>
            <a:ext cx="2168993" cy="174296"/>
          </a:xfrm>
          <a:prstGeom prst="rect">
            <a:avLst/>
          </a:prstGeom>
          <a:noFill/>
          <a:ln/>
        </p:spPr>
        <p:txBody>
          <a:bodyPr wrap="square" lIns="68072" tIns="27178" rIns="68072" bIns="27178" rtlCol="0" anchor="ctr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해결한 것</a:t>
            </a:r>
            <a:endParaRPr lang="en-US" sz="600" dirty="0"/>
          </a:p>
        </p:txBody>
      </p:sp>
      <p:sp>
        <p:nvSpPr>
          <p:cNvPr id="11" name="Text 8"/>
          <p:cNvSpPr/>
          <p:nvPr/>
        </p:nvSpPr>
        <p:spPr>
          <a:xfrm>
            <a:off x="6689173" y="1066149"/>
            <a:ext cx="2169077" cy="174296"/>
          </a:xfrm>
          <a:prstGeom prst="rect">
            <a:avLst/>
          </a:prstGeom>
          <a:noFill/>
          <a:ln/>
        </p:spPr>
        <p:txBody>
          <a:bodyPr wrap="square" lIns="68072" tIns="27178" rIns="68072" bIns="27178" rtlCol="0" anchor="ctr">
            <a:spAutoFit/>
          </a:bodyPr>
          <a:lstStyle/>
          <a:p>
            <a:pPr algn="l" indent="0" marL="0">
              <a:buNone/>
            </a:pPr>
            <a:r>
              <a:rPr lang="en-US" sz="60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남긴 모순</a:t>
            </a:r>
            <a:endParaRPr lang="en-US" sz="600" dirty="0"/>
          </a:p>
        </p:txBody>
      </p:sp>
      <p:sp>
        <p:nvSpPr>
          <p:cNvPr id="12" name="Shape 9"/>
          <p:cNvSpPr/>
          <p:nvPr/>
        </p:nvSpPr>
        <p:spPr>
          <a:xfrm>
            <a:off x="342900" y="1309734"/>
            <a:ext cx="234293" cy="173571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42900" y="1309734"/>
            <a:ext cx="234293" cy="173571"/>
          </a:xfrm>
          <a:prstGeom prst="rect">
            <a:avLst/>
          </a:prstGeom>
          <a:noFill/>
          <a:ln/>
        </p:spPr>
        <p:txBody>
          <a:bodyPr wrap="none" lIns="54483" tIns="20447" rIns="54483" bIns="20447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1차</a:t>
            </a:r>
            <a:endParaRPr lang="en-US" sz="600" dirty="0"/>
          </a:p>
        </p:txBody>
      </p:sp>
      <p:sp>
        <p:nvSpPr>
          <p:cNvPr id="14" name="Text 11"/>
          <p:cNvSpPr/>
          <p:nvPr/>
        </p:nvSpPr>
        <p:spPr>
          <a:xfrm>
            <a:off x="1417420" y="1255430"/>
            <a:ext cx="38397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본능 문명</a:t>
            </a:r>
            <a:endParaRPr lang="en-US" sz="650" dirty="0"/>
          </a:p>
        </p:txBody>
      </p:sp>
      <p:sp>
        <p:nvSpPr>
          <p:cNvPr id="15" name="Text 12"/>
          <p:cNvSpPr/>
          <p:nvPr/>
        </p:nvSpPr>
        <p:spPr>
          <a:xfrm>
            <a:off x="1417420" y="1409021"/>
            <a:ext cx="337542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수렵·채집</a:t>
            </a:r>
            <a:endParaRPr lang="en-US" sz="600" dirty="0"/>
          </a:p>
        </p:txBody>
      </p:sp>
      <p:sp>
        <p:nvSpPr>
          <p:cNvPr id="16" name="Text 13"/>
          <p:cNvSpPr/>
          <p:nvPr/>
        </p:nvSpPr>
        <p:spPr>
          <a:xfrm>
            <a:off x="3052418" y="1325975"/>
            <a:ext cx="19288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生存</a:t>
            </a:r>
            <a:endParaRPr lang="en-US" sz="700" dirty="0"/>
          </a:p>
        </p:txBody>
      </p:sp>
      <p:sp>
        <p:nvSpPr>
          <p:cNvPr id="17" name="Text 14"/>
          <p:cNvSpPr/>
          <p:nvPr/>
        </p:nvSpPr>
        <p:spPr>
          <a:xfrm>
            <a:off x="4577330" y="1325975"/>
            <a:ext cx="26789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148F77">
                    <a:alpha val="8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굶주림</a:t>
            </a:r>
            <a:endParaRPr lang="en-US" sz="700" dirty="0"/>
          </a:p>
        </p:txBody>
      </p:sp>
      <p:sp>
        <p:nvSpPr>
          <p:cNvPr id="18" name="Text 15"/>
          <p:cNvSpPr/>
          <p:nvPr/>
        </p:nvSpPr>
        <p:spPr>
          <a:xfrm>
            <a:off x="6746323" y="1325975"/>
            <a:ext cx="500063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무리 밖 적대</a:t>
            </a:r>
            <a:endParaRPr lang="en-US" sz="700" dirty="0"/>
          </a:p>
        </p:txBody>
      </p:sp>
      <p:sp>
        <p:nvSpPr>
          <p:cNvPr id="19" name="Shape 16"/>
          <p:cNvSpPr/>
          <p:nvPr/>
        </p:nvSpPr>
        <p:spPr>
          <a:xfrm>
            <a:off x="342900" y="1621882"/>
            <a:ext cx="234293" cy="173571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42900" y="1621882"/>
            <a:ext cx="234293" cy="173571"/>
          </a:xfrm>
          <a:prstGeom prst="rect">
            <a:avLst/>
          </a:prstGeom>
          <a:noFill/>
          <a:ln/>
        </p:spPr>
        <p:txBody>
          <a:bodyPr wrap="none" lIns="54483" tIns="20447" rIns="54483" bIns="20447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2차</a:t>
            </a:r>
            <a:endParaRPr lang="en-US" sz="600" dirty="0"/>
          </a:p>
        </p:txBody>
      </p:sp>
      <p:sp>
        <p:nvSpPr>
          <p:cNvPr id="21" name="Text 18"/>
          <p:cNvSpPr/>
          <p:nvPr/>
        </p:nvSpPr>
        <p:spPr>
          <a:xfrm>
            <a:off x="1417420" y="1567579"/>
            <a:ext cx="38397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정착 문명</a:t>
            </a:r>
            <a:endParaRPr lang="en-US" sz="650" dirty="0"/>
          </a:p>
        </p:txBody>
      </p:sp>
      <p:sp>
        <p:nvSpPr>
          <p:cNvPr id="22" name="Text 19"/>
          <p:cNvSpPr/>
          <p:nvPr/>
        </p:nvSpPr>
        <p:spPr>
          <a:xfrm>
            <a:off x="1417420" y="1721169"/>
            <a:ext cx="15716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농경</a:t>
            </a:r>
            <a:endParaRPr lang="en-US" sz="600" dirty="0"/>
          </a:p>
        </p:txBody>
      </p:sp>
      <p:sp>
        <p:nvSpPr>
          <p:cNvPr id="23" name="Text 20"/>
          <p:cNvSpPr/>
          <p:nvPr/>
        </p:nvSpPr>
        <p:spPr>
          <a:xfrm>
            <a:off x="3052418" y="1638123"/>
            <a:ext cx="19288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所有</a:t>
            </a:r>
            <a:endParaRPr lang="en-US" sz="700" dirty="0"/>
          </a:p>
        </p:txBody>
      </p:sp>
      <p:sp>
        <p:nvSpPr>
          <p:cNvPr id="24" name="Text 21"/>
          <p:cNvSpPr/>
          <p:nvPr/>
        </p:nvSpPr>
        <p:spPr>
          <a:xfrm>
            <a:off x="4577330" y="1638123"/>
            <a:ext cx="38397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148F77">
                    <a:alpha val="8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정주·잉여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6746323" y="1638123"/>
            <a:ext cx="589359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토지·계급 분리</a:t>
            </a:r>
            <a:endParaRPr lang="en-US" sz="700" dirty="0"/>
          </a:p>
        </p:txBody>
      </p:sp>
      <p:sp>
        <p:nvSpPr>
          <p:cNvPr id="26" name="Shape 23"/>
          <p:cNvSpPr/>
          <p:nvPr/>
        </p:nvSpPr>
        <p:spPr>
          <a:xfrm>
            <a:off x="342900" y="1934031"/>
            <a:ext cx="234293" cy="173571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42900" y="1934031"/>
            <a:ext cx="234293" cy="173571"/>
          </a:xfrm>
          <a:prstGeom prst="rect">
            <a:avLst/>
          </a:prstGeom>
          <a:noFill/>
          <a:ln/>
        </p:spPr>
        <p:txBody>
          <a:bodyPr wrap="none" lIns="54483" tIns="20447" rIns="54483" bIns="20447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3차</a:t>
            </a:r>
            <a:endParaRPr lang="en-US" sz="600" dirty="0"/>
          </a:p>
        </p:txBody>
      </p:sp>
      <p:sp>
        <p:nvSpPr>
          <p:cNvPr id="28" name="Text 25"/>
          <p:cNvSpPr/>
          <p:nvPr/>
        </p:nvSpPr>
        <p:spPr>
          <a:xfrm>
            <a:off x="1417420" y="1879727"/>
            <a:ext cx="38397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산업 문명</a:t>
            </a:r>
            <a:endParaRPr lang="en-US" sz="650" dirty="0"/>
          </a:p>
        </p:txBody>
      </p:sp>
      <p:sp>
        <p:nvSpPr>
          <p:cNvPr id="29" name="Text 26"/>
          <p:cNvSpPr/>
          <p:nvPr/>
        </p:nvSpPr>
        <p:spPr>
          <a:xfrm>
            <a:off x="1417420" y="2033318"/>
            <a:ext cx="15716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기계</a:t>
            </a:r>
            <a:endParaRPr lang="en-US" sz="600" dirty="0"/>
          </a:p>
        </p:txBody>
      </p:sp>
      <p:sp>
        <p:nvSpPr>
          <p:cNvPr id="30" name="Text 27"/>
          <p:cNvSpPr/>
          <p:nvPr/>
        </p:nvSpPr>
        <p:spPr>
          <a:xfrm>
            <a:off x="3052418" y="1950272"/>
            <a:ext cx="19288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生産</a:t>
            </a:r>
            <a:endParaRPr lang="en-US" sz="700" dirty="0"/>
          </a:p>
        </p:txBody>
      </p:sp>
      <p:sp>
        <p:nvSpPr>
          <p:cNvPr id="31" name="Text 28"/>
          <p:cNvSpPr/>
          <p:nvPr/>
        </p:nvSpPr>
        <p:spPr>
          <a:xfrm>
            <a:off x="4577330" y="1950272"/>
            <a:ext cx="473273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148F77">
                    <a:alpha val="8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물질적 결핍</a:t>
            </a:r>
            <a:endParaRPr lang="en-US" sz="700" dirty="0"/>
          </a:p>
        </p:txBody>
      </p:sp>
      <p:sp>
        <p:nvSpPr>
          <p:cNvPr id="32" name="Text 29"/>
          <p:cNvSpPr/>
          <p:nvPr/>
        </p:nvSpPr>
        <p:spPr>
          <a:xfrm>
            <a:off x="6746323" y="1950272"/>
            <a:ext cx="589359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자연 착취·소외</a:t>
            </a:r>
            <a:endParaRPr lang="en-US" sz="700" dirty="0"/>
          </a:p>
        </p:txBody>
      </p:sp>
      <p:sp>
        <p:nvSpPr>
          <p:cNvPr id="33" name="Shape 30"/>
          <p:cNvSpPr/>
          <p:nvPr/>
        </p:nvSpPr>
        <p:spPr>
          <a:xfrm>
            <a:off x="342900" y="2246179"/>
            <a:ext cx="234293" cy="173571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342900" y="2246179"/>
            <a:ext cx="234293" cy="173571"/>
          </a:xfrm>
          <a:prstGeom prst="rect">
            <a:avLst/>
          </a:prstGeom>
          <a:noFill/>
          <a:ln/>
        </p:spPr>
        <p:txBody>
          <a:bodyPr wrap="none" lIns="54483" tIns="20447" rIns="54483" bIns="20447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4차</a:t>
            </a:r>
            <a:endParaRPr lang="en-US" sz="600" dirty="0"/>
          </a:p>
        </p:txBody>
      </p:sp>
      <p:sp>
        <p:nvSpPr>
          <p:cNvPr id="35" name="Text 32"/>
          <p:cNvSpPr/>
          <p:nvPr/>
        </p:nvSpPr>
        <p:spPr>
          <a:xfrm>
            <a:off x="1417420" y="2191876"/>
            <a:ext cx="38397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정보 문명</a:t>
            </a:r>
            <a:endParaRPr lang="en-US" sz="650" dirty="0"/>
          </a:p>
        </p:txBody>
      </p:sp>
      <p:sp>
        <p:nvSpPr>
          <p:cNvPr id="36" name="Text 33"/>
          <p:cNvSpPr/>
          <p:nvPr/>
        </p:nvSpPr>
        <p:spPr>
          <a:xfrm>
            <a:off x="1417420" y="2345466"/>
            <a:ext cx="314325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네트워크</a:t>
            </a:r>
            <a:endParaRPr lang="en-US" sz="600" dirty="0"/>
          </a:p>
        </p:txBody>
      </p:sp>
      <p:sp>
        <p:nvSpPr>
          <p:cNvPr id="37" name="Text 34"/>
          <p:cNvSpPr/>
          <p:nvPr/>
        </p:nvSpPr>
        <p:spPr>
          <a:xfrm>
            <a:off x="3052418" y="2262420"/>
            <a:ext cx="19288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連結</a:t>
            </a:r>
            <a:endParaRPr lang="en-US" sz="700" dirty="0"/>
          </a:p>
        </p:txBody>
      </p:sp>
      <p:sp>
        <p:nvSpPr>
          <p:cNvPr id="38" name="Text 35"/>
          <p:cNvSpPr/>
          <p:nvPr/>
        </p:nvSpPr>
        <p:spPr>
          <a:xfrm>
            <a:off x="4577330" y="2262420"/>
            <a:ext cx="589359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148F77">
                    <a:alpha val="8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거리·정보 격차</a:t>
            </a:r>
            <a:endParaRPr lang="en-US" sz="700" dirty="0"/>
          </a:p>
        </p:txBody>
      </p:sp>
      <p:sp>
        <p:nvSpPr>
          <p:cNvPr id="39" name="Text 36"/>
          <p:cNvSpPr/>
          <p:nvPr/>
        </p:nvSpPr>
        <p:spPr>
          <a:xfrm>
            <a:off x="6746323" y="2262420"/>
            <a:ext cx="562570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진실의 파편화</a:t>
            </a:r>
            <a:endParaRPr lang="en-US" sz="700" dirty="0"/>
          </a:p>
        </p:txBody>
      </p:sp>
      <p:sp>
        <p:nvSpPr>
          <p:cNvPr id="40" name="Shape 37"/>
          <p:cNvSpPr/>
          <p:nvPr/>
        </p:nvSpPr>
        <p:spPr>
          <a:xfrm>
            <a:off x="342900" y="2558328"/>
            <a:ext cx="234293" cy="173571"/>
          </a:xfrm>
          <a:prstGeom prst="rect">
            <a:avLst/>
          </a:prstGeom>
          <a:solidFill>
            <a:srgbClr val="1A5276">
              <a:alpha val="30000"/>
            </a:srgbClr>
          </a:solidFill>
          <a:ln w="9144">
            <a:solidFill>
              <a:srgbClr val="1A5276">
                <a:alpha val="50000"/>
              </a:srgbClr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342900" y="2558328"/>
            <a:ext cx="234293" cy="173571"/>
          </a:xfrm>
          <a:prstGeom prst="rect">
            <a:avLst/>
          </a:prstGeom>
          <a:noFill/>
          <a:ln/>
        </p:spPr>
        <p:txBody>
          <a:bodyPr wrap="none" lIns="54483" tIns="20447" rIns="54483" bIns="20447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F5F5F5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5차</a:t>
            </a:r>
            <a:endParaRPr lang="en-US" sz="600" dirty="0"/>
          </a:p>
        </p:txBody>
      </p:sp>
      <p:sp>
        <p:nvSpPr>
          <p:cNvPr id="42" name="Text 39"/>
          <p:cNvSpPr/>
          <p:nvPr/>
        </p:nvSpPr>
        <p:spPr>
          <a:xfrm>
            <a:off x="1417420" y="2504024"/>
            <a:ext cx="38397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지능 문명</a:t>
            </a:r>
            <a:endParaRPr lang="en-US" sz="650" dirty="0"/>
          </a:p>
        </p:txBody>
      </p:sp>
      <p:sp>
        <p:nvSpPr>
          <p:cNvPr id="43" name="Text 40"/>
          <p:cNvSpPr/>
          <p:nvPr/>
        </p:nvSpPr>
        <p:spPr>
          <a:xfrm>
            <a:off x="1417420" y="2657615"/>
            <a:ext cx="76795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</a:t>
            </a:r>
            <a:endParaRPr lang="en-US" sz="600" dirty="0"/>
          </a:p>
        </p:txBody>
      </p:sp>
      <p:sp>
        <p:nvSpPr>
          <p:cNvPr id="44" name="Text 41"/>
          <p:cNvSpPr/>
          <p:nvPr/>
        </p:nvSpPr>
        <p:spPr>
          <a:xfrm>
            <a:off x="3052418" y="2574568"/>
            <a:ext cx="19288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增幅</a:t>
            </a:r>
            <a:endParaRPr lang="en-US" sz="700" dirty="0"/>
          </a:p>
        </p:txBody>
      </p:sp>
      <p:sp>
        <p:nvSpPr>
          <p:cNvPr id="45" name="Text 42"/>
          <p:cNvSpPr/>
          <p:nvPr/>
        </p:nvSpPr>
        <p:spPr>
          <a:xfrm>
            <a:off x="4577330" y="2574568"/>
            <a:ext cx="383977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148F77">
                    <a:alpha val="8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인지 한계</a:t>
            </a:r>
            <a:endParaRPr lang="en-US" sz="700" dirty="0"/>
          </a:p>
        </p:txBody>
      </p:sp>
      <p:sp>
        <p:nvSpPr>
          <p:cNvPr id="46" name="Text 43"/>
          <p:cNvSpPr/>
          <p:nvPr/>
        </p:nvSpPr>
        <p:spPr>
          <a:xfrm>
            <a:off x="6746323" y="2574568"/>
            <a:ext cx="589359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권력·지능 독점</a:t>
            </a:r>
            <a:endParaRPr lang="en-US" sz="700" dirty="0"/>
          </a:p>
        </p:txBody>
      </p:sp>
      <p:sp>
        <p:nvSpPr>
          <p:cNvPr id="47" name="Shape 44"/>
          <p:cNvSpPr/>
          <p:nvPr/>
        </p:nvSpPr>
        <p:spPr>
          <a:xfrm>
            <a:off x="285750" y="2801187"/>
            <a:ext cx="8572500" cy="312148"/>
          </a:xfrm>
          <a:prstGeom prst="rect">
            <a:avLst/>
          </a:prstGeom>
          <a:solidFill>
            <a:srgbClr val="C8952F">
              <a:alpha val="7000"/>
            </a:srgbClr>
          </a:solidFill>
          <a:ln/>
        </p:spPr>
      </p:sp>
      <p:sp>
        <p:nvSpPr>
          <p:cNvPr id="48" name="Shape 45"/>
          <p:cNvSpPr/>
          <p:nvPr/>
        </p:nvSpPr>
        <p:spPr>
          <a:xfrm>
            <a:off x="285750" y="3106192"/>
            <a:ext cx="857250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49" name="Shape 46"/>
          <p:cNvSpPr/>
          <p:nvPr/>
        </p:nvSpPr>
        <p:spPr>
          <a:xfrm>
            <a:off x="342900" y="2870476"/>
            <a:ext cx="234293" cy="173571"/>
          </a:xfrm>
          <a:prstGeom prst="rect">
            <a:avLst/>
          </a:prstGeom>
          <a:solidFill>
            <a:srgbClr val="C8952F">
              <a:alpha val="20000"/>
            </a:srgbClr>
          </a:solidFill>
          <a:ln w="9144">
            <a:solidFill>
              <a:srgbClr val="C8952F">
                <a:alpha val="50000"/>
              </a:srgbClr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342900" y="2870476"/>
            <a:ext cx="234293" cy="173571"/>
          </a:xfrm>
          <a:prstGeom prst="rect">
            <a:avLst/>
          </a:prstGeom>
          <a:noFill/>
          <a:ln/>
        </p:spPr>
        <p:txBody>
          <a:bodyPr wrap="none" lIns="54483" tIns="20447" rIns="54483" bIns="20447" rtlCol="0" anchor="t">
            <a:spAutoFit/>
          </a:bodyPr>
          <a:lstStyle/>
          <a:p>
            <a:pPr algn="l" indent="0" marL="0">
              <a:buNone/>
            </a:pP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6차</a:t>
            </a:r>
            <a:endParaRPr lang="en-US" sz="600" dirty="0"/>
          </a:p>
        </p:txBody>
      </p:sp>
      <p:sp>
        <p:nvSpPr>
          <p:cNvPr id="51" name="Text 48"/>
          <p:cNvSpPr/>
          <p:nvPr/>
        </p:nvSpPr>
        <p:spPr>
          <a:xfrm>
            <a:off x="1378688" y="2816172"/>
            <a:ext cx="408980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홍익 문명</a:t>
            </a:r>
            <a:endParaRPr lang="en-US" sz="650" dirty="0"/>
          </a:p>
        </p:txBody>
      </p:sp>
      <p:sp>
        <p:nvSpPr>
          <p:cNvPr id="52" name="Text 49"/>
          <p:cNvSpPr/>
          <p:nvPr/>
        </p:nvSpPr>
        <p:spPr>
          <a:xfrm>
            <a:off x="1378688" y="2969763"/>
            <a:ext cx="416123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C8952F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한가족</a:t>
            </a:r>
            <a:endParaRPr lang="en-US" sz="600" dirty="0"/>
          </a:p>
        </p:txBody>
      </p:sp>
      <p:sp>
        <p:nvSpPr>
          <p:cNvPr id="53" name="Text 50"/>
          <p:cNvSpPr/>
          <p:nvPr/>
        </p:nvSpPr>
        <p:spPr>
          <a:xfrm>
            <a:off x="3022141" y="2886717"/>
            <a:ext cx="19288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相生</a:t>
            </a:r>
            <a:endParaRPr lang="en-US" sz="650" dirty="0"/>
          </a:p>
        </p:txBody>
      </p:sp>
      <p:sp>
        <p:nvSpPr>
          <p:cNvPr id="54" name="Text 51"/>
          <p:cNvSpPr/>
          <p:nvPr/>
        </p:nvSpPr>
        <p:spPr>
          <a:xfrm>
            <a:off x="4554922" y="2886717"/>
            <a:ext cx="500063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분리 그 자체</a:t>
            </a:r>
            <a:endParaRPr lang="en-US" sz="700" dirty="0"/>
          </a:p>
        </p:txBody>
      </p:sp>
      <p:sp>
        <p:nvSpPr>
          <p:cNvPr id="55" name="Text 52"/>
          <p:cNvSpPr/>
          <p:nvPr/>
        </p:nvSpPr>
        <p:spPr>
          <a:xfrm>
            <a:off x="6735133" y="2886717"/>
            <a:ext cx="448270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(수렴 단계)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43200" y="1657350"/>
            <a:ext cx="3657600" cy="1828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3250" b="1" dirty="0">
                <a:solidFill>
                  <a:srgbClr val="C8952F">
                    <a:alpha val="3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分離</a:t>
            </a:r>
            <a:endParaRPr lang="en-US" sz="13250" dirty="0"/>
          </a:p>
        </p:txBody>
      </p:sp>
      <p:sp>
        <p:nvSpPr>
          <p:cNvPr id="4" name="Text 1"/>
          <p:cNvSpPr/>
          <p:nvPr/>
        </p:nvSpPr>
        <p:spPr>
          <a:xfrm>
            <a:off x="428625" y="666210"/>
            <a:ext cx="385762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1부 — 왜 한가족인가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428625" y="896596"/>
            <a:ext cx="3857625" cy="5486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모든 위기의</a:t>
            </a: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
</a:t>
            </a: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뿌리는 하나다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28625" y="1588089"/>
            <a:ext cx="3857625" cy="467888"/>
          </a:xfrm>
          <a:prstGeom prst="rect">
            <a:avLst/>
          </a:prstGeom>
          <a:solidFill>
            <a:srgbClr val="922B21">
              <a:alpha val="12000"/>
            </a:srgbClr>
          </a:solidFill>
          <a:ln w="9144">
            <a:solidFill>
              <a:srgbClr val="922B21">
                <a:alpha val="2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14350" y="1669517"/>
            <a:ext cx="262617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spc="1" kern="0" dirty="0">
                <a:solidFill>
                  <a:srgbClr val="C8952F">
                    <a:alpha val="6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天地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62692" y="1669517"/>
            <a:ext cx="3337833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환경 위기</a:t>
            </a:r>
            <a:endParaRPr lang="en-US" sz="700" dirty="0"/>
          </a:p>
        </p:txBody>
      </p:sp>
      <p:sp>
        <p:nvSpPr>
          <p:cNvPr id="9" name="Text 6"/>
          <p:cNvSpPr/>
          <p:nvPr/>
        </p:nvSpPr>
        <p:spPr>
          <a:xfrm>
            <a:off x="862692" y="1842390"/>
            <a:ext cx="3337833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↔ 자연 분리의 결과</a:t>
            </a:r>
            <a:endParaRPr lang="en-US" sz="650" dirty="0"/>
          </a:p>
        </p:txBody>
      </p:sp>
      <p:sp>
        <p:nvSpPr>
          <p:cNvPr id="10" name="Shape 7"/>
          <p:cNvSpPr/>
          <p:nvPr/>
        </p:nvSpPr>
        <p:spPr>
          <a:xfrm>
            <a:off x="428625" y="2105983"/>
            <a:ext cx="3857625" cy="467888"/>
          </a:xfrm>
          <a:prstGeom prst="rect">
            <a:avLst/>
          </a:prstGeom>
          <a:solidFill>
            <a:srgbClr val="922B21">
              <a:alpha val="12000"/>
            </a:srgbClr>
          </a:solidFill>
          <a:ln w="9144">
            <a:solidFill>
              <a:srgbClr val="922B21">
                <a:alpha val="2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14350" y="2187411"/>
            <a:ext cx="262617" cy="1875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spc="1" kern="0" dirty="0">
                <a:solidFill>
                  <a:srgbClr val="C8952F">
                    <a:alpha val="6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争戦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862692" y="2187411"/>
            <a:ext cx="3337833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불평등 · 전쟁</a:t>
            </a:r>
            <a:endParaRPr lang="en-US" sz="700" dirty="0"/>
          </a:p>
        </p:txBody>
      </p:sp>
      <p:sp>
        <p:nvSpPr>
          <p:cNvPr id="13" name="Text 10"/>
          <p:cNvSpPr/>
          <p:nvPr/>
        </p:nvSpPr>
        <p:spPr>
          <a:xfrm>
            <a:off x="862692" y="2360284"/>
            <a:ext cx="3337833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↔ 인간 분리의 결과</a:t>
            </a:r>
            <a:endParaRPr lang="en-US" sz="650" dirty="0"/>
          </a:p>
        </p:txBody>
      </p:sp>
      <p:sp>
        <p:nvSpPr>
          <p:cNvPr id="14" name="Shape 11"/>
          <p:cNvSpPr/>
          <p:nvPr/>
        </p:nvSpPr>
        <p:spPr>
          <a:xfrm>
            <a:off x="428625" y="2623877"/>
            <a:ext cx="3857625" cy="467888"/>
          </a:xfrm>
          <a:prstGeom prst="rect">
            <a:avLst/>
          </a:prstGeom>
          <a:solidFill>
            <a:srgbClr val="922B21">
              <a:alpha val="12000"/>
            </a:srgbClr>
          </a:solidFill>
          <a:ln w="9144">
            <a:solidFill>
              <a:srgbClr val="922B21">
                <a:alpha val="2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14350" y="2705305"/>
            <a:ext cx="262617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spc="1" kern="0" dirty="0">
                <a:solidFill>
                  <a:srgbClr val="C8952F">
                    <a:alpha val="6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智能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862692" y="2705305"/>
            <a:ext cx="3337833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공포 · 독점</a:t>
            </a:r>
            <a:endParaRPr lang="en-US" sz="700" dirty="0"/>
          </a:p>
        </p:txBody>
      </p:sp>
      <p:sp>
        <p:nvSpPr>
          <p:cNvPr id="17" name="Text 14"/>
          <p:cNvSpPr/>
          <p:nvPr/>
        </p:nvSpPr>
        <p:spPr>
          <a:xfrm>
            <a:off x="862692" y="2878178"/>
            <a:ext cx="3337833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↔ 기술 분리의 결과</a:t>
            </a:r>
            <a:endParaRPr lang="en-US" sz="650" dirty="0"/>
          </a:p>
        </p:txBody>
      </p:sp>
      <p:sp>
        <p:nvSpPr>
          <p:cNvPr id="18" name="Shape 15"/>
          <p:cNvSpPr/>
          <p:nvPr/>
        </p:nvSpPr>
        <p:spPr>
          <a:xfrm>
            <a:off x="428625" y="3141771"/>
            <a:ext cx="3857625" cy="467888"/>
          </a:xfrm>
          <a:prstGeom prst="rect">
            <a:avLst/>
          </a:prstGeom>
          <a:solidFill>
            <a:srgbClr val="922B21">
              <a:alpha val="12000"/>
            </a:srgbClr>
          </a:solidFill>
          <a:ln w="9144">
            <a:solidFill>
              <a:srgbClr val="922B21">
                <a:alpha val="2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350" y="3223199"/>
            <a:ext cx="262617" cy="180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850" b="1" spc="1" kern="0" dirty="0">
                <a:solidFill>
                  <a:srgbClr val="C8952F">
                    <a:alpha val="65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心魂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62692" y="3223199"/>
            <a:ext cx="3337833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의미의 상실</a:t>
            </a:r>
            <a:endParaRPr lang="en-US" sz="700" dirty="0"/>
          </a:p>
        </p:txBody>
      </p:sp>
      <p:sp>
        <p:nvSpPr>
          <p:cNvPr id="21" name="Text 18"/>
          <p:cNvSpPr/>
          <p:nvPr/>
        </p:nvSpPr>
        <p:spPr>
          <a:xfrm>
            <a:off x="862692" y="3396072"/>
            <a:ext cx="3337833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나 ↔ 전체 분리의 결과</a:t>
            </a:r>
            <a:endParaRPr lang="en-US" sz="650" dirty="0"/>
          </a:p>
        </p:txBody>
      </p:sp>
      <p:sp>
        <p:nvSpPr>
          <p:cNvPr id="22" name="Text 19"/>
          <p:cNvSpPr/>
          <p:nvPr/>
        </p:nvSpPr>
        <p:spPr>
          <a:xfrm>
            <a:off x="2087007" y="3745390"/>
            <a:ext cx="540860" cy="13215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spc="1" kern="0" dirty="0">
                <a:solidFill>
                  <a:srgbClr val="C8952F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↓ 공통 뿌리</a:t>
            </a:r>
            <a:endParaRPr lang="en-US" sz="650" dirty="0"/>
          </a:p>
        </p:txBody>
      </p:sp>
      <p:sp>
        <p:nvSpPr>
          <p:cNvPr id="23" name="Shape 20"/>
          <p:cNvSpPr/>
          <p:nvPr/>
        </p:nvSpPr>
        <p:spPr>
          <a:xfrm>
            <a:off x="428625" y="3963274"/>
            <a:ext cx="3857625" cy="599712"/>
          </a:xfrm>
          <a:prstGeom prst="rect">
            <a:avLst/>
          </a:prstGeom>
          <a:solidFill>
            <a:srgbClr val="C8952F">
              <a:alpha val="10000"/>
            </a:srgbClr>
          </a:solidFill>
          <a:ln w="18288">
            <a:solidFill>
              <a:srgbClr val="C8952F">
                <a:alpha val="5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42925" y="4063287"/>
            <a:ext cx="3629025" cy="244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200" b="1" spc="2" kern="0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分離의 패러다임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542925" y="4330815"/>
            <a:ext cx="3629025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인간을 자연·인간·기술·전체에서 분리하는 세계관</a:t>
            </a:r>
            <a:endParaRPr lang="en-US" sz="650" dirty="0"/>
          </a:p>
        </p:txBody>
      </p:sp>
      <p:sp>
        <p:nvSpPr>
          <p:cNvPr id="26" name="Shape 2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27" name="Shape 24"/>
          <p:cNvSpPr/>
          <p:nvPr/>
        </p:nvSpPr>
        <p:spPr>
          <a:xfrm>
            <a:off x="4572000" y="0"/>
            <a:ext cx="7144" cy="5143500"/>
          </a:xfrm>
          <a:prstGeom prst="rect">
            <a:avLst/>
          </a:prstGeom>
          <a:solidFill>
            <a:srgbClr val="FAF4EA"/>
          </a:solidFill>
          <a:ln/>
        </p:spPr>
      </p:sp>
      <p:sp>
        <p:nvSpPr>
          <p:cNvPr id="28" name="Text 25"/>
          <p:cNvSpPr/>
          <p:nvPr/>
        </p:nvSpPr>
        <p:spPr>
          <a:xfrm>
            <a:off x="4857750" y="1261960"/>
            <a:ext cx="3857625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근본 원인 분석</a:t>
            </a:r>
            <a:endParaRPr lang="en-US" sz="600" dirty="0"/>
          </a:p>
        </p:txBody>
      </p:sp>
      <p:sp>
        <p:nvSpPr>
          <p:cNvPr id="29" name="Text 26"/>
          <p:cNvSpPr/>
          <p:nvPr/>
        </p:nvSpPr>
        <p:spPr>
          <a:xfrm>
            <a:off x="4857750" y="1492346"/>
            <a:ext cx="3857625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5차 문명의 지배 원리</a:t>
            </a:r>
            <a:endParaRPr lang="en-US" sz="700" dirty="0"/>
          </a:p>
        </p:txBody>
      </p:sp>
      <p:sp>
        <p:nvSpPr>
          <p:cNvPr id="30" name="Text 27"/>
          <p:cNvSpPr/>
          <p:nvPr/>
        </p:nvSpPr>
        <p:spPr>
          <a:xfrm>
            <a:off x="4857750" y="1679144"/>
            <a:ext cx="3857625" cy="230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00" b="1" strike="sngStrike" dirty="0">
                <a:solidFill>
                  <a:srgbClr val="F5F5F5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나 vs 너 · 인간 vs 자연 · 국가 vs 국가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4857750" y="2266717"/>
            <a:ext cx="3857625" cy="141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위기의 논리 구조</a:t>
            </a:r>
            <a:endParaRPr lang="en-US" sz="650" dirty="0"/>
          </a:p>
        </p:txBody>
      </p:sp>
      <p:sp>
        <p:nvSpPr>
          <p:cNvPr id="32" name="Text 29"/>
          <p:cNvSpPr/>
          <p:nvPr/>
        </p:nvSpPr>
        <p:spPr>
          <a:xfrm>
            <a:off x="4986338" y="2453515"/>
            <a:ext cx="1907381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위기는 겉으로 다르게 보이지만 뿌리는 하나다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4986338" y="2670674"/>
            <a:ext cx="1628775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뿌리가 하나라면, 해법도 하나여야 한다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4986338" y="2887833"/>
            <a:ext cx="1693069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5F5F5">
                    <a:alpha val="7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분리의 세계관을 통합의 세계관으로 전환</a:t>
            </a:r>
            <a:endParaRPr lang="en-US" sz="750" dirty="0"/>
          </a:p>
        </p:txBody>
      </p:sp>
      <p:sp>
        <p:nvSpPr>
          <p:cNvPr id="35" name="Shape 32"/>
          <p:cNvSpPr/>
          <p:nvPr/>
        </p:nvSpPr>
        <p:spPr>
          <a:xfrm>
            <a:off x="4857750" y="3219292"/>
            <a:ext cx="3857625" cy="776548"/>
          </a:xfrm>
          <a:prstGeom prst="rect">
            <a:avLst/>
          </a:prstGeom>
          <a:solidFill>
            <a:srgbClr val="C8952F">
              <a:alpha val="8000"/>
            </a:srgbClr>
          </a:solidFill>
          <a:ln/>
        </p:spPr>
      </p:sp>
      <p:sp>
        <p:nvSpPr>
          <p:cNvPr id="36" name="Shape 33"/>
          <p:cNvSpPr/>
          <p:nvPr/>
        </p:nvSpPr>
        <p:spPr>
          <a:xfrm>
            <a:off x="4857750" y="3219292"/>
            <a:ext cx="21431" cy="776548"/>
          </a:xfrm>
          <a:prstGeom prst="rect">
            <a:avLst/>
          </a:prstGeom>
          <a:solidFill>
            <a:srgbClr val="C8952F"/>
          </a:solidFill>
          <a:ln/>
        </p:spPr>
      </p:sp>
      <p:sp>
        <p:nvSpPr>
          <p:cNvPr id="37" name="Text 34"/>
          <p:cNvSpPr/>
          <p:nvPr/>
        </p:nvSpPr>
        <p:spPr>
          <a:xfrm>
            <a:off x="5000625" y="3333592"/>
            <a:ext cx="3571875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해법의 방향</a:t>
            </a:r>
            <a:endParaRPr lang="en-US" sz="600" dirty="0"/>
          </a:p>
        </p:txBody>
      </p:sp>
      <p:sp>
        <p:nvSpPr>
          <p:cNvPr id="38" name="Text 35"/>
          <p:cNvSpPr/>
          <p:nvPr/>
        </p:nvSpPr>
        <p:spPr>
          <a:xfrm>
            <a:off x="5000625" y="3504316"/>
            <a:ext cx="3571875" cy="3772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本來 하나(原一)의 회복</a:t>
            </a:r>
            <a:r>
              <a:rPr lang="en-US" sz="85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
</a:t>
            </a: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위기가 하나의 뿌리에서 나온다면, 해법도 하나여야 한다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286000" y="1428750"/>
            <a:ext cx="4572000" cy="2286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600" b="1" dirty="0">
                <a:solidFill>
                  <a:srgbClr val="C8952F">
                    <a:alpha val="3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崩壊</a:t>
            </a:r>
            <a:endParaRPr lang="en-US" sz="16600" dirty="0"/>
          </a:p>
        </p:txBody>
      </p:sp>
      <p:sp>
        <p:nvSpPr>
          <p:cNvPr id="4" name="Text 1"/>
          <p:cNvSpPr/>
          <p:nvPr/>
        </p:nvSpPr>
        <p:spPr>
          <a:xfrm>
            <a:off x="428625" y="314325"/>
            <a:ext cx="8286750" cy="116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1부 — 왜 한가족인가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428625" y="487561"/>
            <a:ext cx="8286750" cy="3017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75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다섯 기둥이 무너진다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428625" y="817876"/>
            <a:ext cx="828675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5차 문명을 지탱하던 다섯 기둥은 이미 균열이 시작됐다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085487" y="1167919"/>
            <a:ext cx="275034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國家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64331" y="1407235"/>
            <a:ext cx="1717346" cy="846534"/>
          </a:xfrm>
          <a:prstGeom prst="rect">
            <a:avLst/>
          </a:prstGeom>
          <a:solidFill>
            <a:srgbClr val="922B21">
              <a:alpha val="25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364331" y="1407235"/>
            <a:ext cx="1717346" cy="714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10" name="Shape 7"/>
          <p:cNvSpPr/>
          <p:nvPr/>
        </p:nvSpPr>
        <p:spPr>
          <a:xfrm>
            <a:off x="2074534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11" name="Shape 8"/>
          <p:cNvSpPr/>
          <p:nvPr/>
        </p:nvSpPr>
        <p:spPr>
          <a:xfrm>
            <a:off x="364331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12" name="Text 9"/>
          <p:cNvSpPr/>
          <p:nvPr/>
        </p:nvSpPr>
        <p:spPr>
          <a:xfrm>
            <a:off x="1033695" y="1500104"/>
            <a:ext cx="378619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국가주의</a:t>
            </a:r>
            <a:endParaRPr lang="en-US" sz="700" dirty="0"/>
          </a:p>
        </p:txBody>
      </p:sp>
      <p:sp>
        <p:nvSpPr>
          <p:cNvPr id="13" name="Text 10"/>
          <p:cNvSpPr/>
          <p:nvPr/>
        </p:nvSpPr>
        <p:spPr>
          <a:xfrm>
            <a:off x="1054233" y="1692985"/>
            <a:ext cx="337542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영토 기반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분절 통치</a:t>
            </a:r>
            <a:endParaRPr lang="en-US" sz="600" dirty="0"/>
          </a:p>
        </p:txBody>
      </p:sp>
      <p:sp>
        <p:nvSpPr>
          <p:cNvPr id="14" name="Text 11"/>
          <p:cNvSpPr/>
          <p:nvPr/>
        </p:nvSpPr>
        <p:spPr>
          <a:xfrm>
            <a:off x="1064949" y="2021598"/>
            <a:ext cx="316111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행성 문제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
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해결 불가</a:t>
            </a:r>
            <a:endParaRPr lang="en-US" sz="550" dirty="0"/>
          </a:p>
        </p:txBody>
      </p:sp>
      <p:sp>
        <p:nvSpPr>
          <p:cNvPr id="15" name="Shape 12"/>
          <p:cNvSpPr/>
          <p:nvPr/>
        </p:nvSpPr>
        <p:spPr>
          <a:xfrm>
            <a:off x="428625" y="2253769"/>
            <a:ext cx="1588759" cy="42863"/>
          </a:xfrm>
          <a:prstGeom prst="rect">
            <a:avLst/>
          </a:prstGeom>
          <a:solidFill>
            <a:srgbClr val="922B21">
              <a:alpha val="60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1088166" y="2325207"/>
            <a:ext cx="26967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⚡ 균열</a:t>
            </a:r>
            <a:endParaRPr lang="en-US" sz="550" dirty="0"/>
          </a:p>
        </p:txBody>
      </p:sp>
      <p:sp>
        <p:nvSpPr>
          <p:cNvPr id="17" name="Text 14"/>
          <p:cNvSpPr/>
          <p:nvPr/>
        </p:nvSpPr>
        <p:spPr>
          <a:xfrm>
            <a:off x="2759971" y="1167919"/>
            <a:ext cx="275034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資本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2038815" y="1407235"/>
            <a:ext cx="1717346" cy="846534"/>
          </a:xfrm>
          <a:prstGeom prst="rect">
            <a:avLst/>
          </a:prstGeom>
          <a:solidFill>
            <a:srgbClr val="922B21">
              <a:alpha val="25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2038815" y="1407235"/>
            <a:ext cx="1717346" cy="714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20" name="Shape 17"/>
          <p:cNvSpPr/>
          <p:nvPr/>
        </p:nvSpPr>
        <p:spPr>
          <a:xfrm>
            <a:off x="3749018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21" name="Shape 18"/>
          <p:cNvSpPr/>
          <p:nvPr/>
        </p:nvSpPr>
        <p:spPr>
          <a:xfrm>
            <a:off x="2038815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22" name="Text 19"/>
          <p:cNvSpPr/>
          <p:nvPr/>
        </p:nvSpPr>
        <p:spPr>
          <a:xfrm>
            <a:off x="2708179" y="1500104"/>
            <a:ext cx="378619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자본주의</a:t>
            </a:r>
            <a:endParaRPr lang="en-US" sz="700" dirty="0"/>
          </a:p>
        </p:txBody>
      </p:sp>
      <p:sp>
        <p:nvSpPr>
          <p:cNvPr id="23" name="Text 20"/>
          <p:cNvSpPr/>
          <p:nvPr/>
        </p:nvSpPr>
        <p:spPr>
          <a:xfrm>
            <a:off x="2728717" y="1692985"/>
            <a:ext cx="337542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무한 성장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사적 독점</a:t>
            </a:r>
            <a:endParaRPr lang="en-US" sz="600" dirty="0"/>
          </a:p>
        </p:txBody>
      </p:sp>
      <p:sp>
        <p:nvSpPr>
          <p:cNvPr id="24" name="Text 21"/>
          <p:cNvSpPr/>
          <p:nvPr/>
        </p:nvSpPr>
        <p:spPr>
          <a:xfrm>
            <a:off x="2702821" y="2021598"/>
            <a:ext cx="389334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부의 양극화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
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외부효과</a:t>
            </a:r>
            <a:endParaRPr lang="en-US" sz="550" dirty="0"/>
          </a:p>
        </p:txBody>
      </p:sp>
      <p:sp>
        <p:nvSpPr>
          <p:cNvPr id="25" name="Shape 22"/>
          <p:cNvSpPr/>
          <p:nvPr/>
        </p:nvSpPr>
        <p:spPr>
          <a:xfrm>
            <a:off x="2103109" y="2253769"/>
            <a:ext cx="1588759" cy="42863"/>
          </a:xfrm>
          <a:prstGeom prst="rect">
            <a:avLst/>
          </a:prstGeom>
          <a:solidFill>
            <a:srgbClr val="922B21">
              <a:alpha val="60000"/>
            </a:srgbClr>
          </a:solidFill>
          <a:ln/>
        </p:spPr>
      </p:sp>
      <p:sp>
        <p:nvSpPr>
          <p:cNvPr id="26" name="Text 23"/>
          <p:cNvSpPr/>
          <p:nvPr/>
        </p:nvSpPr>
        <p:spPr>
          <a:xfrm>
            <a:off x="2762650" y="2325207"/>
            <a:ext cx="26967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⚡ 균열</a:t>
            </a:r>
            <a:endParaRPr lang="en-US" sz="550" dirty="0"/>
          </a:p>
        </p:txBody>
      </p:sp>
      <p:sp>
        <p:nvSpPr>
          <p:cNvPr id="27" name="Text 24"/>
          <p:cNvSpPr/>
          <p:nvPr/>
        </p:nvSpPr>
        <p:spPr>
          <a:xfrm>
            <a:off x="4434455" y="1167919"/>
            <a:ext cx="275034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技術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3713299" y="1407235"/>
            <a:ext cx="1717374" cy="846534"/>
          </a:xfrm>
          <a:prstGeom prst="rect">
            <a:avLst/>
          </a:prstGeom>
          <a:solidFill>
            <a:srgbClr val="922B21">
              <a:alpha val="25000"/>
            </a:srgbClr>
          </a:solidFill>
          <a:ln/>
        </p:spPr>
      </p:sp>
      <p:sp>
        <p:nvSpPr>
          <p:cNvPr id="29" name="Shape 26"/>
          <p:cNvSpPr/>
          <p:nvPr/>
        </p:nvSpPr>
        <p:spPr>
          <a:xfrm>
            <a:off x="3713299" y="1407235"/>
            <a:ext cx="1717374" cy="714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30" name="Shape 27"/>
          <p:cNvSpPr/>
          <p:nvPr/>
        </p:nvSpPr>
        <p:spPr>
          <a:xfrm>
            <a:off x="5423529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31" name="Shape 28"/>
          <p:cNvSpPr/>
          <p:nvPr/>
        </p:nvSpPr>
        <p:spPr>
          <a:xfrm>
            <a:off x="3713299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32" name="Text 29"/>
          <p:cNvSpPr/>
          <p:nvPr/>
        </p:nvSpPr>
        <p:spPr>
          <a:xfrm>
            <a:off x="4382663" y="1500104"/>
            <a:ext cx="378619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기술주의</a:t>
            </a:r>
            <a:endParaRPr lang="en-US" sz="700" dirty="0"/>
          </a:p>
        </p:txBody>
      </p:sp>
      <p:sp>
        <p:nvSpPr>
          <p:cNvPr id="33" name="Text 30"/>
          <p:cNvSpPr/>
          <p:nvPr/>
        </p:nvSpPr>
        <p:spPr>
          <a:xfrm>
            <a:off x="4363910" y="1692985"/>
            <a:ext cx="41612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수단이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목적을 삼킴</a:t>
            </a:r>
            <a:endParaRPr lang="en-US" sz="600" dirty="0"/>
          </a:p>
        </p:txBody>
      </p:sp>
      <p:sp>
        <p:nvSpPr>
          <p:cNvPr id="34" name="Text 31"/>
          <p:cNvSpPr/>
          <p:nvPr/>
        </p:nvSpPr>
        <p:spPr>
          <a:xfrm>
            <a:off x="4413917" y="2021598"/>
            <a:ext cx="316111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존엄 상실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
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방향 부재</a:t>
            </a:r>
            <a:endParaRPr lang="en-US" sz="550" dirty="0"/>
          </a:p>
        </p:txBody>
      </p:sp>
      <p:sp>
        <p:nvSpPr>
          <p:cNvPr id="35" name="Shape 32"/>
          <p:cNvSpPr/>
          <p:nvPr/>
        </p:nvSpPr>
        <p:spPr>
          <a:xfrm>
            <a:off x="3777593" y="2253769"/>
            <a:ext cx="1588787" cy="42863"/>
          </a:xfrm>
          <a:prstGeom prst="rect">
            <a:avLst/>
          </a:prstGeom>
          <a:solidFill>
            <a:srgbClr val="922B21">
              <a:alpha val="60000"/>
            </a:srgbClr>
          </a:solidFill>
          <a:ln/>
        </p:spPr>
      </p:sp>
      <p:sp>
        <p:nvSpPr>
          <p:cNvPr id="36" name="Text 33"/>
          <p:cNvSpPr/>
          <p:nvPr/>
        </p:nvSpPr>
        <p:spPr>
          <a:xfrm>
            <a:off x="4437134" y="2325207"/>
            <a:ext cx="26967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⚡ 균열</a:t>
            </a:r>
            <a:endParaRPr lang="en-US" sz="550" dirty="0"/>
          </a:p>
        </p:txBody>
      </p:sp>
      <p:sp>
        <p:nvSpPr>
          <p:cNvPr id="37" name="Text 34"/>
          <p:cNvSpPr/>
          <p:nvPr/>
        </p:nvSpPr>
        <p:spPr>
          <a:xfrm>
            <a:off x="6108967" y="1167919"/>
            <a:ext cx="275034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天地</a:t>
            </a:r>
            <a:endParaRPr lang="en-US" sz="950" dirty="0"/>
          </a:p>
        </p:txBody>
      </p:sp>
      <p:sp>
        <p:nvSpPr>
          <p:cNvPr id="38" name="Shape 35"/>
          <p:cNvSpPr/>
          <p:nvPr/>
        </p:nvSpPr>
        <p:spPr>
          <a:xfrm>
            <a:off x="5387811" y="1407235"/>
            <a:ext cx="1717346" cy="846534"/>
          </a:xfrm>
          <a:prstGeom prst="rect">
            <a:avLst/>
          </a:prstGeom>
          <a:solidFill>
            <a:srgbClr val="922B21">
              <a:alpha val="25000"/>
            </a:srgbClr>
          </a:solidFill>
          <a:ln/>
        </p:spPr>
      </p:sp>
      <p:sp>
        <p:nvSpPr>
          <p:cNvPr id="39" name="Shape 36"/>
          <p:cNvSpPr/>
          <p:nvPr/>
        </p:nvSpPr>
        <p:spPr>
          <a:xfrm>
            <a:off x="5387811" y="1407235"/>
            <a:ext cx="1717346" cy="714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40" name="Shape 37"/>
          <p:cNvSpPr/>
          <p:nvPr/>
        </p:nvSpPr>
        <p:spPr>
          <a:xfrm>
            <a:off x="7098013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41" name="Shape 38"/>
          <p:cNvSpPr/>
          <p:nvPr/>
        </p:nvSpPr>
        <p:spPr>
          <a:xfrm>
            <a:off x="5387811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42" name="Text 39"/>
          <p:cNvSpPr/>
          <p:nvPr/>
        </p:nvSpPr>
        <p:spPr>
          <a:xfrm>
            <a:off x="6042887" y="1500104"/>
            <a:ext cx="407194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환경 위기</a:t>
            </a:r>
            <a:endParaRPr lang="en-US" sz="700" dirty="0"/>
          </a:p>
        </p:txBody>
      </p:sp>
      <p:sp>
        <p:nvSpPr>
          <p:cNvPr id="43" name="Text 40"/>
          <p:cNvSpPr/>
          <p:nvPr/>
        </p:nvSpPr>
        <p:spPr>
          <a:xfrm>
            <a:off x="6077713" y="1692985"/>
            <a:ext cx="337542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자연 착취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기후 붕괴</a:t>
            </a:r>
            <a:endParaRPr lang="en-US" sz="600" dirty="0"/>
          </a:p>
        </p:txBody>
      </p:sp>
      <p:sp>
        <p:nvSpPr>
          <p:cNvPr id="44" name="Text 41"/>
          <p:cNvSpPr/>
          <p:nvPr/>
        </p:nvSpPr>
        <p:spPr>
          <a:xfrm>
            <a:off x="6051817" y="2021598"/>
            <a:ext cx="389334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생태계 붕괴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
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청구서 도착</a:t>
            </a:r>
            <a:endParaRPr lang="en-US" sz="550" dirty="0"/>
          </a:p>
        </p:txBody>
      </p:sp>
      <p:sp>
        <p:nvSpPr>
          <p:cNvPr id="45" name="Shape 42"/>
          <p:cNvSpPr/>
          <p:nvPr/>
        </p:nvSpPr>
        <p:spPr>
          <a:xfrm>
            <a:off x="5452104" y="2253769"/>
            <a:ext cx="1588759" cy="42863"/>
          </a:xfrm>
          <a:prstGeom prst="rect">
            <a:avLst/>
          </a:prstGeom>
          <a:solidFill>
            <a:srgbClr val="922B21">
              <a:alpha val="60000"/>
            </a:srgbClr>
          </a:solidFill>
          <a:ln/>
        </p:spPr>
      </p:sp>
      <p:sp>
        <p:nvSpPr>
          <p:cNvPr id="46" name="Text 43"/>
          <p:cNvSpPr/>
          <p:nvPr/>
        </p:nvSpPr>
        <p:spPr>
          <a:xfrm>
            <a:off x="6111646" y="2325207"/>
            <a:ext cx="26967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⚡ 균열</a:t>
            </a:r>
            <a:endParaRPr lang="en-US" sz="550" dirty="0"/>
          </a:p>
        </p:txBody>
      </p:sp>
      <p:sp>
        <p:nvSpPr>
          <p:cNvPr id="47" name="Text 44"/>
          <p:cNvSpPr/>
          <p:nvPr/>
        </p:nvSpPr>
        <p:spPr>
          <a:xfrm>
            <a:off x="7783450" y="1167919"/>
            <a:ext cx="275034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智能</a:t>
            </a:r>
            <a:endParaRPr lang="en-US" sz="950" dirty="0"/>
          </a:p>
        </p:txBody>
      </p:sp>
      <p:sp>
        <p:nvSpPr>
          <p:cNvPr id="48" name="Shape 45"/>
          <p:cNvSpPr/>
          <p:nvPr/>
        </p:nvSpPr>
        <p:spPr>
          <a:xfrm>
            <a:off x="7062295" y="1407235"/>
            <a:ext cx="1717346" cy="846534"/>
          </a:xfrm>
          <a:prstGeom prst="rect">
            <a:avLst/>
          </a:prstGeom>
          <a:solidFill>
            <a:srgbClr val="922B21">
              <a:alpha val="25000"/>
            </a:srgbClr>
          </a:solidFill>
          <a:ln/>
        </p:spPr>
      </p:sp>
      <p:sp>
        <p:nvSpPr>
          <p:cNvPr id="49" name="Shape 46"/>
          <p:cNvSpPr/>
          <p:nvPr/>
        </p:nvSpPr>
        <p:spPr>
          <a:xfrm>
            <a:off x="7062295" y="1407235"/>
            <a:ext cx="1717346" cy="714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50" name="Shape 47"/>
          <p:cNvSpPr/>
          <p:nvPr/>
        </p:nvSpPr>
        <p:spPr>
          <a:xfrm>
            <a:off x="8772497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51" name="Shape 48"/>
          <p:cNvSpPr/>
          <p:nvPr/>
        </p:nvSpPr>
        <p:spPr>
          <a:xfrm>
            <a:off x="7062295" y="1407235"/>
            <a:ext cx="7144" cy="846534"/>
          </a:xfrm>
          <a:prstGeom prst="rect">
            <a:avLst/>
          </a:prstGeom>
          <a:solidFill>
            <a:srgbClr val="C99590"/>
          </a:solidFill>
          <a:ln/>
        </p:spPr>
      </p:sp>
      <p:sp>
        <p:nvSpPr>
          <p:cNvPr id="52" name="Text 49"/>
          <p:cNvSpPr/>
          <p:nvPr/>
        </p:nvSpPr>
        <p:spPr>
          <a:xfrm>
            <a:off x="7763805" y="1492960"/>
            <a:ext cx="314325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AI 독점</a:t>
            </a:r>
            <a:endParaRPr lang="en-US" sz="700" dirty="0"/>
          </a:p>
        </p:txBody>
      </p:sp>
      <p:sp>
        <p:nvSpPr>
          <p:cNvPr id="53" name="Text 50"/>
          <p:cNvSpPr/>
          <p:nvPr/>
        </p:nvSpPr>
        <p:spPr>
          <a:xfrm>
            <a:off x="7712906" y="1685841"/>
            <a:ext cx="41612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지능 집중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봉건</a:t>
            </a:r>
            <a:endParaRPr lang="en-US" sz="600" dirty="0"/>
          </a:p>
        </p:txBody>
      </p:sp>
      <p:sp>
        <p:nvSpPr>
          <p:cNvPr id="54" name="Text 51"/>
          <p:cNvSpPr/>
          <p:nvPr/>
        </p:nvSpPr>
        <p:spPr>
          <a:xfrm>
            <a:off x="7726300" y="2014454"/>
            <a:ext cx="389334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권력 비대칭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
</a:t>
            </a:r>
            <a:r>
              <a:rPr lang="en-US" sz="55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인간 소외</a:t>
            </a:r>
            <a:endParaRPr lang="en-US" sz="550" dirty="0"/>
          </a:p>
        </p:txBody>
      </p:sp>
      <p:sp>
        <p:nvSpPr>
          <p:cNvPr id="55" name="Shape 52"/>
          <p:cNvSpPr/>
          <p:nvPr/>
        </p:nvSpPr>
        <p:spPr>
          <a:xfrm>
            <a:off x="7126588" y="2246626"/>
            <a:ext cx="1588759" cy="42863"/>
          </a:xfrm>
          <a:prstGeom prst="rect">
            <a:avLst/>
          </a:prstGeom>
          <a:solidFill>
            <a:srgbClr val="922B21">
              <a:alpha val="60000"/>
            </a:srgbClr>
          </a:solidFill>
          <a:ln/>
        </p:spPr>
      </p:sp>
      <p:sp>
        <p:nvSpPr>
          <p:cNvPr id="56" name="Text 53"/>
          <p:cNvSpPr/>
          <p:nvPr/>
        </p:nvSpPr>
        <p:spPr>
          <a:xfrm>
            <a:off x="7786129" y="2318063"/>
            <a:ext cx="269677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⚡ 균열</a:t>
            </a:r>
            <a:endParaRPr lang="en-US" sz="550" dirty="0"/>
          </a:p>
        </p:txBody>
      </p:sp>
      <p:sp>
        <p:nvSpPr>
          <p:cNvPr id="57" name="Shape 54"/>
          <p:cNvSpPr/>
          <p:nvPr/>
        </p:nvSpPr>
        <p:spPr>
          <a:xfrm>
            <a:off x="428625" y="2577024"/>
            <a:ext cx="8286750" cy="495765"/>
          </a:xfrm>
          <a:prstGeom prst="rect">
            <a:avLst/>
          </a:prstGeom>
          <a:solidFill>
            <a:srgbClr val="C8952F">
              <a:alpha val="7000"/>
            </a:srgbClr>
          </a:solidFill>
          <a:ln w="9144">
            <a:solidFill>
              <a:srgbClr val="C8952F">
                <a:alpha val="20000"/>
              </a:srgbClr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571500" y="2695426"/>
            <a:ext cx="342900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C8952F">
                    <a:alpha val="5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分離</a:t>
            </a:r>
            <a:endParaRPr lang="en-US" sz="1200" dirty="0"/>
          </a:p>
        </p:txBody>
      </p:sp>
      <p:sp>
        <p:nvSpPr>
          <p:cNvPr id="59" name="Text 56"/>
          <p:cNvSpPr/>
          <p:nvPr/>
        </p:nvSpPr>
        <p:spPr>
          <a:xfrm>
            <a:off x="1028700" y="2662749"/>
            <a:ext cx="5054203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다섯 균열의 공통 뿌리</a:t>
            </a:r>
            <a:endParaRPr lang="en-US" sz="700" dirty="0"/>
          </a:p>
        </p:txBody>
      </p:sp>
      <p:sp>
        <p:nvSpPr>
          <p:cNvPr id="60" name="Text 57"/>
          <p:cNvSpPr/>
          <p:nvPr/>
        </p:nvSpPr>
        <p:spPr>
          <a:xfrm>
            <a:off x="1028700" y="2835622"/>
            <a:ext cx="5054203" cy="1371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국가·자본·기술·환경·AI — 모두 </a:t>
            </a:r>
            <a:r>
              <a:rPr lang="en-US" sz="6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분리의 패러다임</a:t>
            </a:r>
            <a:r>
              <a:rPr lang="en-US" sz="65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에서 비롯된다. 기둥을 하나씩 고치는 것으로는 부족하다. 패러다임 자체를 바꿔야 한다.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286000" y="1428750"/>
            <a:ext cx="4572000" cy="22860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600" b="1" dirty="0">
                <a:solidFill>
                  <a:srgbClr val="C8952F">
                    <a:alpha val="3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統合</a:t>
            </a:r>
            <a:endParaRPr lang="en-US" sz="16600" dirty="0"/>
          </a:p>
        </p:txBody>
      </p:sp>
      <p:sp>
        <p:nvSpPr>
          <p:cNvPr id="4" name="Text 1"/>
          <p:cNvSpPr/>
          <p:nvPr/>
        </p:nvSpPr>
        <p:spPr>
          <a:xfrm>
            <a:off x="428625" y="314325"/>
            <a:ext cx="73318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제1부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402166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07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428625" y="601861"/>
            <a:ext cx="8286750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위기 = 分離 · 해법 = </a:t>
            </a:r>
            <a:r>
              <a:rPr lang="en-US" sz="16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統合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428625" y="1047620"/>
            <a:ext cx="3857625" cy="1977284"/>
          </a:xfrm>
          <a:prstGeom prst="rect">
            <a:avLst/>
          </a:prstGeom>
          <a:solidFill>
            <a:srgbClr val="922B21">
              <a:alpha val="10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428625" y="1047620"/>
            <a:ext cx="3857625" cy="7144"/>
          </a:xfrm>
          <a:prstGeom prst="rect">
            <a:avLst/>
          </a:prstGeom>
          <a:solidFill>
            <a:srgbClr val="DEBFBC"/>
          </a:solidFill>
          <a:ln/>
        </p:spPr>
      </p:sp>
      <p:sp>
        <p:nvSpPr>
          <p:cNvPr id="9" name="Shape 6"/>
          <p:cNvSpPr/>
          <p:nvPr/>
        </p:nvSpPr>
        <p:spPr>
          <a:xfrm>
            <a:off x="428625" y="3017760"/>
            <a:ext cx="3857625" cy="7144"/>
          </a:xfrm>
          <a:prstGeom prst="rect">
            <a:avLst/>
          </a:prstGeom>
          <a:solidFill>
            <a:srgbClr val="DEBFBC"/>
          </a:solidFill>
          <a:ln/>
        </p:spPr>
      </p:sp>
      <p:sp>
        <p:nvSpPr>
          <p:cNvPr id="10" name="Shape 7"/>
          <p:cNvSpPr/>
          <p:nvPr/>
        </p:nvSpPr>
        <p:spPr>
          <a:xfrm>
            <a:off x="428625" y="1047620"/>
            <a:ext cx="7144" cy="1977284"/>
          </a:xfrm>
          <a:prstGeom prst="rect">
            <a:avLst/>
          </a:prstGeom>
          <a:solidFill>
            <a:srgbClr val="DEBFBC"/>
          </a:solidFill>
          <a:ln/>
        </p:spPr>
      </p:sp>
      <p:sp>
        <p:nvSpPr>
          <p:cNvPr id="11" name="Shape 8"/>
          <p:cNvSpPr/>
          <p:nvPr/>
        </p:nvSpPr>
        <p:spPr>
          <a:xfrm>
            <a:off x="428625" y="1047620"/>
            <a:ext cx="3857625" cy="385763"/>
          </a:xfrm>
          <a:prstGeom prst="rect">
            <a:avLst/>
          </a:prstGeom>
          <a:solidFill>
            <a:srgbClr val="922B21">
              <a:alpha val="15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428625" y="1426239"/>
            <a:ext cx="3857625" cy="7144"/>
          </a:xfrm>
          <a:prstGeom prst="rect">
            <a:avLst/>
          </a:prstGeom>
          <a:solidFill>
            <a:srgbClr val="DEBFBC"/>
          </a:solidFill>
          <a:ln/>
        </p:spPr>
      </p:sp>
      <p:sp>
        <p:nvSpPr>
          <p:cNvPr id="13" name="Text 10"/>
          <p:cNvSpPr/>
          <p:nvPr/>
        </p:nvSpPr>
        <p:spPr>
          <a:xfrm>
            <a:off x="571500" y="1161920"/>
            <a:ext cx="3571875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spc="1" kern="0" dirty="0">
                <a:solidFill>
                  <a:srgbClr val="DC6450">
                    <a:alpha val="9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分離의 패러다임 — 5차 문명</a:t>
            </a:r>
            <a:endParaRPr lang="en-US" sz="700" dirty="0"/>
          </a:p>
        </p:txBody>
      </p:sp>
      <p:sp>
        <p:nvSpPr>
          <p:cNvPr id="14" name="Text 11"/>
          <p:cNvSpPr/>
          <p:nvPr/>
        </p:nvSpPr>
        <p:spPr>
          <a:xfrm>
            <a:off x="700088" y="1540539"/>
            <a:ext cx="1044773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</a:t>
            </a:r>
            <a:r>
              <a:rPr lang="en-US" sz="750" dirty="0">
                <a:solidFill>
                  <a:srgbClr val="DC6450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↔</a:t>
            </a: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자연 </a:t>
            </a:r>
            <a:r>
              <a:rPr lang="en-US" sz="6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환경 위기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700088" y="1759121"/>
            <a:ext cx="1128713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</a:t>
            </a:r>
            <a:r>
              <a:rPr lang="en-US" sz="750" dirty="0">
                <a:solidFill>
                  <a:srgbClr val="DC6450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↔</a:t>
            </a: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인간 </a:t>
            </a:r>
            <a:r>
              <a:rPr lang="en-US" sz="6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불평등·전쟁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700088" y="1977703"/>
            <a:ext cx="1151930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</a:t>
            </a:r>
            <a:r>
              <a:rPr lang="en-US" sz="750" dirty="0">
                <a:solidFill>
                  <a:srgbClr val="DC6450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↔</a:t>
            </a: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기술 </a:t>
            </a:r>
            <a:r>
              <a:rPr lang="en-US" sz="6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AI 공포·독점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700088" y="2196285"/>
            <a:ext cx="950119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나 </a:t>
            </a:r>
            <a:r>
              <a:rPr lang="en-US" sz="750" dirty="0">
                <a:solidFill>
                  <a:srgbClr val="DC6450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↔</a:t>
            </a: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전체 </a:t>
            </a:r>
            <a:r>
              <a:rPr lang="en-US" sz="6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의미 상실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571500" y="2472017"/>
            <a:ext cx="3571875" cy="417156"/>
          </a:xfrm>
          <a:prstGeom prst="rect">
            <a:avLst/>
          </a:prstGeom>
          <a:solidFill>
            <a:srgbClr val="922B21">
              <a:alpha val="15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571500" y="2472017"/>
            <a:ext cx="14288" cy="417156"/>
          </a:xfrm>
          <a:prstGeom prst="rect">
            <a:avLst/>
          </a:prstGeom>
          <a:solidFill>
            <a:srgbClr val="EEB2A8"/>
          </a:solidFill>
          <a:ln/>
        </p:spPr>
      </p:sp>
      <p:sp>
        <p:nvSpPr>
          <p:cNvPr id="20" name="Text 17"/>
          <p:cNvSpPr/>
          <p:nvPr/>
        </p:nvSpPr>
        <p:spPr>
          <a:xfrm>
            <a:off x="657225" y="2540580"/>
            <a:ext cx="3400425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DC6450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공통 뿌리: 분리의 세계관</a:t>
            </a:r>
            <a:endParaRPr lang="en-US" sz="600" dirty="0"/>
          </a:p>
        </p:txBody>
      </p:sp>
      <p:sp>
        <p:nvSpPr>
          <p:cNvPr id="21" name="Text 18"/>
          <p:cNvSpPr/>
          <p:nvPr/>
        </p:nvSpPr>
        <p:spPr>
          <a:xfrm>
            <a:off x="657225" y="2695594"/>
            <a:ext cx="3400425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인간을 자연·타인·기술·전체에서 분리된 독립 개체로 보는 관점</a:t>
            </a:r>
            <a:endParaRPr lang="en-US" sz="600" dirty="0"/>
          </a:p>
        </p:txBody>
      </p:sp>
      <p:sp>
        <p:nvSpPr>
          <p:cNvPr id="22" name="Shape 19"/>
          <p:cNvSpPr/>
          <p:nvPr/>
        </p:nvSpPr>
        <p:spPr>
          <a:xfrm>
            <a:off x="4286250" y="1047620"/>
            <a:ext cx="571500" cy="1977284"/>
          </a:xfrm>
          <a:prstGeom prst="rect">
            <a:avLst/>
          </a:prstGeom>
          <a:solidFill>
            <a:srgbClr val="C8952F">
              <a:alpha val="5000"/>
            </a:srgbClr>
          </a:solidFill>
          <a:ln/>
        </p:spPr>
      </p:sp>
      <p:sp>
        <p:nvSpPr>
          <p:cNvPr id="23" name="Shape 20"/>
          <p:cNvSpPr/>
          <p:nvPr/>
        </p:nvSpPr>
        <p:spPr>
          <a:xfrm>
            <a:off x="4286250" y="1047620"/>
            <a:ext cx="57150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24" name="Shape 21"/>
          <p:cNvSpPr/>
          <p:nvPr/>
        </p:nvSpPr>
        <p:spPr>
          <a:xfrm>
            <a:off x="4286250" y="3017760"/>
            <a:ext cx="571500" cy="7144"/>
          </a:xfrm>
          <a:prstGeom prst="rect">
            <a:avLst/>
          </a:prstGeom>
          <a:solidFill>
            <a:srgbClr val="F4EAD5"/>
          </a:solidFill>
          <a:ln/>
        </p:spPr>
      </p:sp>
      <p:sp>
        <p:nvSpPr>
          <p:cNvPr id="25" name="Text 22"/>
          <p:cNvSpPr/>
          <p:nvPr/>
        </p:nvSpPr>
        <p:spPr>
          <a:xfrm>
            <a:off x="4486275" y="1646048"/>
            <a:ext cx="171450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→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4513957" y="1947872"/>
            <a:ext cx="116086" cy="17675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전환</a:t>
            </a:r>
            <a:endParaRPr lang="en-US" sz="550" dirty="0"/>
          </a:p>
        </p:txBody>
      </p:sp>
      <p:sp>
        <p:nvSpPr>
          <p:cNvPr id="27" name="Text 24"/>
          <p:cNvSpPr/>
          <p:nvPr/>
        </p:nvSpPr>
        <p:spPr>
          <a:xfrm>
            <a:off x="4486275" y="2181774"/>
            <a:ext cx="171450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→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4857750" y="1047620"/>
            <a:ext cx="3857625" cy="1977284"/>
          </a:xfrm>
          <a:prstGeom prst="rect">
            <a:avLst/>
          </a:prstGeom>
          <a:solidFill>
            <a:srgbClr val="148F77">
              <a:alpha val="8000"/>
            </a:srgbClr>
          </a:solidFill>
          <a:ln/>
        </p:spPr>
      </p:sp>
      <p:sp>
        <p:nvSpPr>
          <p:cNvPr id="29" name="Shape 26"/>
          <p:cNvSpPr/>
          <p:nvPr/>
        </p:nvSpPr>
        <p:spPr>
          <a:xfrm>
            <a:off x="4857750" y="1047620"/>
            <a:ext cx="3857625" cy="7144"/>
          </a:xfrm>
          <a:prstGeom prst="rect">
            <a:avLst/>
          </a:prstGeom>
          <a:solidFill>
            <a:srgbClr val="B9DDD6"/>
          </a:solidFill>
          <a:ln/>
        </p:spPr>
      </p:sp>
      <p:sp>
        <p:nvSpPr>
          <p:cNvPr id="30" name="Shape 27"/>
          <p:cNvSpPr/>
          <p:nvPr/>
        </p:nvSpPr>
        <p:spPr>
          <a:xfrm>
            <a:off x="8708231" y="1047620"/>
            <a:ext cx="7144" cy="1977284"/>
          </a:xfrm>
          <a:prstGeom prst="rect">
            <a:avLst/>
          </a:prstGeom>
          <a:solidFill>
            <a:srgbClr val="B9DDD6"/>
          </a:solidFill>
          <a:ln/>
        </p:spPr>
      </p:sp>
      <p:sp>
        <p:nvSpPr>
          <p:cNvPr id="31" name="Shape 28"/>
          <p:cNvSpPr/>
          <p:nvPr/>
        </p:nvSpPr>
        <p:spPr>
          <a:xfrm>
            <a:off x="4857750" y="3017760"/>
            <a:ext cx="3857625" cy="7144"/>
          </a:xfrm>
          <a:prstGeom prst="rect">
            <a:avLst/>
          </a:prstGeom>
          <a:solidFill>
            <a:srgbClr val="B9DDD6"/>
          </a:solidFill>
          <a:ln/>
        </p:spPr>
      </p:sp>
      <p:sp>
        <p:nvSpPr>
          <p:cNvPr id="32" name="Shape 29"/>
          <p:cNvSpPr/>
          <p:nvPr/>
        </p:nvSpPr>
        <p:spPr>
          <a:xfrm>
            <a:off x="4857750" y="1047620"/>
            <a:ext cx="3857625" cy="385763"/>
          </a:xfrm>
          <a:prstGeom prst="rect">
            <a:avLst/>
          </a:prstGeom>
          <a:solidFill>
            <a:srgbClr val="148F77">
              <a:alpha val="12000"/>
            </a:srgbClr>
          </a:solidFill>
          <a:ln/>
        </p:spPr>
      </p:sp>
      <p:sp>
        <p:nvSpPr>
          <p:cNvPr id="33" name="Shape 30"/>
          <p:cNvSpPr/>
          <p:nvPr/>
        </p:nvSpPr>
        <p:spPr>
          <a:xfrm>
            <a:off x="4857750" y="1426239"/>
            <a:ext cx="3857625" cy="7144"/>
          </a:xfrm>
          <a:prstGeom prst="rect">
            <a:avLst/>
          </a:prstGeom>
          <a:solidFill>
            <a:srgbClr val="B9DDD6"/>
          </a:solidFill>
          <a:ln/>
        </p:spPr>
      </p:sp>
      <p:sp>
        <p:nvSpPr>
          <p:cNvPr id="34" name="Text 31"/>
          <p:cNvSpPr/>
          <p:nvPr/>
        </p:nvSpPr>
        <p:spPr>
          <a:xfrm>
            <a:off x="5000625" y="1161920"/>
            <a:ext cx="3571875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00" b="1" spc="1" kern="0" dirty="0">
                <a:solidFill>
                  <a:srgbClr val="50C8A0">
                    <a:alpha val="9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統合의 패러다임 — 6차 문명</a:t>
            </a:r>
            <a:endParaRPr lang="en-US" sz="700" dirty="0"/>
          </a:p>
        </p:txBody>
      </p:sp>
      <p:sp>
        <p:nvSpPr>
          <p:cNvPr id="35" name="Text 32"/>
          <p:cNvSpPr/>
          <p:nvPr/>
        </p:nvSpPr>
        <p:spPr>
          <a:xfrm>
            <a:off x="5129213" y="1540539"/>
            <a:ext cx="1089422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</a:t>
            </a:r>
            <a:r>
              <a:rPr lang="en-US" sz="750" dirty="0">
                <a:solidFill>
                  <a:srgbClr val="50C8A0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⟷</a:t>
            </a: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자연 </a:t>
            </a:r>
            <a:r>
              <a:rPr lang="en-US" sz="6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재생 문명</a:t>
            </a:r>
            <a:endParaRPr lang="en-US" sz="750" dirty="0"/>
          </a:p>
        </p:txBody>
      </p:sp>
      <p:sp>
        <p:nvSpPr>
          <p:cNvPr id="36" name="Text 33"/>
          <p:cNvSpPr/>
          <p:nvPr/>
        </p:nvSpPr>
        <p:spPr>
          <a:xfrm>
            <a:off x="5129213" y="1759121"/>
            <a:ext cx="1173361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</a:t>
            </a:r>
            <a:r>
              <a:rPr lang="en-US" sz="750" dirty="0">
                <a:solidFill>
                  <a:srgbClr val="50C8A0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⟷</a:t>
            </a: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인간 </a:t>
            </a:r>
            <a:r>
              <a:rPr lang="en-US" sz="6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홍익 공동체</a:t>
            </a:r>
            <a:endParaRPr lang="en-US" sz="750" dirty="0"/>
          </a:p>
        </p:txBody>
      </p:sp>
      <p:sp>
        <p:nvSpPr>
          <p:cNvPr id="37" name="Text 34"/>
          <p:cNvSpPr/>
          <p:nvPr/>
        </p:nvSpPr>
        <p:spPr>
          <a:xfrm>
            <a:off x="5129213" y="1977703"/>
            <a:ext cx="1087636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 </a:t>
            </a:r>
            <a:r>
              <a:rPr lang="en-US" sz="750" dirty="0">
                <a:solidFill>
                  <a:srgbClr val="50C8A0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⟷</a:t>
            </a: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기술 </a:t>
            </a:r>
            <a:r>
              <a:rPr lang="en-US" sz="6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AI 공진화</a:t>
            </a:r>
            <a:endParaRPr lang="en-US" sz="750" dirty="0"/>
          </a:p>
        </p:txBody>
      </p:sp>
      <p:sp>
        <p:nvSpPr>
          <p:cNvPr id="38" name="Text 35"/>
          <p:cNvSpPr/>
          <p:nvPr/>
        </p:nvSpPr>
        <p:spPr>
          <a:xfrm>
            <a:off x="5129213" y="2196285"/>
            <a:ext cx="969764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나 </a:t>
            </a:r>
            <a:r>
              <a:rPr lang="en-US" sz="750" dirty="0">
                <a:solidFill>
                  <a:srgbClr val="50C8A0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⟷</a:t>
            </a:r>
            <a:r>
              <a:rPr lang="en-US" sz="750" dirty="0">
                <a:solidFill>
                  <a:srgbClr val="F5F5F5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전체 </a:t>
            </a:r>
            <a:r>
              <a:rPr lang="en-US" sz="650" dirty="0">
                <a:solidFill>
                  <a:srgbClr val="F5F5F5">
                    <a:alpha val="4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성통공완</a:t>
            </a:r>
            <a:endParaRPr lang="en-US" sz="750" dirty="0"/>
          </a:p>
        </p:txBody>
      </p:sp>
      <p:sp>
        <p:nvSpPr>
          <p:cNvPr id="39" name="Shape 36"/>
          <p:cNvSpPr/>
          <p:nvPr/>
        </p:nvSpPr>
        <p:spPr>
          <a:xfrm>
            <a:off x="5000625" y="2472017"/>
            <a:ext cx="3571875" cy="417156"/>
          </a:xfrm>
          <a:prstGeom prst="rect">
            <a:avLst/>
          </a:prstGeom>
          <a:solidFill>
            <a:srgbClr val="148F77">
              <a:alpha val="12000"/>
            </a:srgbClr>
          </a:solidFill>
          <a:ln/>
        </p:spPr>
      </p:sp>
      <p:sp>
        <p:nvSpPr>
          <p:cNvPr id="40" name="Shape 37"/>
          <p:cNvSpPr/>
          <p:nvPr/>
        </p:nvSpPr>
        <p:spPr>
          <a:xfrm>
            <a:off x="5000625" y="2472017"/>
            <a:ext cx="14288" cy="417156"/>
          </a:xfrm>
          <a:prstGeom prst="rect">
            <a:avLst/>
          </a:prstGeom>
          <a:solidFill>
            <a:srgbClr val="A8E4D0"/>
          </a:solidFill>
          <a:ln/>
        </p:spPr>
      </p:sp>
      <p:sp>
        <p:nvSpPr>
          <p:cNvPr id="41" name="Text 38"/>
          <p:cNvSpPr/>
          <p:nvPr/>
        </p:nvSpPr>
        <p:spPr>
          <a:xfrm>
            <a:off x="5086350" y="2540580"/>
            <a:ext cx="3400425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50C8A0">
                    <a:alpha val="8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공통 뿌리: 통합의 세계관</a:t>
            </a:r>
            <a:endParaRPr lang="en-US" sz="600" dirty="0"/>
          </a:p>
        </p:txBody>
      </p:sp>
      <p:sp>
        <p:nvSpPr>
          <p:cNvPr id="42" name="Text 39"/>
          <p:cNvSpPr/>
          <p:nvPr/>
        </p:nvSpPr>
        <p:spPr>
          <a:xfrm>
            <a:off x="5086350" y="2695594"/>
            <a:ext cx="3400425" cy="125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인간·자연·기술·전체가 하나의 살아있는 공동체임을 인식하는 관점</a:t>
            </a:r>
            <a:endParaRPr lang="en-US" sz="600" dirty="0"/>
          </a:p>
        </p:txBody>
      </p:sp>
      <p:sp>
        <p:nvSpPr>
          <p:cNvPr id="43" name="Shape 40"/>
          <p:cNvSpPr/>
          <p:nvPr/>
        </p:nvSpPr>
        <p:spPr>
          <a:xfrm>
            <a:off x="428625" y="3117772"/>
            <a:ext cx="8286750" cy="430411"/>
          </a:xfrm>
          <a:prstGeom prst="rect">
            <a:avLst/>
          </a:prstGeom>
          <a:solidFill>
            <a:srgbClr val="C8952F">
              <a:alpha val="7000"/>
            </a:srgbClr>
          </a:solidFill>
          <a:ln w="9144">
            <a:solidFill>
              <a:srgbClr val="C8952F">
                <a:alpha val="20000"/>
              </a:srgbClr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600075" y="3203497"/>
            <a:ext cx="342900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原一</a:t>
            </a:r>
            <a:endParaRPr lang="en-US" sz="1200" dirty="0"/>
          </a:p>
        </p:txBody>
      </p:sp>
      <p:sp>
        <p:nvSpPr>
          <p:cNvPr id="45" name="Text 42"/>
          <p:cNvSpPr/>
          <p:nvPr/>
        </p:nvSpPr>
        <p:spPr>
          <a:xfrm>
            <a:off x="1114425" y="3243542"/>
            <a:ext cx="4600575" cy="1645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50" dirty="0">
                <a:solidFill>
                  <a:srgbClr val="F5F5F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모든 위기는 분리에서 오고, 모든 해법은 통합에서 온다. </a:t>
            </a:r>
            <a:r>
              <a:rPr lang="en-US" sz="70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本來 하나(原一)의 회복</a:t>
            </a:r>
            <a:r>
              <a:rPr lang="en-US" sz="750" dirty="0">
                <a:solidFill>
                  <a:srgbClr val="F5F5F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 제6차 문명의 출발점이다.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43450" y="1543050"/>
            <a:ext cx="4114800" cy="2057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49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</a:t>
            </a:r>
            <a:endParaRPr lang="en-US" sz="14900" dirty="0"/>
          </a:p>
        </p:txBody>
      </p:sp>
      <p:sp>
        <p:nvSpPr>
          <p:cNvPr id="4" name="Text 1"/>
          <p:cNvSpPr/>
          <p:nvPr/>
        </p:nvSpPr>
        <p:spPr>
          <a:xfrm>
            <a:off x="500063" y="314325"/>
            <a:ext cx="988293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2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STEP06 · 1부 — 정의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8330729" y="314325"/>
            <a:ext cx="313209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00" spc="1" kern="0" dirty="0">
                <a:solidFill>
                  <a:srgbClr val="C8952F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08 / 34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500063" y="573286"/>
            <a:ext cx="8143875" cy="274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600" b="1" dirty="0">
                <a:solidFill>
                  <a:srgbClr val="F5F5F5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인류 한가족 문명의 </a:t>
            </a:r>
            <a:r>
              <a:rPr lang="en-US" sz="160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정의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00063" y="990470"/>
            <a:ext cx="8143875" cy="1236594"/>
          </a:xfrm>
          <a:prstGeom prst="rect">
            <a:avLst/>
          </a:prstGeom>
          <a:solidFill>
            <a:srgbClr val="C8952F">
              <a:alpha val="7000"/>
            </a:srgbClr>
          </a:solidFill>
          <a:ln w="9144">
            <a:solidFill>
              <a:srgbClr val="C8952F">
                <a:alpha val="35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42938" y="919032"/>
            <a:ext cx="490435" cy="164306"/>
          </a:xfrm>
          <a:prstGeom prst="rect">
            <a:avLst/>
          </a:prstGeom>
          <a:solidFill>
            <a:srgbClr val="07152A"/>
          </a:solidFill>
          <a:ln/>
        </p:spPr>
      </p:sp>
      <p:sp>
        <p:nvSpPr>
          <p:cNvPr id="9" name="Text 6"/>
          <p:cNvSpPr/>
          <p:nvPr/>
        </p:nvSpPr>
        <p:spPr>
          <a:xfrm>
            <a:off x="642938" y="919032"/>
            <a:ext cx="490435" cy="164306"/>
          </a:xfrm>
          <a:prstGeom prst="rect">
            <a:avLst/>
          </a:prstGeom>
          <a:noFill/>
          <a:ln/>
        </p:spPr>
        <p:txBody>
          <a:bodyPr wrap="none" lIns="68072" tIns="0" rIns="68072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7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공식 정의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700088" y="1133345"/>
            <a:ext cx="7743825" cy="709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44000"/>
              </a:lnSpc>
              <a:buNone/>
            </a:pPr>
            <a:r>
              <a:rPr lang="en-US" sz="9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인류 전체가 하나의 가족임을 </a:t>
            </a:r>
            <a:r>
              <a:rPr lang="en-US" sz="9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자각</a:t>
            </a:r>
            <a:r>
              <a:rPr lang="en-US" sz="9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하고,</a:t>
            </a:r>
            <a:r>
              <a:rPr lang="en-US" sz="9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
</a:t>
            </a:r>
            <a:r>
              <a:rPr lang="en-US" sz="9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홍익인간·이화세계의 원리로 지구 문명을 공동 </a:t>
            </a:r>
            <a:r>
              <a:rPr lang="en-US" sz="9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설계·운영</a:t>
            </a:r>
            <a:r>
              <a:rPr lang="en-US" sz="9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하는</a:t>
            </a:r>
            <a:r>
              <a:rPr lang="en-US" sz="900" b="1" dirty="0">
                <a:solidFill>
                  <a:srgbClr val="F5F5F5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
</a:t>
            </a:r>
            <a:r>
              <a:rPr lang="en-US" sz="900" b="1" dirty="0">
                <a:solidFill>
                  <a:srgbClr val="C8952F"/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제6차 문명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4086365" y="1928813"/>
            <a:ext cx="971271" cy="1410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50" b="1" spc="1" kern="0" dirty="0">
                <a:solidFill>
                  <a:srgbClr val="C8952F">
                    <a:alpha val="6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弘益人間 · 理化世界</a:t>
            </a:r>
            <a:endParaRPr lang="en-US" sz="650" dirty="0"/>
          </a:p>
        </p:txBody>
      </p:sp>
      <p:sp>
        <p:nvSpPr>
          <p:cNvPr id="12" name="Text 9"/>
          <p:cNvSpPr/>
          <p:nvPr/>
        </p:nvSpPr>
        <p:spPr>
          <a:xfrm>
            <a:off x="500063" y="2510135"/>
            <a:ext cx="4572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00" b="1" dirty="0">
                <a:solidFill>
                  <a:srgbClr val="C8952F">
                    <a:alpha val="3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自覺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42988" y="2484239"/>
            <a:ext cx="382860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CORE 01</a:t>
            </a:r>
            <a:endParaRPr lang="en-US" sz="550" dirty="0"/>
          </a:p>
        </p:txBody>
      </p:sp>
      <p:sp>
        <p:nvSpPr>
          <p:cNvPr id="14" name="Text 11"/>
          <p:cNvSpPr/>
          <p:nvPr/>
        </p:nvSpPr>
        <p:spPr>
          <a:xfrm>
            <a:off x="1042988" y="2600325"/>
            <a:ext cx="38286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자각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500063" y="2833195"/>
            <a:ext cx="2638416" cy="16517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분리의 세계관에서 통합의 세계관으로 전환하는 내면의 각성</a:t>
            </a:r>
            <a:endParaRPr lang="en-US" sz="700" dirty="0"/>
          </a:p>
        </p:txBody>
      </p:sp>
      <p:sp>
        <p:nvSpPr>
          <p:cNvPr id="16" name="Shape 13"/>
          <p:cNvSpPr/>
          <p:nvPr/>
        </p:nvSpPr>
        <p:spPr>
          <a:xfrm>
            <a:off x="500063" y="3066929"/>
            <a:ext cx="2638416" cy="371475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17" name="Shape 14"/>
          <p:cNvSpPr/>
          <p:nvPr/>
        </p:nvSpPr>
        <p:spPr>
          <a:xfrm>
            <a:off x="500063" y="3066929"/>
            <a:ext cx="14288" cy="371475"/>
          </a:xfrm>
          <a:prstGeom prst="rect">
            <a:avLst/>
          </a:prstGeom>
          <a:solidFill>
            <a:srgbClr val="EFDFC1"/>
          </a:solidFill>
          <a:ln/>
        </p:spPr>
      </p:sp>
      <p:sp>
        <p:nvSpPr>
          <p:cNvPr id="18" name="Text 15"/>
          <p:cNvSpPr/>
          <p:nvPr/>
        </p:nvSpPr>
        <p:spPr>
          <a:xfrm>
            <a:off x="585788" y="3124079"/>
            <a:ext cx="2466966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나 = 인류의 일부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내 성장 = 문명의 성장</a:t>
            </a:r>
            <a:endParaRPr lang="en-US" sz="600" dirty="0"/>
          </a:p>
        </p:txBody>
      </p:sp>
      <p:sp>
        <p:nvSpPr>
          <p:cNvPr id="19" name="Text 16"/>
          <p:cNvSpPr/>
          <p:nvPr/>
        </p:nvSpPr>
        <p:spPr>
          <a:xfrm>
            <a:off x="3252778" y="2510135"/>
            <a:ext cx="4572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00" b="1" dirty="0">
                <a:solidFill>
                  <a:srgbClr val="C8952F">
                    <a:alpha val="3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設計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3795703" y="2484239"/>
            <a:ext cx="382860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CORE 02</a:t>
            </a:r>
            <a:endParaRPr lang="en-US" sz="550" dirty="0"/>
          </a:p>
        </p:txBody>
      </p:sp>
      <p:sp>
        <p:nvSpPr>
          <p:cNvPr id="21" name="Text 18"/>
          <p:cNvSpPr/>
          <p:nvPr/>
        </p:nvSpPr>
        <p:spPr>
          <a:xfrm>
            <a:off x="3795703" y="2600325"/>
            <a:ext cx="38286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설계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3252778" y="2833195"/>
            <a:ext cx="2638416" cy="16517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아름다운 이상이 아닌, 단계별 실행 계획이 있는 구체적 청사진</a:t>
            </a:r>
            <a:endParaRPr lang="en-US" sz="700" dirty="0"/>
          </a:p>
        </p:txBody>
      </p:sp>
      <p:sp>
        <p:nvSpPr>
          <p:cNvPr id="23" name="Shape 20"/>
          <p:cNvSpPr/>
          <p:nvPr/>
        </p:nvSpPr>
        <p:spPr>
          <a:xfrm>
            <a:off x="3252778" y="3066929"/>
            <a:ext cx="2638416" cy="371475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24" name="Shape 21"/>
          <p:cNvSpPr/>
          <p:nvPr/>
        </p:nvSpPr>
        <p:spPr>
          <a:xfrm>
            <a:off x="3252778" y="3066929"/>
            <a:ext cx="14288" cy="371475"/>
          </a:xfrm>
          <a:prstGeom prst="rect">
            <a:avLst/>
          </a:prstGeom>
          <a:solidFill>
            <a:srgbClr val="EFDFC1"/>
          </a:solidFill>
          <a:ln/>
        </p:spPr>
      </p:sp>
      <p:sp>
        <p:nvSpPr>
          <p:cNvPr id="25" name="Text 22"/>
          <p:cNvSpPr/>
          <p:nvPr/>
        </p:nvSpPr>
        <p:spPr>
          <a:xfrm>
            <a:off x="3338503" y="3124079"/>
            <a:ext cx="2466966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헌장 10대 원칙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5대 기둥 · 2030 로드맵</a:t>
            </a:r>
            <a:endParaRPr lang="en-US" sz="600" dirty="0"/>
          </a:p>
        </p:txBody>
      </p:sp>
      <p:sp>
        <p:nvSpPr>
          <p:cNvPr id="26" name="Text 23"/>
          <p:cNvSpPr/>
          <p:nvPr/>
        </p:nvSpPr>
        <p:spPr>
          <a:xfrm>
            <a:off x="6005494" y="2510135"/>
            <a:ext cx="4572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1600" b="1" dirty="0">
                <a:solidFill>
                  <a:srgbClr val="C8952F">
                    <a:alpha val="35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運營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6548419" y="2484239"/>
            <a:ext cx="382860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550" b="1" spc="1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CORE 03</a:t>
            </a:r>
            <a:endParaRPr lang="en-US" sz="550" dirty="0"/>
          </a:p>
        </p:txBody>
      </p:sp>
      <p:sp>
        <p:nvSpPr>
          <p:cNvPr id="28" name="Text 25"/>
          <p:cNvSpPr/>
          <p:nvPr/>
        </p:nvSpPr>
        <p:spPr>
          <a:xfrm>
            <a:off x="6548419" y="2600325"/>
            <a:ext cx="38286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5F5F5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운영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6005494" y="2833195"/>
            <a:ext cx="2638444" cy="16517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36000"/>
              </a:lnSpc>
              <a:buNone/>
            </a:pPr>
            <a:r>
              <a:rPr lang="en-US" sz="700" dirty="0">
                <a:solidFill>
                  <a:srgbClr val="F5F5F5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디지털 세계시민이 공동으로 참여하는 분산 거버넌스 체계</a:t>
            </a:r>
            <a:endParaRPr lang="en-US" sz="700" dirty="0"/>
          </a:p>
        </p:txBody>
      </p:sp>
      <p:sp>
        <p:nvSpPr>
          <p:cNvPr id="30" name="Shape 27"/>
          <p:cNvSpPr/>
          <p:nvPr/>
        </p:nvSpPr>
        <p:spPr>
          <a:xfrm>
            <a:off x="6005494" y="3066929"/>
            <a:ext cx="2638444" cy="371475"/>
          </a:xfrm>
          <a:prstGeom prst="rect">
            <a:avLst/>
          </a:prstGeom>
          <a:solidFill>
            <a:srgbClr val="C8952F">
              <a:alpha val="6000"/>
            </a:srgbClr>
          </a:solidFill>
          <a:ln/>
        </p:spPr>
      </p:sp>
      <p:sp>
        <p:nvSpPr>
          <p:cNvPr id="31" name="Shape 28"/>
          <p:cNvSpPr/>
          <p:nvPr/>
        </p:nvSpPr>
        <p:spPr>
          <a:xfrm>
            <a:off x="6005494" y="3066929"/>
            <a:ext cx="14288" cy="371475"/>
          </a:xfrm>
          <a:prstGeom prst="rect">
            <a:avLst/>
          </a:prstGeom>
          <a:solidFill>
            <a:srgbClr val="EFDFC1"/>
          </a:solidFill>
          <a:ln/>
        </p:spPr>
      </p:sp>
      <p:sp>
        <p:nvSpPr>
          <p:cNvPr id="32" name="Text 29"/>
          <p:cNvSpPr/>
          <p:nvPr/>
        </p:nvSpPr>
        <p:spPr>
          <a:xfrm>
            <a:off x="6091219" y="3124079"/>
            <a:ext cx="2466994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DAO · 디지털 세계시민권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
</a:t>
            </a: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 글로벌 커뮤니티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500063" y="3552704"/>
            <a:ext cx="8143875" cy="382191"/>
          </a:xfrm>
          <a:prstGeom prst="rect">
            <a:avLst/>
          </a:prstGeom>
          <a:solidFill>
            <a:srgbClr val="07152A">
              <a:alpha val="80000"/>
            </a:srgbClr>
          </a:solidFill>
          <a:ln w="9144">
            <a:solidFill>
              <a:srgbClr val="C8952F">
                <a:alpha val="15000"/>
              </a:srgbClr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42938" y="3638429"/>
            <a:ext cx="550069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C8952F">
                    <a:alpha val="40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人類一家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1364456" y="3658912"/>
            <a:ext cx="5098852" cy="1554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인류 한가족 문명은 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자각한 개인</a:t>
            </a: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 모여 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문명 전체를 설계</a:t>
            </a: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하고, 디지털 세계시민으로서 </a:t>
            </a:r>
            <a:r>
              <a:rPr lang="en-US" sz="650" b="1" dirty="0">
                <a:solidFill>
                  <a:srgbClr val="C8952F"/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공동 운영</a:t>
            </a:r>
            <a:r>
              <a:rPr lang="en-US" sz="700" dirty="0">
                <a:solidFill>
                  <a:srgbClr val="F5F5F5">
                    <a:alpha val="6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하는 새로운 문명 패러다임이다.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71600" y="971550"/>
            <a:ext cx="6400800" cy="3200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80000"/>
              </a:lnSpc>
              <a:buNone/>
            </a:pPr>
            <a:r>
              <a:rPr lang="en-US" sz="23200" b="1" dirty="0">
                <a:solidFill>
                  <a:srgbClr val="C8952F">
                    <a:alpha val="4000"/>
                  </a:srgbClr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東方</a:t>
            </a:r>
            <a:endParaRPr lang="en-US" sz="23200" dirty="0"/>
          </a:p>
        </p:txBody>
      </p:sp>
      <p:sp>
        <p:nvSpPr>
          <p:cNvPr id="4" name="Text 1"/>
          <p:cNvSpPr/>
          <p:nvPr/>
        </p:nvSpPr>
        <p:spPr>
          <a:xfrm>
            <a:off x="4355902" y="1435336"/>
            <a:ext cx="432197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spc="3" kern="0" dirty="0">
                <a:solidFill>
                  <a:srgbClr val="C8952F">
                    <a:alpha val="60000"/>
                  </a:srgbClr>
                </a:solidFill>
                <a:latin typeface="Noto Sans KR SemiBold" pitchFamily="34" charset="0"/>
                <a:ea typeface="Noto Sans KR SemiBold" pitchFamily="34" charset="-122"/>
                <a:cs typeface="Noto Sans KR SemiBold" pitchFamily="34" charset="-120"/>
              </a:rPr>
              <a:t>第 二 部</a:t>
            </a:r>
            <a:endParaRPr lang="en-US" sz="600" dirty="0"/>
          </a:p>
        </p:txBody>
      </p:sp>
      <p:sp>
        <p:nvSpPr>
          <p:cNvPr id="5" name="Text 2"/>
          <p:cNvSpPr/>
          <p:nvPr/>
        </p:nvSpPr>
        <p:spPr>
          <a:xfrm>
            <a:off x="2535138" y="1788951"/>
            <a:ext cx="4073723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80000"/>
              </a:lnSpc>
              <a:buNone/>
            </a:pPr>
            <a:r>
              <a:rPr lang="en-US" sz="3300" b="1" spc="7" kern="0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東洋의 解答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2535138" y="2331876"/>
            <a:ext cx="4073723" cy="230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100" b="1" spc="1" kern="0" dirty="0">
                <a:solidFill>
                  <a:srgbClr val="F5F5F5">
                    <a:alpha val="70000"/>
                  </a:srgbClr>
                </a:solidFill>
                <a:latin typeface="Noto Serif KR Bold" pitchFamily="34" charset="0"/>
                <a:ea typeface="Noto Serif KR Bold" pitchFamily="34" charset="-122"/>
                <a:cs typeface="Noto Serif KR Bold" pitchFamily="34" charset="-120"/>
              </a:rPr>
              <a:t>동양의 해답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2571750" y="2919450"/>
            <a:ext cx="4000500" cy="1954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ct val="144000"/>
              </a:lnSpc>
              <a:buNone/>
            </a:pPr>
            <a:r>
              <a:rPr lang="en-US" sz="8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5,000년 전 한민족의 사상 속에 이미 인류 한가족 문명의 설계도가 담겨 있었다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2763738" y="3400620"/>
            <a:ext cx="59293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弘益人間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2763738" y="3649201"/>
            <a:ext cx="592931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홍익인간</a:t>
            </a:r>
            <a:endParaRPr lang="en-US" sz="600" dirty="0"/>
          </a:p>
        </p:txBody>
      </p:sp>
      <p:sp>
        <p:nvSpPr>
          <p:cNvPr id="10" name="Text 7"/>
          <p:cNvSpPr/>
          <p:nvPr/>
        </p:nvSpPr>
        <p:spPr>
          <a:xfrm>
            <a:off x="3821013" y="3400620"/>
            <a:ext cx="44469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天符經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3821013" y="3649201"/>
            <a:ext cx="444698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천부경</a:t>
            </a:r>
            <a:endParaRPr lang="en-US" sz="600" dirty="0"/>
          </a:p>
        </p:txBody>
      </p:sp>
      <p:sp>
        <p:nvSpPr>
          <p:cNvPr id="12" name="Text 9"/>
          <p:cNvSpPr/>
          <p:nvPr/>
        </p:nvSpPr>
        <p:spPr>
          <a:xfrm>
            <a:off x="4730055" y="3400620"/>
            <a:ext cx="59293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三一神誥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730055" y="3649201"/>
            <a:ext cx="592931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삼일신고</a:t>
            </a:r>
            <a:endParaRPr lang="en-US" sz="600" dirty="0"/>
          </a:p>
        </p:txBody>
      </p:sp>
      <p:sp>
        <p:nvSpPr>
          <p:cNvPr id="14" name="Text 11"/>
          <p:cNvSpPr/>
          <p:nvPr/>
        </p:nvSpPr>
        <p:spPr>
          <a:xfrm>
            <a:off x="5787330" y="3400620"/>
            <a:ext cx="59293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8952F"/>
                </a:solidFill>
                <a:latin typeface="Noto Serif KR Black" pitchFamily="34" charset="0"/>
                <a:ea typeface="Noto Serif KR Black" pitchFamily="34" charset="-122"/>
                <a:cs typeface="Noto Serif KR Black" pitchFamily="34" charset="-120"/>
              </a:rPr>
              <a:t>大同社會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5787330" y="3649201"/>
            <a:ext cx="592931" cy="1250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buNone/>
            </a:pPr>
            <a:r>
              <a:rPr lang="en-US" sz="600" dirty="0">
                <a:solidFill>
                  <a:srgbClr val="F5F5F5">
                    <a:alpha val="5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대동사회</a:t>
            </a:r>
            <a:endParaRPr lang="en-US" sz="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2026-06-17T04:04:40Z</dcterms:created>
  <dcterms:modified xsi:type="dcterms:W3CDTF">2026-06-17T04:04:40Z</dcterms:modified>
</cp:coreProperties>
</file>